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81" r:id="rId13"/>
    <p:sldId id="282" r:id="rId14"/>
    <p:sldId id="283" r:id="rId15"/>
    <p:sldId id="284" r:id="rId16"/>
    <p:sldId id="285" r:id="rId17"/>
    <p:sldId id="286" r:id="rId18"/>
    <p:sldId id="287" r:id="rId19"/>
    <p:sldId id="288" r:id="rId20"/>
    <p:sldId id="267" r:id="rId21"/>
    <p:sldId id="291"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9" r:id="rId36"/>
    <p:sldId id="290"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3"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hyperlink" Target="https://www.jointcommissioninternational.org/standards/international-patient-safety-goals/" TargetMode="Externa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sv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3.png"/><Relationship Id="rId5" Type="http://schemas.openxmlformats.org/officeDocument/2006/relationships/hyperlink" Target="https://www.jointcommissioninternational.org/standards/international-patient-safety-goals/" TargetMode="External"/><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89A9C-A45C-4394-8EF8-54B712E6F199}"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3635E97-F08D-4496-9722-7E91EB373E81}">
      <dgm:prSet custT="1"/>
      <dgm:spPr/>
      <dgm:t>
        <a:bodyPr/>
        <a:lstStyle/>
        <a:p>
          <a:pPr>
            <a:defRPr cap="all"/>
          </a:pPr>
          <a:r>
            <a:rPr lang="en-US" sz="2400" dirty="0"/>
            <a:t>DEFINE SAFETY</a:t>
          </a:r>
        </a:p>
      </dgm:t>
    </dgm:pt>
    <dgm:pt modelId="{B475AE85-4562-4004-B103-363138B580C5}" type="parTrans" cxnId="{37AD67A7-4C99-464B-84F2-569942EBB73B}">
      <dgm:prSet/>
      <dgm:spPr/>
      <dgm:t>
        <a:bodyPr/>
        <a:lstStyle/>
        <a:p>
          <a:endParaRPr lang="en-US"/>
        </a:p>
      </dgm:t>
    </dgm:pt>
    <dgm:pt modelId="{0577180C-97E8-4567-81C4-6DAF7F564DA3}" type="sibTrans" cxnId="{37AD67A7-4C99-464B-84F2-569942EBB73B}">
      <dgm:prSet/>
      <dgm:spPr/>
      <dgm:t>
        <a:bodyPr/>
        <a:lstStyle/>
        <a:p>
          <a:endParaRPr lang="en-US"/>
        </a:p>
      </dgm:t>
    </dgm:pt>
    <dgm:pt modelId="{D68AA42F-04AC-417D-9511-42D441E8F7B2}">
      <dgm:prSet custT="1"/>
      <dgm:spPr/>
      <dgm:t>
        <a:bodyPr/>
        <a:lstStyle/>
        <a:p>
          <a:pPr>
            <a:defRPr cap="all"/>
          </a:pPr>
          <a:r>
            <a:rPr lang="en-US" sz="2400" dirty="0"/>
            <a:t>EXPLAIN OF IPSG</a:t>
          </a:r>
        </a:p>
      </dgm:t>
    </dgm:pt>
    <dgm:pt modelId="{AEBC650F-F275-44C4-B750-00DE159DE570}" type="parTrans" cxnId="{A0268C55-294A-40A1-AF42-5689964CDBB7}">
      <dgm:prSet/>
      <dgm:spPr/>
      <dgm:t>
        <a:bodyPr/>
        <a:lstStyle/>
        <a:p>
          <a:endParaRPr lang="en-US"/>
        </a:p>
      </dgm:t>
    </dgm:pt>
    <dgm:pt modelId="{E35DFC48-AA0B-4822-B122-55082BC4AB40}" type="sibTrans" cxnId="{A0268C55-294A-40A1-AF42-5689964CDBB7}">
      <dgm:prSet/>
      <dgm:spPr/>
      <dgm:t>
        <a:bodyPr/>
        <a:lstStyle/>
        <a:p>
          <a:endParaRPr lang="en-US"/>
        </a:p>
      </dgm:t>
    </dgm:pt>
    <dgm:pt modelId="{4B7E868C-9979-4972-945F-8E87F311614C}">
      <dgm:prSet custT="1"/>
      <dgm:spPr/>
      <dgm:t>
        <a:bodyPr/>
        <a:lstStyle/>
        <a:p>
          <a:pPr>
            <a:defRPr cap="all"/>
          </a:pPr>
          <a:r>
            <a:rPr lang="en-US" sz="2400" dirty="0"/>
            <a:t>IDENTIFI PATIENT POPLATIONS AT RISK OF SAFETY HAZARDS</a:t>
          </a:r>
        </a:p>
      </dgm:t>
    </dgm:pt>
    <dgm:pt modelId="{F2B0AA34-B2C1-43D7-9267-9038B9840FED}" type="parTrans" cxnId="{3ABF00A3-41F7-4AC9-ABF3-96B54CCFCB89}">
      <dgm:prSet/>
      <dgm:spPr/>
      <dgm:t>
        <a:bodyPr/>
        <a:lstStyle/>
        <a:p>
          <a:endParaRPr lang="en-US"/>
        </a:p>
      </dgm:t>
    </dgm:pt>
    <dgm:pt modelId="{7ECC612E-56D4-42B3-AFF9-30ADFB9783CB}" type="sibTrans" cxnId="{3ABF00A3-41F7-4AC9-ABF3-96B54CCFCB89}">
      <dgm:prSet/>
      <dgm:spPr/>
      <dgm:t>
        <a:bodyPr/>
        <a:lstStyle/>
        <a:p>
          <a:endParaRPr lang="en-US"/>
        </a:p>
      </dgm:t>
    </dgm:pt>
    <dgm:pt modelId="{999BA8FF-4F90-435A-A28A-AF406280EBE6}">
      <dgm:prSet/>
      <dgm:spPr/>
      <dgm:t>
        <a:bodyPr/>
        <a:lstStyle/>
        <a:p>
          <a:pPr>
            <a:defRPr cap="all"/>
          </a:pPr>
          <a:r>
            <a:rPr lang="en-US" dirty="0"/>
            <a:t>DISCUSES PROTECTING VULNERABLE PATIENTS FROM SAFETY HAZARDS </a:t>
          </a:r>
        </a:p>
      </dgm:t>
    </dgm:pt>
    <dgm:pt modelId="{2EBC01B9-9CED-4F0E-8AC9-F1EEE2139848}" type="parTrans" cxnId="{323508DF-0FAC-4AF4-B8F4-F71AB07B89D9}">
      <dgm:prSet/>
      <dgm:spPr/>
      <dgm:t>
        <a:bodyPr/>
        <a:lstStyle/>
        <a:p>
          <a:endParaRPr lang="en-US"/>
        </a:p>
      </dgm:t>
    </dgm:pt>
    <dgm:pt modelId="{780C177C-36FF-44A1-B21F-BC0E3314728E}" type="sibTrans" cxnId="{323508DF-0FAC-4AF4-B8F4-F71AB07B89D9}">
      <dgm:prSet/>
      <dgm:spPr/>
      <dgm:t>
        <a:bodyPr/>
        <a:lstStyle/>
        <a:p>
          <a:endParaRPr lang="en-US"/>
        </a:p>
      </dgm:t>
    </dgm:pt>
    <dgm:pt modelId="{92091A33-4400-49E9-AE2B-7AB4BC8C52BF}">
      <dgm:prSet/>
      <dgm:spPr/>
      <dgm:t>
        <a:bodyPr/>
        <a:lstStyle/>
        <a:p>
          <a:pPr>
            <a:defRPr cap="all"/>
          </a:pPr>
          <a:r>
            <a:rPr lang="en-US"/>
            <a:t>RECOGNIZE CORRECT PATIENT’S IDENTIFICATION</a:t>
          </a:r>
        </a:p>
      </dgm:t>
    </dgm:pt>
    <dgm:pt modelId="{4C544DCE-B556-4AB4-94C8-2971F1CEDB19}" type="parTrans" cxnId="{238CB5A4-8D2D-473B-85C4-F9C49993404B}">
      <dgm:prSet/>
      <dgm:spPr/>
      <dgm:t>
        <a:bodyPr/>
        <a:lstStyle/>
        <a:p>
          <a:endParaRPr lang="en-US"/>
        </a:p>
      </dgm:t>
    </dgm:pt>
    <dgm:pt modelId="{ECE546B5-C1AF-4FF6-A8AF-EC8BC63565FD}" type="sibTrans" cxnId="{238CB5A4-8D2D-473B-85C4-F9C49993404B}">
      <dgm:prSet/>
      <dgm:spPr/>
      <dgm:t>
        <a:bodyPr/>
        <a:lstStyle/>
        <a:p>
          <a:endParaRPr lang="en-US"/>
        </a:p>
      </dgm:t>
    </dgm:pt>
    <dgm:pt modelId="{AF820897-E891-4A35-B007-68045EA8CFBF}" type="pres">
      <dgm:prSet presAssocID="{87589A9C-A45C-4394-8EF8-54B712E6F199}" presName="root" presStyleCnt="0">
        <dgm:presLayoutVars>
          <dgm:dir/>
          <dgm:resizeHandles val="exact"/>
        </dgm:presLayoutVars>
      </dgm:prSet>
      <dgm:spPr/>
    </dgm:pt>
    <dgm:pt modelId="{F8A64611-0CC9-4BCF-84C2-858ED1004C91}" type="pres">
      <dgm:prSet presAssocID="{B3635E97-F08D-4496-9722-7E91EB373E81}" presName="compNode" presStyleCnt="0"/>
      <dgm:spPr/>
    </dgm:pt>
    <dgm:pt modelId="{19BACADD-C3DE-4CC2-A295-2AA0E8ED5FA3}" type="pres">
      <dgm:prSet presAssocID="{B3635E97-F08D-4496-9722-7E91EB373E81}" presName="iconBgRect" presStyleLbl="bgShp" presStyleIdx="0" presStyleCnt="5"/>
      <dgm:spPr/>
    </dgm:pt>
    <dgm:pt modelId="{C65893F1-B636-47F4-AB79-F989068E4854}" type="pres">
      <dgm:prSet presAssocID="{B3635E97-F08D-4496-9722-7E91EB373E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علامة تحديد"/>
        </a:ext>
      </dgm:extLst>
    </dgm:pt>
    <dgm:pt modelId="{1F734C9F-57DC-4BF2-AFF2-15E79FAF931A}" type="pres">
      <dgm:prSet presAssocID="{B3635E97-F08D-4496-9722-7E91EB373E81}" presName="spaceRect" presStyleCnt="0"/>
      <dgm:spPr/>
    </dgm:pt>
    <dgm:pt modelId="{DBA46228-7BF5-4E66-BD86-8367139DAFBD}" type="pres">
      <dgm:prSet presAssocID="{B3635E97-F08D-4496-9722-7E91EB373E81}" presName="textRect" presStyleLbl="revTx" presStyleIdx="0" presStyleCnt="5" custScaleX="129097">
        <dgm:presLayoutVars>
          <dgm:chMax val="1"/>
          <dgm:chPref val="1"/>
        </dgm:presLayoutVars>
      </dgm:prSet>
      <dgm:spPr/>
    </dgm:pt>
    <dgm:pt modelId="{E4BD864D-334E-4892-81EB-2FC27B0908E5}" type="pres">
      <dgm:prSet presAssocID="{0577180C-97E8-4567-81C4-6DAF7F564DA3}" presName="sibTrans" presStyleCnt="0"/>
      <dgm:spPr/>
    </dgm:pt>
    <dgm:pt modelId="{00E1D9DE-FF34-412F-BE0C-57FF7FB388AD}" type="pres">
      <dgm:prSet presAssocID="{D68AA42F-04AC-417D-9511-42D441E8F7B2}" presName="compNode" presStyleCnt="0"/>
      <dgm:spPr/>
    </dgm:pt>
    <dgm:pt modelId="{98702276-EF67-4BFC-9A98-CA17C678E3CE}" type="pres">
      <dgm:prSet presAssocID="{D68AA42F-04AC-417D-9511-42D441E8F7B2}" presName="iconBgRect" presStyleLbl="bgShp" presStyleIdx="1" presStyleCnt="5"/>
      <dgm:spPr/>
    </dgm:pt>
    <dgm:pt modelId="{16489A4F-BB72-44D7-819C-58B6326EAB6B}" type="pres">
      <dgm:prSet presAssocID="{D68AA42F-04AC-417D-9511-42D441E8F7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مدرس"/>
        </a:ext>
      </dgm:extLst>
    </dgm:pt>
    <dgm:pt modelId="{69D274E8-9CF8-4953-9486-0174E9E19F1B}" type="pres">
      <dgm:prSet presAssocID="{D68AA42F-04AC-417D-9511-42D441E8F7B2}" presName="spaceRect" presStyleCnt="0"/>
      <dgm:spPr/>
    </dgm:pt>
    <dgm:pt modelId="{98F47301-1034-47FD-9825-EA13B81ABAC2}" type="pres">
      <dgm:prSet presAssocID="{D68AA42F-04AC-417D-9511-42D441E8F7B2}" presName="textRect" presStyleLbl="revTx" presStyleIdx="1" presStyleCnt="5">
        <dgm:presLayoutVars>
          <dgm:chMax val="1"/>
          <dgm:chPref val="1"/>
        </dgm:presLayoutVars>
      </dgm:prSet>
      <dgm:spPr/>
    </dgm:pt>
    <dgm:pt modelId="{43E241BA-5011-41FD-8E96-405AF3E2E077}" type="pres">
      <dgm:prSet presAssocID="{E35DFC48-AA0B-4822-B122-55082BC4AB40}" presName="sibTrans" presStyleCnt="0"/>
      <dgm:spPr/>
    </dgm:pt>
    <dgm:pt modelId="{F6C41BF4-0A45-4950-B223-DC7B896D55C5}" type="pres">
      <dgm:prSet presAssocID="{4B7E868C-9979-4972-945F-8E87F311614C}" presName="compNode" presStyleCnt="0"/>
      <dgm:spPr/>
    </dgm:pt>
    <dgm:pt modelId="{FFB81307-49C4-4FB4-9F91-0DF9FBCFC670}" type="pres">
      <dgm:prSet presAssocID="{4B7E868C-9979-4972-945F-8E87F311614C}" presName="iconBgRect" presStyleLbl="bgShp" presStyleIdx="2" presStyleCnt="5"/>
      <dgm:spPr/>
    </dgm:pt>
    <dgm:pt modelId="{06CED4AB-9B86-43AA-B3E5-FD9A9EC44630}" type="pres">
      <dgm:prSet presAssocID="{4B7E868C-9979-4972-945F-8E87F31161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تحذير"/>
        </a:ext>
      </dgm:extLst>
    </dgm:pt>
    <dgm:pt modelId="{9DD5DE00-D8B9-4185-BF98-261535F8AFDF}" type="pres">
      <dgm:prSet presAssocID="{4B7E868C-9979-4972-945F-8E87F311614C}" presName="spaceRect" presStyleCnt="0"/>
      <dgm:spPr/>
    </dgm:pt>
    <dgm:pt modelId="{7ACA2102-79A6-45D2-B6E8-D2D28130DDA3}" type="pres">
      <dgm:prSet presAssocID="{4B7E868C-9979-4972-945F-8E87F311614C}" presName="textRect" presStyleLbl="revTx" presStyleIdx="2" presStyleCnt="5">
        <dgm:presLayoutVars>
          <dgm:chMax val="1"/>
          <dgm:chPref val="1"/>
        </dgm:presLayoutVars>
      </dgm:prSet>
      <dgm:spPr/>
    </dgm:pt>
    <dgm:pt modelId="{E3598276-51EB-46E4-A97A-10DBB3FC9F14}" type="pres">
      <dgm:prSet presAssocID="{7ECC612E-56D4-42B3-AFF9-30ADFB9783CB}" presName="sibTrans" presStyleCnt="0"/>
      <dgm:spPr/>
    </dgm:pt>
    <dgm:pt modelId="{85618FA7-4424-48FF-9600-F9762E3B8A2F}" type="pres">
      <dgm:prSet presAssocID="{999BA8FF-4F90-435A-A28A-AF406280EBE6}" presName="compNode" presStyleCnt="0"/>
      <dgm:spPr/>
    </dgm:pt>
    <dgm:pt modelId="{4C8313C5-2B23-437C-9446-641055D92866}" type="pres">
      <dgm:prSet presAssocID="{999BA8FF-4F90-435A-A28A-AF406280EBE6}" presName="iconBgRect" presStyleLbl="bgShp" presStyleIdx="3" presStyleCnt="5"/>
      <dgm:spPr/>
    </dgm:pt>
    <dgm:pt modelId="{570094D8-78B2-44A1-B132-A6C24C96F68F}" type="pres">
      <dgm:prSet presAssocID="{999BA8FF-4F90-435A-A28A-AF406280EBE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طبي"/>
        </a:ext>
      </dgm:extLst>
    </dgm:pt>
    <dgm:pt modelId="{9532E7B8-85E5-4EAD-BD7F-BBC3AFD0A729}" type="pres">
      <dgm:prSet presAssocID="{999BA8FF-4F90-435A-A28A-AF406280EBE6}" presName="spaceRect" presStyleCnt="0"/>
      <dgm:spPr/>
    </dgm:pt>
    <dgm:pt modelId="{F9E88428-EE9B-4899-A406-3B641B8B2401}" type="pres">
      <dgm:prSet presAssocID="{999BA8FF-4F90-435A-A28A-AF406280EBE6}" presName="textRect" presStyleLbl="revTx" presStyleIdx="3" presStyleCnt="5">
        <dgm:presLayoutVars>
          <dgm:chMax val="1"/>
          <dgm:chPref val="1"/>
        </dgm:presLayoutVars>
      </dgm:prSet>
      <dgm:spPr/>
    </dgm:pt>
    <dgm:pt modelId="{71A4BB8E-DBC4-4BBE-AD7C-8D1E710D2F7B}" type="pres">
      <dgm:prSet presAssocID="{780C177C-36FF-44A1-B21F-BC0E3314728E}" presName="sibTrans" presStyleCnt="0"/>
      <dgm:spPr/>
    </dgm:pt>
    <dgm:pt modelId="{11281E61-A812-4DE7-9762-6F9DEFDE9FA0}" type="pres">
      <dgm:prSet presAssocID="{92091A33-4400-49E9-AE2B-7AB4BC8C52BF}" presName="compNode" presStyleCnt="0"/>
      <dgm:spPr/>
    </dgm:pt>
    <dgm:pt modelId="{4E511B89-B7CC-43B0-B57C-58C95D474C13}" type="pres">
      <dgm:prSet presAssocID="{92091A33-4400-49E9-AE2B-7AB4BC8C52BF}" presName="iconBgRect" presStyleLbl="bgShp" presStyleIdx="4" presStyleCnt="5"/>
      <dgm:spPr/>
    </dgm:pt>
    <dgm:pt modelId="{81137031-3F16-406E-8625-8DFF79A80483}" type="pres">
      <dgm:prSet presAssocID="{92091A33-4400-49E9-AE2B-7AB4BC8C52B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سماعة طبيب"/>
        </a:ext>
      </dgm:extLst>
    </dgm:pt>
    <dgm:pt modelId="{0F4444B6-6FD3-4F8E-B39E-733DEB33DE8A}" type="pres">
      <dgm:prSet presAssocID="{92091A33-4400-49E9-AE2B-7AB4BC8C52BF}" presName="spaceRect" presStyleCnt="0"/>
      <dgm:spPr/>
    </dgm:pt>
    <dgm:pt modelId="{AA203B29-D0E0-4057-908F-E563DE6B8AD1}" type="pres">
      <dgm:prSet presAssocID="{92091A33-4400-49E9-AE2B-7AB4BC8C52BF}" presName="textRect" presStyleLbl="revTx" presStyleIdx="4" presStyleCnt="5">
        <dgm:presLayoutVars>
          <dgm:chMax val="1"/>
          <dgm:chPref val="1"/>
        </dgm:presLayoutVars>
      </dgm:prSet>
      <dgm:spPr/>
    </dgm:pt>
  </dgm:ptLst>
  <dgm:cxnLst>
    <dgm:cxn modelId="{4575313A-49D9-4EEA-B7A1-958647825214}" type="presOf" srcId="{92091A33-4400-49E9-AE2B-7AB4BC8C52BF}" destId="{AA203B29-D0E0-4057-908F-E563DE6B8AD1}" srcOrd="0" destOrd="0" presId="urn:microsoft.com/office/officeart/2018/5/layout/IconCircleLabelList"/>
    <dgm:cxn modelId="{71B0D34F-F492-4767-AD7B-0D1E7A17ADB0}" type="presOf" srcId="{999BA8FF-4F90-435A-A28A-AF406280EBE6}" destId="{F9E88428-EE9B-4899-A406-3B641B8B2401}" srcOrd="0" destOrd="0" presId="urn:microsoft.com/office/officeart/2018/5/layout/IconCircleLabelList"/>
    <dgm:cxn modelId="{A0268C55-294A-40A1-AF42-5689964CDBB7}" srcId="{87589A9C-A45C-4394-8EF8-54B712E6F199}" destId="{D68AA42F-04AC-417D-9511-42D441E8F7B2}" srcOrd="1" destOrd="0" parTransId="{AEBC650F-F275-44C4-B750-00DE159DE570}" sibTransId="{E35DFC48-AA0B-4822-B122-55082BC4AB40}"/>
    <dgm:cxn modelId="{877D6F58-86CB-4E17-AADD-FFCEE3E99CAB}" type="presOf" srcId="{4B7E868C-9979-4972-945F-8E87F311614C}" destId="{7ACA2102-79A6-45D2-B6E8-D2D28130DDA3}" srcOrd="0" destOrd="0" presId="urn:microsoft.com/office/officeart/2018/5/layout/IconCircleLabelList"/>
    <dgm:cxn modelId="{6A3DAD82-30D9-44C0-88EA-E5EC588DC13C}" type="presOf" srcId="{D68AA42F-04AC-417D-9511-42D441E8F7B2}" destId="{98F47301-1034-47FD-9825-EA13B81ABAC2}" srcOrd="0" destOrd="0" presId="urn:microsoft.com/office/officeart/2018/5/layout/IconCircleLabelList"/>
    <dgm:cxn modelId="{3ABF00A3-41F7-4AC9-ABF3-96B54CCFCB89}" srcId="{87589A9C-A45C-4394-8EF8-54B712E6F199}" destId="{4B7E868C-9979-4972-945F-8E87F311614C}" srcOrd="2" destOrd="0" parTransId="{F2B0AA34-B2C1-43D7-9267-9038B9840FED}" sibTransId="{7ECC612E-56D4-42B3-AFF9-30ADFB9783CB}"/>
    <dgm:cxn modelId="{238CB5A4-8D2D-473B-85C4-F9C49993404B}" srcId="{87589A9C-A45C-4394-8EF8-54B712E6F199}" destId="{92091A33-4400-49E9-AE2B-7AB4BC8C52BF}" srcOrd="4" destOrd="0" parTransId="{4C544DCE-B556-4AB4-94C8-2971F1CEDB19}" sibTransId="{ECE546B5-C1AF-4FF6-A8AF-EC8BC63565FD}"/>
    <dgm:cxn modelId="{37AD67A7-4C99-464B-84F2-569942EBB73B}" srcId="{87589A9C-A45C-4394-8EF8-54B712E6F199}" destId="{B3635E97-F08D-4496-9722-7E91EB373E81}" srcOrd="0" destOrd="0" parTransId="{B475AE85-4562-4004-B103-363138B580C5}" sibTransId="{0577180C-97E8-4567-81C4-6DAF7F564DA3}"/>
    <dgm:cxn modelId="{C5719AB4-AD1E-4A17-A67D-732AB7D1BDDF}" type="presOf" srcId="{B3635E97-F08D-4496-9722-7E91EB373E81}" destId="{DBA46228-7BF5-4E66-BD86-8367139DAFBD}" srcOrd="0" destOrd="0" presId="urn:microsoft.com/office/officeart/2018/5/layout/IconCircleLabelList"/>
    <dgm:cxn modelId="{323508DF-0FAC-4AF4-B8F4-F71AB07B89D9}" srcId="{87589A9C-A45C-4394-8EF8-54B712E6F199}" destId="{999BA8FF-4F90-435A-A28A-AF406280EBE6}" srcOrd="3" destOrd="0" parTransId="{2EBC01B9-9CED-4F0E-8AC9-F1EEE2139848}" sibTransId="{780C177C-36FF-44A1-B21F-BC0E3314728E}"/>
    <dgm:cxn modelId="{087188FC-7902-4276-A3B6-BE1D5A885F4D}" type="presOf" srcId="{87589A9C-A45C-4394-8EF8-54B712E6F199}" destId="{AF820897-E891-4A35-B007-68045EA8CFBF}" srcOrd="0" destOrd="0" presId="urn:microsoft.com/office/officeart/2018/5/layout/IconCircleLabelList"/>
    <dgm:cxn modelId="{B69DA3E4-B299-48E5-8CA0-E2E4E26C4BDF}" type="presParOf" srcId="{AF820897-E891-4A35-B007-68045EA8CFBF}" destId="{F8A64611-0CC9-4BCF-84C2-858ED1004C91}" srcOrd="0" destOrd="0" presId="urn:microsoft.com/office/officeart/2018/5/layout/IconCircleLabelList"/>
    <dgm:cxn modelId="{FFEA5871-3EF2-4877-A1BF-48B482BC423A}" type="presParOf" srcId="{F8A64611-0CC9-4BCF-84C2-858ED1004C91}" destId="{19BACADD-C3DE-4CC2-A295-2AA0E8ED5FA3}" srcOrd="0" destOrd="0" presId="urn:microsoft.com/office/officeart/2018/5/layout/IconCircleLabelList"/>
    <dgm:cxn modelId="{CF77D28F-3E60-4560-9910-F305AB1B7805}" type="presParOf" srcId="{F8A64611-0CC9-4BCF-84C2-858ED1004C91}" destId="{C65893F1-B636-47F4-AB79-F989068E4854}" srcOrd="1" destOrd="0" presId="urn:microsoft.com/office/officeart/2018/5/layout/IconCircleLabelList"/>
    <dgm:cxn modelId="{E9F2E534-66E6-4020-9EC3-A07449164959}" type="presParOf" srcId="{F8A64611-0CC9-4BCF-84C2-858ED1004C91}" destId="{1F734C9F-57DC-4BF2-AFF2-15E79FAF931A}" srcOrd="2" destOrd="0" presId="urn:microsoft.com/office/officeart/2018/5/layout/IconCircleLabelList"/>
    <dgm:cxn modelId="{DBDF22A0-C282-4A85-8216-A0663FF22DC6}" type="presParOf" srcId="{F8A64611-0CC9-4BCF-84C2-858ED1004C91}" destId="{DBA46228-7BF5-4E66-BD86-8367139DAFBD}" srcOrd="3" destOrd="0" presId="urn:microsoft.com/office/officeart/2018/5/layout/IconCircleLabelList"/>
    <dgm:cxn modelId="{EB10902A-4305-48E7-8712-399E8CEF34F1}" type="presParOf" srcId="{AF820897-E891-4A35-B007-68045EA8CFBF}" destId="{E4BD864D-334E-4892-81EB-2FC27B0908E5}" srcOrd="1" destOrd="0" presId="urn:microsoft.com/office/officeart/2018/5/layout/IconCircleLabelList"/>
    <dgm:cxn modelId="{B4BDD6E0-7FE2-410E-A361-2EAFD524EF1F}" type="presParOf" srcId="{AF820897-E891-4A35-B007-68045EA8CFBF}" destId="{00E1D9DE-FF34-412F-BE0C-57FF7FB388AD}" srcOrd="2" destOrd="0" presId="urn:microsoft.com/office/officeart/2018/5/layout/IconCircleLabelList"/>
    <dgm:cxn modelId="{2E7D4E63-422F-4585-B0A8-212E41E3FBA3}" type="presParOf" srcId="{00E1D9DE-FF34-412F-BE0C-57FF7FB388AD}" destId="{98702276-EF67-4BFC-9A98-CA17C678E3CE}" srcOrd="0" destOrd="0" presId="urn:microsoft.com/office/officeart/2018/5/layout/IconCircleLabelList"/>
    <dgm:cxn modelId="{5245CB78-A78A-4AF8-9510-D274AB6AA835}" type="presParOf" srcId="{00E1D9DE-FF34-412F-BE0C-57FF7FB388AD}" destId="{16489A4F-BB72-44D7-819C-58B6326EAB6B}" srcOrd="1" destOrd="0" presId="urn:microsoft.com/office/officeart/2018/5/layout/IconCircleLabelList"/>
    <dgm:cxn modelId="{F53CBFEF-F615-4904-BD0A-42CA91C3CE81}" type="presParOf" srcId="{00E1D9DE-FF34-412F-BE0C-57FF7FB388AD}" destId="{69D274E8-9CF8-4953-9486-0174E9E19F1B}" srcOrd="2" destOrd="0" presId="urn:microsoft.com/office/officeart/2018/5/layout/IconCircleLabelList"/>
    <dgm:cxn modelId="{2EEC7D1A-E96A-43E0-960B-B60400BB56DA}" type="presParOf" srcId="{00E1D9DE-FF34-412F-BE0C-57FF7FB388AD}" destId="{98F47301-1034-47FD-9825-EA13B81ABAC2}" srcOrd="3" destOrd="0" presId="urn:microsoft.com/office/officeart/2018/5/layout/IconCircleLabelList"/>
    <dgm:cxn modelId="{01417560-D0D4-46A2-B5A0-EFB9F4851A32}" type="presParOf" srcId="{AF820897-E891-4A35-B007-68045EA8CFBF}" destId="{43E241BA-5011-41FD-8E96-405AF3E2E077}" srcOrd="3" destOrd="0" presId="urn:microsoft.com/office/officeart/2018/5/layout/IconCircleLabelList"/>
    <dgm:cxn modelId="{42409C1A-777D-46DE-AB87-878D601AF5DF}" type="presParOf" srcId="{AF820897-E891-4A35-B007-68045EA8CFBF}" destId="{F6C41BF4-0A45-4950-B223-DC7B896D55C5}" srcOrd="4" destOrd="0" presId="urn:microsoft.com/office/officeart/2018/5/layout/IconCircleLabelList"/>
    <dgm:cxn modelId="{8857EFDF-AD1C-4971-825C-F4AD6DC59F59}" type="presParOf" srcId="{F6C41BF4-0A45-4950-B223-DC7B896D55C5}" destId="{FFB81307-49C4-4FB4-9F91-0DF9FBCFC670}" srcOrd="0" destOrd="0" presId="urn:microsoft.com/office/officeart/2018/5/layout/IconCircleLabelList"/>
    <dgm:cxn modelId="{EE2C4A3F-C27E-45CE-8B24-5FDCECD55252}" type="presParOf" srcId="{F6C41BF4-0A45-4950-B223-DC7B896D55C5}" destId="{06CED4AB-9B86-43AA-B3E5-FD9A9EC44630}" srcOrd="1" destOrd="0" presId="urn:microsoft.com/office/officeart/2018/5/layout/IconCircleLabelList"/>
    <dgm:cxn modelId="{2BBE1751-562C-40EC-B204-883B5ABEB2D5}" type="presParOf" srcId="{F6C41BF4-0A45-4950-B223-DC7B896D55C5}" destId="{9DD5DE00-D8B9-4185-BF98-261535F8AFDF}" srcOrd="2" destOrd="0" presId="urn:microsoft.com/office/officeart/2018/5/layout/IconCircleLabelList"/>
    <dgm:cxn modelId="{EE9F50AA-C8A8-4BF8-83E4-E6A2DE227A74}" type="presParOf" srcId="{F6C41BF4-0A45-4950-B223-DC7B896D55C5}" destId="{7ACA2102-79A6-45D2-B6E8-D2D28130DDA3}" srcOrd="3" destOrd="0" presId="urn:microsoft.com/office/officeart/2018/5/layout/IconCircleLabelList"/>
    <dgm:cxn modelId="{DE977987-E774-4AA9-AD07-EA5BFE397858}" type="presParOf" srcId="{AF820897-E891-4A35-B007-68045EA8CFBF}" destId="{E3598276-51EB-46E4-A97A-10DBB3FC9F14}" srcOrd="5" destOrd="0" presId="urn:microsoft.com/office/officeart/2018/5/layout/IconCircleLabelList"/>
    <dgm:cxn modelId="{FB8CA669-9D38-4BC1-9B40-19467FFDB569}" type="presParOf" srcId="{AF820897-E891-4A35-B007-68045EA8CFBF}" destId="{85618FA7-4424-48FF-9600-F9762E3B8A2F}" srcOrd="6" destOrd="0" presId="urn:microsoft.com/office/officeart/2018/5/layout/IconCircleLabelList"/>
    <dgm:cxn modelId="{665A4F2A-564A-4D69-978B-CCB458F6E6BB}" type="presParOf" srcId="{85618FA7-4424-48FF-9600-F9762E3B8A2F}" destId="{4C8313C5-2B23-437C-9446-641055D92866}" srcOrd="0" destOrd="0" presId="urn:microsoft.com/office/officeart/2018/5/layout/IconCircleLabelList"/>
    <dgm:cxn modelId="{ACB88F6A-6431-4E7B-930C-86828261DFEA}" type="presParOf" srcId="{85618FA7-4424-48FF-9600-F9762E3B8A2F}" destId="{570094D8-78B2-44A1-B132-A6C24C96F68F}" srcOrd="1" destOrd="0" presId="urn:microsoft.com/office/officeart/2018/5/layout/IconCircleLabelList"/>
    <dgm:cxn modelId="{85653A34-A48F-4268-B387-20585AA372C5}" type="presParOf" srcId="{85618FA7-4424-48FF-9600-F9762E3B8A2F}" destId="{9532E7B8-85E5-4EAD-BD7F-BBC3AFD0A729}" srcOrd="2" destOrd="0" presId="urn:microsoft.com/office/officeart/2018/5/layout/IconCircleLabelList"/>
    <dgm:cxn modelId="{C01E1BDC-D694-444A-B3E1-1F716A8C88A1}" type="presParOf" srcId="{85618FA7-4424-48FF-9600-F9762E3B8A2F}" destId="{F9E88428-EE9B-4899-A406-3B641B8B2401}" srcOrd="3" destOrd="0" presId="urn:microsoft.com/office/officeart/2018/5/layout/IconCircleLabelList"/>
    <dgm:cxn modelId="{13BFE1B6-BA93-4D96-9883-191D6F82793A}" type="presParOf" srcId="{AF820897-E891-4A35-B007-68045EA8CFBF}" destId="{71A4BB8E-DBC4-4BBE-AD7C-8D1E710D2F7B}" srcOrd="7" destOrd="0" presId="urn:microsoft.com/office/officeart/2018/5/layout/IconCircleLabelList"/>
    <dgm:cxn modelId="{FCE04656-CABA-4107-BEBB-4D4267451117}" type="presParOf" srcId="{AF820897-E891-4A35-B007-68045EA8CFBF}" destId="{11281E61-A812-4DE7-9762-6F9DEFDE9FA0}" srcOrd="8" destOrd="0" presId="urn:microsoft.com/office/officeart/2018/5/layout/IconCircleLabelList"/>
    <dgm:cxn modelId="{79AE1D59-C991-41AD-BD57-163F7EF7D0B5}" type="presParOf" srcId="{11281E61-A812-4DE7-9762-6F9DEFDE9FA0}" destId="{4E511B89-B7CC-43B0-B57C-58C95D474C13}" srcOrd="0" destOrd="0" presId="urn:microsoft.com/office/officeart/2018/5/layout/IconCircleLabelList"/>
    <dgm:cxn modelId="{064949E8-E7A7-4E45-9FF3-026095EE3178}" type="presParOf" srcId="{11281E61-A812-4DE7-9762-6F9DEFDE9FA0}" destId="{81137031-3F16-406E-8625-8DFF79A80483}" srcOrd="1" destOrd="0" presId="urn:microsoft.com/office/officeart/2018/5/layout/IconCircleLabelList"/>
    <dgm:cxn modelId="{3334B44A-E7C9-4F14-BF7B-34D6BF083E34}" type="presParOf" srcId="{11281E61-A812-4DE7-9762-6F9DEFDE9FA0}" destId="{0F4444B6-6FD3-4F8E-B39E-733DEB33DE8A}" srcOrd="2" destOrd="0" presId="urn:microsoft.com/office/officeart/2018/5/layout/IconCircleLabelList"/>
    <dgm:cxn modelId="{0B43061A-BB3C-4678-95B2-1A59CBAB7FAD}" type="presParOf" srcId="{11281E61-A812-4DE7-9762-6F9DEFDE9FA0}" destId="{AA203B29-D0E0-4057-908F-E563DE6B8AD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30035F-3D0C-40CC-A385-D92F053EEED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4FD3BED-7A0E-42BA-88F7-26B774617DC3}">
      <dgm:prSet custT="1"/>
      <dgm:spPr/>
      <dgm:t>
        <a:bodyPr/>
        <a:lstStyle/>
        <a:p>
          <a:pPr>
            <a:defRPr cap="all"/>
          </a:pPr>
          <a:r>
            <a:rPr lang="en-US" sz="1600" b="1" dirty="0">
              <a:solidFill>
                <a:srgbClr val="FF0000"/>
              </a:solidFill>
            </a:rPr>
            <a:t>-Vision loss:</a:t>
          </a:r>
          <a:r>
            <a:rPr lang="en-US" sz="1600" dirty="0">
              <a:solidFill>
                <a:srgbClr val="FF0000"/>
              </a:solidFill>
            </a:rPr>
            <a:t> </a:t>
          </a:r>
          <a:r>
            <a:rPr lang="en-US" sz="1600" dirty="0">
              <a:solidFill>
                <a:schemeClr val="tx1"/>
              </a:solidFill>
            </a:rPr>
            <a:t>Persons with poor vision may not see toys, rugs, equipment, furniture, and cords. Some cannot read labels on containers. </a:t>
          </a:r>
          <a:r>
            <a:rPr lang="en-US" sz="1600" u="sng" dirty="0">
              <a:solidFill>
                <a:schemeClr val="tx1"/>
              </a:solidFill>
            </a:rPr>
            <a:t>Poisoning</a:t>
          </a:r>
          <a:r>
            <a:rPr lang="en-US" sz="1600" dirty="0">
              <a:solidFill>
                <a:schemeClr val="tx1"/>
              </a:solidFill>
            </a:rPr>
            <a:t> can result.</a:t>
          </a:r>
        </a:p>
      </dgm:t>
    </dgm:pt>
    <dgm:pt modelId="{44D6CA38-3521-44CB-9448-C3DDA5A446C7}" type="parTrans" cxnId="{FD297B8D-5B4A-428B-A2B2-37CDCC2E20F2}">
      <dgm:prSet/>
      <dgm:spPr/>
      <dgm:t>
        <a:bodyPr/>
        <a:lstStyle/>
        <a:p>
          <a:endParaRPr lang="en-US"/>
        </a:p>
      </dgm:t>
    </dgm:pt>
    <dgm:pt modelId="{8842EF74-C80C-4FDD-AF93-19AD459E1A3D}" type="sibTrans" cxnId="{FD297B8D-5B4A-428B-A2B2-37CDCC2E20F2}">
      <dgm:prSet/>
      <dgm:spPr/>
      <dgm:t>
        <a:bodyPr/>
        <a:lstStyle/>
        <a:p>
          <a:endParaRPr lang="en-US"/>
        </a:p>
      </dgm:t>
    </dgm:pt>
    <dgm:pt modelId="{513E88DF-23C3-4144-BA7C-0B65C8016BA5}">
      <dgm:prSet custT="1"/>
      <dgm:spPr/>
      <dgm:t>
        <a:bodyPr/>
        <a:lstStyle/>
        <a:p>
          <a:pPr>
            <a:defRPr cap="all"/>
          </a:pPr>
          <a:r>
            <a:rPr lang="en-US" sz="1400" b="1" dirty="0">
              <a:solidFill>
                <a:srgbClr val="FF0000"/>
              </a:solidFill>
            </a:rPr>
            <a:t>-Hearing loss: </a:t>
          </a:r>
          <a:r>
            <a:rPr lang="en-US" sz="1400" dirty="0">
              <a:solidFill>
                <a:schemeClr val="tx1"/>
              </a:solidFill>
            </a:rPr>
            <a:t>Persons with hearing loss have problems hearing explanations and instructions. They may not hear warning signals or fire alarms. Some cannot hear approaching meal carts, drug carts, stretchers, or people in wheelchairs. They do not know to move to safety.</a:t>
          </a:r>
        </a:p>
      </dgm:t>
    </dgm:pt>
    <dgm:pt modelId="{19D57451-2DAE-4C9A-ACCA-55F2E06646B8}" type="parTrans" cxnId="{008E75E6-29BE-442E-9B01-F500A66FF3F6}">
      <dgm:prSet/>
      <dgm:spPr/>
      <dgm:t>
        <a:bodyPr/>
        <a:lstStyle/>
        <a:p>
          <a:endParaRPr lang="en-US"/>
        </a:p>
      </dgm:t>
    </dgm:pt>
    <dgm:pt modelId="{A97999FF-DE4D-4100-B3DF-043CC0EE3A6C}" type="sibTrans" cxnId="{008E75E6-29BE-442E-9B01-F500A66FF3F6}">
      <dgm:prSet/>
      <dgm:spPr/>
      <dgm:t>
        <a:bodyPr/>
        <a:lstStyle/>
        <a:p>
          <a:endParaRPr lang="en-US"/>
        </a:p>
      </dgm:t>
    </dgm:pt>
    <dgm:pt modelId="{8BE2E698-EDCF-43E0-8C54-99511F2E4B83}">
      <dgm:prSet custT="1"/>
      <dgm:spPr/>
      <dgm:t>
        <a:bodyPr/>
        <a:lstStyle/>
        <a:p>
          <a:pPr>
            <a:defRPr cap="all"/>
          </a:pPr>
          <a:r>
            <a:rPr lang="en-US" sz="1400" b="1" dirty="0">
              <a:solidFill>
                <a:srgbClr val="FF0000"/>
              </a:solidFill>
            </a:rPr>
            <a:t>-Impaired smell and touch </a:t>
          </a:r>
          <a:r>
            <a:rPr lang="en-US" sz="1400" b="1" dirty="0">
              <a:solidFill>
                <a:schemeClr val="tx1"/>
              </a:solidFill>
            </a:rPr>
            <a:t>:</a:t>
          </a:r>
          <a:r>
            <a:rPr lang="en-US" sz="1400" dirty="0">
              <a:solidFill>
                <a:schemeClr val="tx1"/>
              </a:solidFill>
            </a:rPr>
            <a:t>Illness and aging affect smell and touch. The person may not detect smoke or gas odors. </a:t>
          </a:r>
          <a:r>
            <a:rPr lang="en-US" sz="1400" u="sng" dirty="0">
              <a:solidFill>
                <a:schemeClr val="tx1"/>
              </a:solidFill>
            </a:rPr>
            <a:t>Burns</a:t>
          </a:r>
          <a:r>
            <a:rPr lang="en-US" sz="1400" dirty="0">
              <a:solidFill>
                <a:schemeClr val="tx1"/>
              </a:solidFill>
            </a:rPr>
            <a:t> are a risk from impaired touch. The person has problems sensing heat and cold. Some people have a decreased sense of pain. They may be unaware of injury.</a:t>
          </a:r>
        </a:p>
      </dgm:t>
    </dgm:pt>
    <dgm:pt modelId="{EE416FB3-9BDB-42D3-9600-C721F56B7F88}" type="parTrans" cxnId="{D4A7F0C3-035D-4E77-A4AC-E7D5AE3F003A}">
      <dgm:prSet/>
      <dgm:spPr/>
      <dgm:t>
        <a:bodyPr/>
        <a:lstStyle/>
        <a:p>
          <a:endParaRPr lang="en-US"/>
        </a:p>
      </dgm:t>
    </dgm:pt>
    <dgm:pt modelId="{C1F5A75D-9D8A-413A-99A0-6967AD1940CC}" type="sibTrans" cxnId="{D4A7F0C3-035D-4E77-A4AC-E7D5AE3F003A}">
      <dgm:prSet/>
      <dgm:spPr/>
      <dgm:t>
        <a:bodyPr/>
        <a:lstStyle/>
        <a:p>
          <a:endParaRPr lang="en-US"/>
        </a:p>
      </dgm:t>
    </dgm:pt>
    <dgm:pt modelId="{AD77CE7D-58F3-4750-BA24-12F5D6945F62}" type="pres">
      <dgm:prSet presAssocID="{9430035F-3D0C-40CC-A385-D92F053EEEDC}" presName="root" presStyleCnt="0">
        <dgm:presLayoutVars>
          <dgm:dir/>
          <dgm:resizeHandles val="exact"/>
        </dgm:presLayoutVars>
      </dgm:prSet>
      <dgm:spPr/>
    </dgm:pt>
    <dgm:pt modelId="{832EED76-A8C6-4311-B873-DB7C49FAEDC3}" type="pres">
      <dgm:prSet presAssocID="{04FD3BED-7A0E-42BA-88F7-26B774617DC3}" presName="compNode" presStyleCnt="0"/>
      <dgm:spPr/>
    </dgm:pt>
    <dgm:pt modelId="{B4D093EE-79EA-4B08-9E75-CE5FE83F5246}" type="pres">
      <dgm:prSet presAssocID="{04FD3BED-7A0E-42BA-88F7-26B774617DC3}" presName="iconBgRect" presStyleLbl="bgShp" presStyleIdx="0" presStyleCnt="3"/>
      <dgm:spPr/>
    </dgm:pt>
    <dgm:pt modelId="{521289C0-CABA-46A4-8C5D-1670F2D54F1F}" type="pres">
      <dgm:prSet presAssocID="{04FD3BED-7A0E-42BA-88F7-26B774617D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ind"/>
        </a:ext>
      </dgm:extLst>
    </dgm:pt>
    <dgm:pt modelId="{1A1ED774-714F-4C0C-9177-5BE124E2CE4B}" type="pres">
      <dgm:prSet presAssocID="{04FD3BED-7A0E-42BA-88F7-26B774617DC3}" presName="spaceRect" presStyleCnt="0"/>
      <dgm:spPr/>
    </dgm:pt>
    <dgm:pt modelId="{2B7FA1C4-C379-4DB8-A7C0-5FCB7BE1BB17}" type="pres">
      <dgm:prSet presAssocID="{04FD3BED-7A0E-42BA-88F7-26B774617DC3}" presName="textRect" presStyleLbl="revTx" presStyleIdx="0" presStyleCnt="3">
        <dgm:presLayoutVars>
          <dgm:chMax val="1"/>
          <dgm:chPref val="1"/>
        </dgm:presLayoutVars>
      </dgm:prSet>
      <dgm:spPr/>
    </dgm:pt>
    <dgm:pt modelId="{98C7BA11-5113-4342-947C-BB5B1B647E7C}" type="pres">
      <dgm:prSet presAssocID="{8842EF74-C80C-4FDD-AF93-19AD459E1A3D}" presName="sibTrans" presStyleCnt="0"/>
      <dgm:spPr/>
    </dgm:pt>
    <dgm:pt modelId="{DBACAEDA-48D0-4DB4-A494-12C8FA1E5E9F}" type="pres">
      <dgm:prSet presAssocID="{513E88DF-23C3-4144-BA7C-0B65C8016BA5}" presName="compNode" presStyleCnt="0"/>
      <dgm:spPr/>
    </dgm:pt>
    <dgm:pt modelId="{742E54C5-E6D1-4A1A-80E6-2B07965183D8}" type="pres">
      <dgm:prSet presAssocID="{513E88DF-23C3-4144-BA7C-0B65C8016BA5}" presName="iconBgRect" presStyleLbl="bgShp" presStyleIdx="1" presStyleCnt="3"/>
      <dgm:spPr/>
    </dgm:pt>
    <dgm:pt modelId="{6088ADFF-365E-4333-8D68-D0AD32EC089B}" type="pres">
      <dgm:prSet presAssocID="{513E88DF-23C3-4144-BA7C-0B65C8016B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أصمّ"/>
        </a:ext>
      </dgm:extLst>
    </dgm:pt>
    <dgm:pt modelId="{0F5FEDBA-6CBA-4E28-BCF0-70D2943BD825}" type="pres">
      <dgm:prSet presAssocID="{513E88DF-23C3-4144-BA7C-0B65C8016BA5}" presName="spaceRect" presStyleCnt="0"/>
      <dgm:spPr/>
    </dgm:pt>
    <dgm:pt modelId="{04806A88-9A79-4CAE-854A-77F8A2A682E6}" type="pres">
      <dgm:prSet presAssocID="{513E88DF-23C3-4144-BA7C-0B65C8016BA5}" presName="textRect" presStyleLbl="revTx" presStyleIdx="1" presStyleCnt="3">
        <dgm:presLayoutVars>
          <dgm:chMax val="1"/>
          <dgm:chPref val="1"/>
        </dgm:presLayoutVars>
      </dgm:prSet>
      <dgm:spPr/>
    </dgm:pt>
    <dgm:pt modelId="{4267252C-8AB0-4D13-B4DF-79996A21B545}" type="pres">
      <dgm:prSet presAssocID="{A97999FF-DE4D-4100-B3DF-043CC0EE3A6C}" presName="sibTrans" presStyleCnt="0"/>
      <dgm:spPr/>
    </dgm:pt>
    <dgm:pt modelId="{E08686C2-E38F-4657-BF38-FAF6F634AD58}" type="pres">
      <dgm:prSet presAssocID="{8BE2E698-EDCF-43E0-8C54-99511F2E4B83}" presName="compNode" presStyleCnt="0"/>
      <dgm:spPr/>
    </dgm:pt>
    <dgm:pt modelId="{59750E2F-52D8-4D51-8D47-BD45343B8175}" type="pres">
      <dgm:prSet presAssocID="{8BE2E698-EDCF-43E0-8C54-99511F2E4B83}" presName="iconBgRect" presStyleLbl="bgShp" presStyleIdx="2" presStyleCnt="3"/>
      <dgm:spPr/>
    </dgm:pt>
    <dgm:pt modelId="{835C7DA2-161A-45E7-934D-420B241054A3}" type="pres">
      <dgm:prSet presAssocID="{8BE2E698-EDCF-43E0-8C54-99511F2E4B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أنف"/>
        </a:ext>
      </dgm:extLst>
    </dgm:pt>
    <dgm:pt modelId="{9FAFDE6D-FB60-40DE-848A-056A020C675C}" type="pres">
      <dgm:prSet presAssocID="{8BE2E698-EDCF-43E0-8C54-99511F2E4B83}" presName="spaceRect" presStyleCnt="0"/>
      <dgm:spPr/>
    </dgm:pt>
    <dgm:pt modelId="{A28FF3FC-3DD3-4DB2-94F8-F8A25125056D}" type="pres">
      <dgm:prSet presAssocID="{8BE2E698-EDCF-43E0-8C54-99511F2E4B83}" presName="textRect" presStyleLbl="revTx" presStyleIdx="2" presStyleCnt="3">
        <dgm:presLayoutVars>
          <dgm:chMax val="1"/>
          <dgm:chPref val="1"/>
        </dgm:presLayoutVars>
      </dgm:prSet>
      <dgm:spPr/>
    </dgm:pt>
  </dgm:ptLst>
  <dgm:cxnLst>
    <dgm:cxn modelId="{4A4FE420-B89E-4CC1-8B4C-D65510BC1376}" type="presOf" srcId="{04FD3BED-7A0E-42BA-88F7-26B774617DC3}" destId="{2B7FA1C4-C379-4DB8-A7C0-5FCB7BE1BB17}" srcOrd="0" destOrd="0" presId="urn:microsoft.com/office/officeart/2018/5/layout/IconCircleLabelList"/>
    <dgm:cxn modelId="{5F3A3A8A-F121-44E4-BE48-8F5AFD58F93C}" type="presOf" srcId="{8BE2E698-EDCF-43E0-8C54-99511F2E4B83}" destId="{A28FF3FC-3DD3-4DB2-94F8-F8A25125056D}" srcOrd="0" destOrd="0" presId="urn:microsoft.com/office/officeart/2018/5/layout/IconCircleLabelList"/>
    <dgm:cxn modelId="{FD297B8D-5B4A-428B-A2B2-37CDCC2E20F2}" srcId="{9430035F-3D0C-40CC-A385-D92F053EEEDC}" destId="{04FD3BED-7A0E-42BA-88F7-26B774617DC3}" srcOrd="0" destOrd="0" parTransId="{44D6CA38-3521-44CB-9448-C3DDA5A446C7}" sibTransId="{8842EF74-C80C-4FDD-AF93-19AD459E1A3D}"/>
    <dgm:cxn modelId="{D65E81A1-58F7-47AE-B100-8F4158694DAB}" type="presOf" srcId="{513E88DF-23C3-4144-BA7C-0B65C8016BA5}" destId="{04806A88-9A79-4CAE-854A-77F8A2A682E6}" srcOrd="0" destOrd="0" presId="urn:microsoft.com/office/officeart/2018/5/layout/IconCircleLabelList"/>
    <dgm:cxn modelId="{242AB0BA-DC05-45FF-9361-178589D74F44}" type="presOf" srcId="{9430035F-3D0C-40CC-A385-D92F053EEEDC}" destId="{AD77CE7D-58F3-4750-BA24-12F5D6945F62}" srcOrd="0" destOrd="0" presId="urn:microsoft.com/office/officeart/2018/5/layout/IconCircleLabelList"/>
    <dgm:cxn modelId="{D4A7F0C3-035D-4E77-A4AC-E7D5AE3F003A}" srcId="{9430035F-3D0C-40CC-A385-D92F053EEEDC}" destId="{8BE2E698-EDCF-43E0-8C54-99511F2E4B83}" srcOrd="2" destOrd="0" parTransId="{EE416FB3-9BDB-42D3-9600-C721F56B7F88}" sibTransId="{C1F5A75D-9D8A-413A-99A0-6967AD1940CC}"/>
    <dgm:cxn modelId="{008E75E6-29BE-442E-9B01-F500A66FF3F6}" srcId="{9430035F-3D0C-40CC-A385-D92F053EEEDC}" destId="{513E88DF-23C3-4144-BA7C-0B65C8016BA5}" srcOrd="1" destOrd="0" parTransId="{19D57451-2DAE-4C9A-ACCA-55F2E06646B8}" sibTransId="{A97999FF-DE4D-4100-B3DF-043CC0EE3A6C}"/>
    <dgm:cxn modelId="{CB78AAE2-EFA4-424C-8042-292BA512D761}" type="presParOf" srcId="{AD77CE7D-58F3-4750-BA24-12F5D6945F62}" destId="{832EED76-A8C6-4311-B873-DB7C49FAEDC3}" srcOrd="0" destOrd="0" presId="urn:microsoft.com/office/officeart/2018/5/layout/IconCircleLabelList"/>
    <dgm:cxn modelId="{BFBE9CB0-B61D-4E8A-B1CD-221510578005}" type="presParOf" srcId="{832EED76-A8C6-4311-B873-DB7C49FAEDC3}" destId="{B4D093EE-79EA-4B08-9E75-CE5FE83F5246}" srcOrd="0" destOrd="0" presId="urn:microsoft.com/office/officeart/2018/5/layout/IconCircleLabelList"/>
    <dgm:cxn modelId="{F0D51956-021D-4DBC-A524-4277745284C3}" type="presParOf" srcId="{832EED76-A8C6-4311-B873-DB7C49FAEDC3}" destId="{521289C0-CABA-46A4-8C5D-1670F2D54F1F}" srcOrd="1" destOrd="0" presId="urn:microsoft.com/office/officeart/2018/5/layout/IconCircleLabelList"/>
    <dgm:cxn modelId="{46E4DDAD-931C-4080-896A-3A12D5DDFC2B}" type="presParOf" srcId="{832EED76-A8C6-4311-B873-DB7C49FAEDC3}" destId="{1A1ED774-714F-4C0C-9177-5BE124E2CE4B}" srcOrd="2" destOrd="0" presId="urn:microsoft.com/office/officeart/2018/5/layout/IconCircleLabelList"/>
    <dgm:cxn modelId="{42CFB44F-86E2-4034-AA7F-8761610A63C5}" type="presParOf" srcId="{832EED76-A8C6-4311-B873-DB7C49FAEDC3}" destId="{2B7FA1C4-C379-4DB8-A7C0-5FCB7BE1BB17}" srcOrd="3" destOrd="0" presId="urn:microsoft.com/office/officeart/2018/5/layout/IconCircleLabelList"/>
    <dgm:cxn modelId="{64D26477-FB3B-4791-811B-3CD381AE164F}" type="presParOf" srcId="{AD77CE7D-58F3-4750-BA24-12F5D6945F62}" destId="{98C7BA11-5113-4342-947C-BB5B1B647E7C}" srcOrd="1" destOrd="0" presId="urn:microsoft.com/office/officeart/2018/5/layout/IconCircleLabelList"/>
    <dgm:cxn modelId="{194A509F-2AFD-4E47-A11D-A9441673ECD0}" type="presParOf" srcId="{AD77CE7D-58F3-4750-BA24-12F5D6945F62}" destId="{DBACAEDA-48D0-4DB4-A494-12C8FA1E5E9F}" srcOrd="2" destOrd="0" presId="urn:microsoft.com/office/officeart/2018/5/layout/IconCircleLabelList"/>
    <dgm:cxn modelId="{A225611A-FE9C-48DD-9635-F7AFD24816B8}" type="presParOf" srcId="{DBACAEDA-48D0-4DB4-A494-12C8FA1E5E9F}" destId="{742E54C5-E6D1-4A1A-80E6-2B07965183D8}" srcOrd="0" destOrd="0" presId="urn:microsoft.com/office/officeart/2018/5/layout/IconCircleLabelList"/>
    <dgm:cxn modelId="{A4063FB0-B094-418E-8149-8A2658FBA277}" type="presParOf" srcId="{DBACAEDA-48D0-4DB4-A494-12C8FA1E5E9F}" destId="{6088ADFF-365E-4333-8D68-D0AD32EC089B}" srcOrd="1" destOrd="0" presId="urn:microsoft.com/office/officeart/2018/5/layout/IconCircleLabelList"/>
    <dgm:cxn modelId="{20291B35-4FC1-4CE9-AB00-DA6F5EB760EE}" type="presParOf" srcId="{DBACAEDA-48D0-4DB4-A494-12C8FA1E5E9F}" destId="{0F5FEDBA-6CBA-4E28-BCF0-70D2943BD825}" srcOrd="2" destOrd="0" presId="urn:microsoft.com/office/officeart/2018/5/layout/IconCircleLabelList"/>
    <dgm:cxn modelId="{087FE5D0-69D8-4DD8-8B0F-5EB52D38AD0D}" type="presParOf" srcId="{DBACAEDA-48D0-4DB4-A494-12C8FA1E5E9F}" destId="{04806A88-9A79-4CAE-854A-77F8A2A682E6}" srcOrd="3" destOrd="0" presId="urn:microsoft.com/office/officeart/2018/5/layout/IconCircleLabelList"/>
    <dgm:cxn modelId="{33069C7E-1AC1-4A95-8035-16AED6C11EAC}" type="presParOf" srcId="{AD77CE7D-58F3-4750-BA24-12F5D6945F62}" destId="{4267252C-8AB0-4D13-B4DF-79996A21B545}" srcOrd="3" destOrd="0" presId="urn:microsoft.com/office/officeart/2018/5/layout/IconCircleLabelList"/>
    <dgm:cxn modelId="{A94D9D23-8C3D-4CE8-B38A-3A4BA0DED38A}" type="presParOf" srcId="{AD77CE7D-58F3-4750-BA24-12F5D6945F62}" destId="{E08686C2-E38F-4657-BF38-FAF6F634AD58}" srcOrd="4" destOrd="0" presId="urn:microsoft.com/office/officeart/2018/5/layout/IconCircleLabelList"/>
    <dgm:cxn modelId="{EC4490F4-B3CF-4F4B-AE49-BE9B1190FC9C}" type="presParOf" srcId="{E08686C2-E38F-4657-BF38-FAF6F634AD58}" destId="{59750E2F-52D8-4D51-8D47-BD45343B8175}" srcOrd="0" destOrd="0" presId="urn:microsoft.com/office/officeart/2018/5/layout/IconCircleLabelList"/>
    <dgm:cxn modelId="{97BFFA46-6AEA-4398-AE6D-191451002906}" type="presParOf" srcId="{E08686C2-E38F-4657-BF38-FAF6F634AD58}" destId="{835C7DA2-161A-45E7-934D-420B241054A3}" srcOrd="1" destOrd="0" presId="urn:microsoft.com/office/officeart/2018/5/layout/IconCircleLabelList"/>
    <dgm:cxn modelId="{042E0BAD-64FA-46FF-9CE1-9C4D44F916CF}" type="presParOf" srcId="{E08686C2-E38F-4657-BF38-FAF6F634AD58}" destId="{9FAFDE6D-FB60-40DE-848A-056A020C675C}" srcOrd="2" destOrd="0" presId="urn:microsoft.com/office/officeart/2018/5/layout/IconCircleLabelList"/>
    <dgm:cxn modelId="{BED56AD0-B498-4052-A12C-5C7ADC089B7E}" type="presParOf" srcId="{E08686C2-E38F-4657-BF38-FAF6F634AD58}" destId="{A28FF3FC-3DD3-4DB2-94F8-F8A25125056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B072D-773A-4468-B9FB-6C71DEA30B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7C9042-3E32-48D8-96F6-C94658D56FD6}">
      <dgm:prSet/>
      <dgm:spPr/>
      <dgm:t>
        <a:bodyPr/>
        <a:lstStyle/>
        <a:p>
          <a:pPr>
            <a:lnSpc>
              <a:spcPct val="100000"/>
            </a:lnSpc>
          </a:pPr>
          <a:r>
            <a:rPr lang="en-US"/>
            <a:t>1. Sorrentino, S. A., Remmert, L., &amp; Wilk, L. S.(2020). Mosby's Textbook for Nursing Assistants (10th ed.). St. Louis, MO: Elsevier.)</a:t>
          </a:r>
        </a:p>
      </dgm:t>
    </dgm:pt>
    <dgm:pt modelId="{A3AD5809-14AF-4487-84BC-C7FDB5BD81A4}" type="parTrans" cxnId="{DDCE5AC5-7F55-4155-9A78-36EDD40A0E92}">
      <dgm:prSet/>
      <dgm:spPr/>
      <dgm:t>
        <a:bodyPr/>
        <a:lstStyle/>
        <a:p>
          <a:endParaRPr lang="en-US"/>
        </a:p>
      </dgm:t>
    </dgm:pt>
    <dgm:pt modelId="{F5D2922A-64C5-4D01-A928-B99B8EA699CB}" type="sibTrans" cxnId="{DDCE5AC5-7F55-4155-9A78-36EDD40A0E92}">
      <dgm:prSet/>
      <dgm:spPr/>
      <dgm:t>
        <a:bodyPr/>
        <a:lstStyle/>
        <a:p>
          <a:endParaRPr lang="en-US"/>
        </a:p>
      </dgm:t>
    </dgm:pt>
    <dgm:pt modelId="{820D08D5-2A0B-4D28-880C-69C68F181079}">
      <dgm:prSet/>
      <dgm:spPr/>
      <dgm:t>
        <a:bodyPr/>
        <a:lstStyle/>
        <a:p>
          <a:pPr>
            <a:lnSpc>
              <a:spcPct val="100000"/>
            </a:lnSpc>
          </a:pPr>
          <a:r>
            <a:rPr lang="en-US">
              <a:hlinkClick xmlns:r="http://schemas.openxmlformats.org/officeDocument/2006/relationships" r:id="rId1"/>
            </a:rPr>
            <a:t>https://www.jointcommissioninternational.org/standards/international-patient-safety-goals/</a:t>
          </a:r>
          <a:r>
            <a:rPr lang="en-US"/>
            <a:t> </a:t>
          </a:r>
        </a:p>
      </dgm:t>
    </dgm:pt>
    <dgm:pt modelId="{0463017A-D3DE-48D0-8921-6D056F58D61C}" type="parTrans" cxnId="{B391F3F8-DC6B-40A2-AB45-05685D898DCB}">
      <dgm:prSet/>
      <dgm:spPr/>
      <dgm:t>
        <a:bodyPr/>
        <a:lstStyle/>
        <a:p>
          <a:endParaRPr lang="en-US"/>
        </a:p>
      </dgm:t>
    </dgm:pt>
    <dgm:pt modelId="{EBF36A4C-088F-42DA-9F53-4583918036FE}" type="sibTrans" cxnId="{B391F3F8-DC6B-40A2-AB45-05685D898DCB}">
      <dgm:prSet/>
      <dgm:spPr/>
      <dgm:t>
        <a:bodyPr/>
        <a:lstStyle/>
        <a:p>
          <a:endParaRPr lang="en-US"/>
        </a:p>
      </dgm:t>
    </dgm:pt>
    <dgm:pt modelId="{701167ED-988D-4AC5-BD23-041454395620}">
      <dgm:prSet/>
      <dgm:spPr/>
      <dgm:t>
        <a:bodyPr/>
        <a:lstStyle/>
        <a:p>
          <a:pPr>
            <a:lnSpc>
              <a:spcPct val="100000"/>
            </a:lnSpc>
          </a:pPr>
          <a:r>
            <a:rPr lang="en-US"/>
            <a:t>KFSH-B POLICY &amp; PROCEDURES </a:t>
          </a:r>
        </a:p>
      </dgm:t>
    </dgm:pt>
    <dgm:pt modelId="{ABAA532D-BA9E-4F78-B8BE-A0A8E11814E0}" type="parTrans" cxnId="{F8A49F0D-159B-41D8-9E7C-6ECE1EF745B7}">
      <dgm:prSet/>
      <dgm:spPr/>
      <dgm:t>
        <a:bodyPr/>
        <a:lstStyle/>
        <a:p>
          <a:endParaRPr lang="en-US"/>
        </a:p>
      </dgm:t>
    </dgm:pt>
    <dgm:pt modelId="{DB1D12A5-1843-42EB-AFDE-61D087C65B0F}" type="sibTrans" cxnId="{F8A49F0D-159B-41D8-9E7C-6ECE1EF745B7}">
      <dgm:prSet/>
      <dgm:spPr/>
      <dgm:t>
        <a:bodyPr/>
        <a:lstStyle/>
        <a:p>
          <a:endParaRPr lang="en-US"/>
        </a:p>
      </dgm:t>
    </dgm:pt>
    <dgm:pt modelId="{0F86CA62-452C-4BF9-B27A-AC02B1DC5041}" type="pres">
      <dgm:prSet presAssocID="{06DB072D-773A-4468-B9FB-6C71DEA30B47}" presName="root" presStyleCnt="0">
        <dgm:presLayoutVars>
          <dgm:dir/>
          <dgm:resizeHandles val="exact"/>
        </dgm:presLayoutVars>
      </dgm:prSet>
      <dgm:spPr/>
    </dgm:pt>
    <dgm:pt modelId="{2F3B1D33-C38C-43F5-96F2-CB05841FB56B}" type="pres">
      <dgm:prSet presAssocID="{C87C9042-3E32-48D8-96F6-C94658D56FD6}" presName="compNode" presStyleCnt="0"/>
      <dgm:spPr/>
    </dgm:pt>
    <dgm:pt modelId="{CD087877-31FC-4B67-8AE3-54538CA5F6FD}" type="pres">
      <dgm:prSet presAssocID="{C87C9042-3E32-48D8-96F6-C94658D56FD6}" presName="bgRect" presStyleLbl="bgShp" presStyleIdx="0" presStyleCnt="3"/>
      <dgm:spPr/>
    </dgm:pt>
    <dgm:pt modelId="{9E012ADD-1018-4D4A-BB59-4571F1D27BEA}" type="pres">
      <dgm:prSet presAssocID="{C87C9042-3E32-48D8-96F6-C94658D56FD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تسويق"/>
        </a:ext>
      </dgm:extLst>
    </dgm:pt>
    <dgm:pt modelId="{DA30BCA2-4B14-4B2B-B5C9-2FD101F124FB}" type="pres">
      <dgm:prSet presAssocID="{C87C9042-3E32-48D8-96F6-C94658D56FD6}" presName="spaceRect" presStyleCnt="0"/>
      <dgm:spPr/>
    </dgm:pt>
    <dgm:pt modelId="{B698ADD0-30A8-443E-B762-F68168FC59FC}" type="pres">
      <dgm:prSet presAssocID="{C87C9042-3E32-48D8-96F6-C94658D56FD6}" presName="parTx" presStyleLbl="revTx" presStyleIdx="0" presStyleCnt="3">
        <dgm:presLayoutVars>
          <dgm:chMax val="0"/>
          <dgm:chPref val="0"/>
        </dgm:presLayoutVars>
      </dgm:prSet>
      <dgm:spPr/>
    </dgm:pt>
    <dgm:pt modelId="{13F0790A-D425-4955-86E8-0C418DC7CE02}" type="pres">
      <dgm:prSet presAssocID="{F5D2922A-64C5-4D01-A928-B99B8EA699CB}" presName="sibTrans" presStyleCnt="0"/>
      <dgm:spPr/>
    </dgm:pt>
    <dgm:pt modelId="{F63D5394-0DA5-407B-9844-A4217A748E57}" type="pres">
      <dgm:prSet presAssocID="{820D08D5-2A0B-4D28-880C-69C68F181079}" presName="compNode" presStyleCnt="0"/>
      <dgm:spPr/>
    </dgm:pt>
    <dgm:pt modelId="{7D7E5F85-4667-460E-99A0-D86C346CEF25}" type="pres">
      <dgm:prSet presAssocID="{820D08D5-2A0B-4D28-880C-69C68F181079}" presName="bgRect" presStyleLbl="bgShp" presStyleIdx="1" presStyleCnt="3"/>
      <dgm:spPr/>
    </dgm:pt>
    <dgm:pt modelId="{4727EBF0-8062-4035-922B-7BB15A124737}" type="pres">
      <dgm:prSet presAssocID="{820D08D5-2A0B-4D28-880C-69C68F181079}"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6091992A-C32F-488A-8187-5196C9FE41ED}" type="pres">
      <dgm:prSet presAssocID="{820D08D5-2A0B-4D28-880C-69C68F181079}" presName="spaceRect" presStyleCnt="0"/>
      <dgm:spPr/>
    </dgm:pt>
    <dgm:pt modelId="{4C522652-19F8-484E-9550-3FC2F115A8F2}" type="pres">
      <dgm:prSet presAssocID="{820D08D5-2A0B-4D28-880C-69C68F181079}" presName="parTx" presStyleLbl="revTx" presStyleIdx="1" presStyleCnt="3">
        <dgm:presLayoutVars>
          <dgm:chMax val="0"/>
          <dgm:chPref val="0"/>
        </dgm:presLayoutVars>
      </dgm:prSet>
      <dgm:spPr/>
    </dgm:pt>
    <dgm:pt modelId="{974D9483-DE71-4482-8C80-EE9359EE47B8}" type="pres">
      <dgm:prSet presAssocID="{EBF36A4C-088F-42DA-9F53-4583918036FE}" presName="sibTrans" presStyleCnt="0"/>
      <dgm:spPr/>
    </dgm:pt>
    <dgm:pt modelId="{00051034-5340-4609-9487-22958A5E400A}" type="pres">
      <dgm:prSet presAssocID="{701167ED-988D-4AC5-BD23-041454395620}" presName="compNode" presStyleCnt="0"/>
      <dgm:spPr/>
    </dgm:pt>
    <dgm:pt modelId="{1AB9A7B7-3100-46E4-9821-96E207EAE40B}" type="pres">
      <dgm:prSet presAssocID="{701167ED-988D-4AC5-BD23-041454395620}" presName="bgRect" presStyleLbl="bgShp" presStyleIdx="2" presStyleCnt="3"/>
      <dgm:spPr/>
    </dgm:pt>
    <dgm:pt modelId="{C94A630E-1CFE-4FED-984D-8FFD087DD6F6}" type="pres">
      <dgm:prSet presAssocID="{701167ED-988D-4AC5-BD23-041454395620}"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مستند"/>
        </a:ext>
      </dgm:extLst>
    </dgm:pt>
    <dgm:pt modelId="{F544A05A-D12B-4A7D-A6FA-90974B760EE9}" type="pres">
      <dgm:prSet presAssocID="{701167ED-988D-4AC5-BD23-041454395620}" presName="spaceRect" presStyleCnt="0"/>
      <dgm:spPr/>
    </dgm:pt>
    <dgm:pt modelId="{0B99F639-3986-453E-BDAC-EDE6B800DBE3}" type="pres">
      <dgm:prSet presAssocID="{701167ED-988D-4AC5-BD23-041454395620}" presName="parTx" presStyleLbl="revTx" presStyleIdx="2" presStyleCnt="3">
        <dgm:presLayoutVars>
          <dgm:chMax val="0"/>
          <dgm:chPref val="0"/>
        </dgm:presLayoutVars>
      </dgm:prSet>
      <dgm:spPr/>
    </dgm:pt>
  </dgm:ptLst>
  <dgm:cxnLst>
    <dgm:cxn modelId="{C33B270C-F367-4EB1-A116-02FD1ADD6DC4}" type="presOf" srcId="{701167ED-988D-4AC5-BD23-041454395620}" destId="{0B99F639-3986-453E-BDAC-EDE6B800DBE3}" srcOrd="0" destOrd="0" presId="urn:microsoft.com/office/officeart/2018/2/layout/IconVerticalSolidList"/>
    <dgm:cxn modelId="{F8A49F0D-159B-41D8-9E7C-6ECE1EF745B7}" srcId="{06DB072D-773A-4468-B9FB-6C71DEA30B47}" destId="{701167ED-988D-4AC5-BD23-041454395620}" srcOrd="2" destOrd="0" parTransId="{ABAA532D-BA9E-4F78-B8BE-A0A8E11814E0}" sibTransId="{DB1D12A5-1843-42EB-AFDE-61D087C65B0F}"/>
    <dgm:cxn modelId="{B589B621-562C-49EF-8F0D-6556B3159BB3}" type="presOf" srcId="{06DB072D-773A-4468-B9FB-6C71DEA30B47}" destId="{0F86CA62-452C-4BF9-B27A-AC02B1DC5041}" srcOrd="0" destOrd="0" presId="urn:microsoft.com/office/officeart/2018/2/layout/IconVerticalSolidList"/>
    <dgm:cxn modelId="{CF8D8155-34A0-49FB-A1A7-AC65313A2639}" type="presOf" srcId="{C87C9042-3E32-48D8-96F6-C94658D56FD6}" destId="{B698ADD0-30A8-443E-B762-F68168FC59FC}" srcOrd="0" destOrd="0" presId="urn:microsoft.com/office/officeart/2018/2/layout/IconVerticalSolidList"/>
    <dgm:cxn modelId="{DDCE5AC5-7F55-4155-9A78-36EDD40A0E92}" srcId="{06DB072D-773A-4468-B9FB-6C71DEA30B47}" destId="{C87C9042-3E32-48D8-96F6-C94658D56FD6}" srcOrd="0" destOrd="0" parTransId="{A3AD5809-14AF-4487-84BC-C7FDB5BD81A4}" sibTransId="{F5D2922A-64C5-4D01-A928-B99B8EA699CB}"/>
    <dgm:cxn modelId="{05716BE0-4781-45CA-91E6-45767B54550C}" type="presOf" srcId="{820D08D5-2A0B-4D28-880C-69C68F181079}" destId="{4C522652-19F8-484E-9550-3FC2F115A8F2}" srcOrd="0" destOrd="0" presId="urn:microsoft.com/office/officeart/2018/2/layout/IconVerticalSolidList"/>
    <dgm:cxn modelId="{B391F3F8-DC6B-40A2-AB45-05685D898DCB}" srcId="{06DB072D-773A-4468-B9FB-6C71DEA30B47}" destId="{820D08D5-2A0B-4D28-880C-69C68F181079}" srcOrd="1" destOrd="0" parTransId="{0463017A-D3DE-48D0-8921-6D056F58D61C}" sibTransId="{EBF36A4C-088F-42DA-9F53-4583918036FE}"/>
    <dgm:cxn modelId="{E45DB3A6-3B08-4AB4-ACAD-52E4A5BB6B86}" type="presParOf" srcId="{0F86CA62-452C-4BF9-B27A-AC02B1DC5041}" destId="{2F3B1D33-C38C-43F5-96F2-CB05841FB56B}" srcOrd="0" destOrd="0" presId="urn:microsoft.com/office/officeart/2018/2/layout/IconVerticalSolidList"/>
    <dgm:cxn modelId="{AE8588A5-6E69-4840-89D8-6FFC2AACB2BA}" type="presParOf" srcId="{2F3B1D33-C38C-43F5-96F2-CB05841FB56B}" destId="{CD087877-31FC-4B67-8AE3-54538CA5F6FD}" srcOrd="0" destOrd="0" presId="urn:microsoft.com/office/officeart/2018/2/layout/IconVerticalSolidList"/>
    <dgm:cxn modelId="{ABA15ED9-2946-4D3C-80E2-0EBEC111D4EE}" type="presParOf" srcId="{2F3B1D33-C38C-43F5-96F2-CB05841FB56B}" destId="{9E012ADD-1018-4D4A-BB59-4571F1D27BEA}" srcOrd="1" destOrd="0" presId="urn:microsoft.com/office/officeart/2018/2/layout/IconVerticalSolidList"/>
    <dgm:cxn modelId="{4FB0F226-A90B-496B-B535-C586BCCCEA32}" type="presParOf" srcId="{2F3B1D33-C38C-43F5-96F2-CB05841FB56B}" destId="{DA30BCA2-4B14-4B2B-B5C9-2FD101F124FB}" srcOrd="2" destOrd="0" presId="urn:microsoft.com/office/officeart/2018/2/layout/IconVerticalSolidList"/>
    <dgm:cxn modelId="{F0E1A560-8FAB-4C6D-96CA-4C606EF130D5}" type="presParOf" srcId="{2F3B1D33-C38C-43F5-96F2-CB05841FB56B}" destId="{B698ADD0-30A8-443E-B762-F68168FC59FC}" srcOrd="3" destOrd="0" presId="urn:microsoft.com/office/officeart/2018/2/layout/IconVerticalSolidList"/>
    <dgm:cxn modelId="{769F0B86-0362-4ACD-B4C9-FB22E51974AB}" type="presParOf" srcId="{0F86CA62-452C-4BF9-B27A-AC02B1DC5041}" destId="{13F0790A-D425-4955-86E8-0C418DC7CE02}" srcOrd="1" destOrd="0" presId="urn:microsoft.com/office/officeart/2018/2/layout/IconVerticalSolidList"/>
    <dgm:cxn modelId="{969780DD-1A5B-4044-8C5F-F56411DDFBC6}" type="presParOf" srcId="{0F86CA62-452C-4BF9-B27A-AC02B1DC5041}" destId="{F63D5394-0DA5-407B-9844-A4217A748E57}" srcOrd="2" destOrd="0" presId="urn:microsoft.com/office/officeart/2018/2/layout/IconVerticalSolidList"/>
    <dgm:cxn modelId="{DF94C8D0-76F8-4030-87A5-636B8AC60F80}" type="presParOf" srcId="{F63D5394-0DA5-407B-9844-A4217A748E57}" destId="{7D7E5F85-4667-460E-99A0-D86C346CEF25}" srcOrd="0" destOrd="0" presId="urn:microsoft.com/office/officeart/2018/2/layout/IconVerticalSolidList"/>
    <dgm:cxn modelId="{71BBB30F-59AE-44F2-A793-33CFE3312504}" type="presParOf" srcId="{F63D5394-0DA5-407B-9844-A4217A748E57}" destId="{4727EBF0-8062-4035-922B-7BB15A124737}" srcOrd="1" destOrd="0" presId="urn:microsoft.com/office/officeart/2018/2/layout/IconVerticalSolidList"/>
    <dgm:cxn modelId="{F390A41C-6FA2-430E-9D00-FA5E32E0F9CA}" type="presParOf" srcId="{F63D5394-0DA5-407B-9844-A4217A748E57}" destId="{6091992A-C32F-488A-8187-5196C9FE41ED}" srcOrd="2" destOrd="0" presId="urn:microsoft.com/office/officeart/2018/2/layout/IconVerticalSolidList"/>
    <dgm:cxn modelId="{7CC4C203-C0E7-464E-AF74-2E2660CB86E1}" type="presParOf" srcId="{F63D5394-0DA5-407B-9844-A4217A748E57}" destId="{4C522652-19F8-484E-9550-3FC2F115A8F2}" srcOrd="3" destOrd="0" presId="urn:microsoft.com/office/officeart/2018/2/layout/IconVerticalSolidList"/>
    <dgm:cxn modelId="{64994835-FEA6-48BE-982E-6B911253630F}" type="presParOf" srcId="{0F86CA62-452C-4BF9-B27A-AC02B1DC5041}" destId="{974D9483-DE71-4482-8C80-EE9359EE47B8}" srcOrd="3" destOrd="0" presId="urn:microsoft.com/office/officeart/2018/2/layout/IconVerticalSolidList"/>
    <dgm:cxn modelId="{1075F1EC-7FAE-44F4-B589-A8D5E760AF3D}" type="presParOf" srcId="{0F86CA62-452C-4BF9-B27A-AC02B1DC5041}" destId="{00051034-5340-4609-9487-22958A5E400A}" srcOrd="4" destOrd="0" presId="urn:microsoft.com/office/officeart/2018/2/layout/IconVerticalSolidList"/>
    <dgm:cxn modelId="{F80666A2-27F7-4469-B8CA-E614EDF8CB1D}" type="presParOf" srcId="{00051034-5340-4609-9487-22958A5E400A}" destId="{1AB9A7B7-3100-46E4-9821-96E207EAE40B}" srcOrd="0" destOrd="0" presId="urn:microsoft.com/office/officeart/2018/2/layout/IconVerticalSolidList"/>
    <dgm:cxn modelId="{BAD954AE-4BAD-4C7A-A228-66977925BD96}" type="presParOf" srcId="{00051034-5340-4609-9487-22958A5E400A}" destId="{C94A630E-1CFE-4FED-984D-8FFD087DD6F6}" srcOrd="1" destOrd="0" presId="urn:microsoft.com/office/officeart/2018/2/layout/IconVerticalSolidList"/>
    <dgm:cxn modelId="{6B213DB9-0A1D-455B-ABE5-6958C082D2EE}" type="presParOf" srcId="{00051034-5340-4609-9487-22958A5E400A}" destId="{F544A05A-D12B-4A7D-A6FA-90974B760EE9}" srcOrd="2" destOrd="0" presId="urn:microsoft.com/office/officeart/2018/2/layout/IconVerticalSolidList"/>
    <dgm:cxn modelId="{3DE599B5-A675-4168-8CE4-F7017182861A}" type="presParOf" srcId="{00051034-5340-4609-9487-22958A5E400A}" destId="{0B99F639-3986-453E-BDAC-EDE6B800DB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ACADD-C3DE-4CC2-A295-2AA0E8ED5FA3}">
      <dsp:nvSpPr>
        <dsp:cNvPr id="0" name=""/>
        <dsp:cNvSpPr/>
      </dsp:nvSpPr>
      <dsp:spPr>
        <a:xfrm>
          <a:off x="848080" y="64320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893F1-B636-47F4-AB79-F989068E4854}">
      <dsp:nvSpPr>
        <dsp:cNvPr id="0" name=""/>
        <dsp:cNvSpPr/>
      </dsp:nvSpPr>
      <dsp:spPr>
        <a:xfrm>
          <a:off x="1082080" y="87720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A46228-7BF5-4E66-BD86-8367139DAFBD}">
      <dsp:nvSpPr>
        <dsp:cNvPr id="0" name=""/>
        <dsp:cNvSpPr/>
      </dsp:nvSpPr>
      <dsp:spPr>
        <a:xfrm>
          <a:off x="235207" y="2083201"/>
          <a:ext cx="2323746"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DEFINE SAFETY</a:t>
          </a:r>
        </a:p>
      </dsp:txBody>
      <dsp:txXfrm>
        <a:off x="235207" y="2083201"/>
        <a:ext cx="2323746" cy="2025000"/>
      </dsp:txXfrm>
    </dsp:sp>
    <dsp:sp modelId="{98702276-EF67-4BFC-9A98-CA17C678E3CE}">
      <dsp:nvSpPr>
        <dsp:cNvPr id="0" name=""/>
        <dsp:cNvSpPr/>
      </dsp:nvSpPr>
      <dsp:spPr>
        <a:xfrm>
          <a:off x="3224953" y="64320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89A4F-BB72-44D7-819C-58B6326EAB6B}">
      <dsp:nvSpPr>
        <dsp:cNvPr id="0" name=""/>
        <dsp:cNvSpPr/>
      </dsp:nvSpPr>
      <dsp:spPr>
        <a:xfrm>
          <a:off x="3458953" y="87720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47301-1034-47FD-9825-EA13B81ABAC2}">
      <dsp:nvSpPr>
        <dsp:cNvPr id="0" name=""/>
        <dsp:cNvSpPr/>
      </dsp:nvSpPr>
      <dsp:spPr>
        <a:xfrm>
          <a:off x="2873953" y="2083201"/>
          <a:ext cx="1800000"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EXPLAIN OF IPSG</a:t>
          </a:r>
        </a:p>
      </dsp:txBody>
      <dsp:txXfrm>
        <a:off x="2873953" y="2083201"/>
        <a:ext cx="1800000" cy="2025000"/>
      </dsp:txXfrm>
    </dsp:sp>
    <dsp:sp modelId="{FFB81307-49C4-4FB4-9F91-0DF9FBCFC670}">
      <dsp:nvSpPr>
        <dsp:cNvPr id="0" name=""/>
        <dsp:cNvSpPr/>
      </dsp:nvSpPr>
      <dsp:spPr>
        <a:xfrm>
          <a:off x="5339953" y="64320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ED4AB-9B86-43AA-B3E5-FD9A9EC44630}">
      <dsp:nvSpPr>
        <dsp:cNvPr id="0" name=""/>
        <dsp:cNvSpPr/>
      </dsp:nvSpPr>
      <dsp:spPr>
        <a:xfrm>
          <a:off x="5573953" y="87720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CA2102-79A6-45D2-B6E8-D2D28130DDA3}">
      <dsp:nvSpPr>
        <dsp:cNvPr id="0" name=""/>
        <dsp:cNvSpPr/>
      </dsp:nvSpPr>
      <dsp:spPr>
        <a:xfrm>
          <a:off x="4988953" y="2083201"/>
          <a:ext cx="1800000"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IDENTIFI PATIENT POPLATIONS AT RISK OF SAFETY HAZARDS</a:t>
          </a:r>
        </a:p>
      </dsp:txBody>
      <dsp:txXfrm>
        <a:off x="4988953" y="2083201"/>
        <a:ext cx="1800000" cy="2025000"/>
      </dsp:txXfrm>
    </dsp:sp>
    <dsp:sp modelId="{4C8313C5-2B23-437C-9446-641055D92866}">
      <dsp:nvSpPr>
        <dsp:cNvPr id="0" name=""/>
        <dsp:cNvSpPr/>
      </dsp:nvSpPr>
      <dsp:spPr>
        <a:xfrm>
          <a:off x="7454953" y="64320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094D8-78B2-44A1-B132-A6C24C96F68F}">
      <dsp:nvSpPr>
        <dsp:cNvPr id="0" name=""/>
        <dsp:cNvSpPr/>
      </dsp:nvSpPr>
      <dsp:spPr>
        <a:xfrm>
          <a:off x="7688953" y="87720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E88428-EE9B-4899-A406-3B641B8B2401}">
      <dsp:nvSpPr>
        <dsp:cNvPr id="0" name=""/>
        <dsp:cNvSpPr/>
      </dsp:nvSpPr>
      <dsp:spPr>
        <a:xfrm>
          <a:off x="7103953" y="2083201"/>
          <a:ext cx="1800000"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DISCUSES PROTECTING VULNERABLE PATIENTS FROM SAFETY HAZARDS </a:t>
          </a:r>
        </a:p>
      </dsp:txBody>
      <dsp:txXfrm>
        <a:off x="7103953" y="2083201"/>
        <a:ext cx="1800000" cy="2025000"/>
      </dsp:txXfrm>
    </dsp:sp>
    <dsp:sp modelId="{4E511B89-B7CC-43B0-B57C-58C95D474C13}">
      <dsp:nvSpPr>
        <dsp:cNvPr id="0" name=""/>
        <dsp:cNvSpPr/>
      </dsp:nvSpPr>
      <dsp:spPr>
        <a:xfrm>
          <a:off x="9569953" y="64320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37031-3F16-406E-8625-8DFF79A80483}">
      <dsp:nvSpPr>
        <dsp:cNvPr id="0" name=""/>
        <dsp:cNvSpPr/>
      </dsp:nvSpPr>
      <dsp:spPr>
        <a:xfrm>
          <a:off x="9803953" y="87720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03B29-D0E0-4057-908F-E563DE6B8AD1}">
      <dsp:nvSpPr>
        <dsp:cNvPr id="0" name=""/>
        <dsp:cNvSpPr/>
      </dsp:nvSpPr>
      <dsp:spPr>
        <a:xfrm>
          <a:off x="9218953" y="2083201"/>
          <a:ext cx="1800000"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RECOGNIZE CORRECT PATIENT’S IDENTIFICATION</a:t>
          </a:r>
        </a:p>
      </dsp:txBody>
      <dsp:txXfrm>
        <a:off x="9218953" y="2083201"/>
        <a:ext cx="1800000" cy="20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093EE-79EA-4B08-9E75-CE5FE83F5246}">
      <dsp:nvSpPr>
        <dsp:cNvPr id="0" name=""/>
        <dsp:cNvSpPr/>
      </dsp:nvSpPr>
      <dsp:spPr>
        <a:xfrm>
          <a:off x="679050" y="322512"/>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289C0-CABA-46A4-8C5D-1670F2D54F1F}">
      <dsp:nvSpPr>
        <dsp:cNvPr id="0" name=""/>
        <dsp:cNvSpPr/>
      </dsp:nvSpPr>
      <dsp:spPr>
        <a:xfrm>
          <a:off x="1081237" y="724700"/>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FA1C4-C379-4DB8-A7C0-5FCB7BE1BB17}">
      <dsp:nvSpPr>
        <dsp:cNvPr id="0" name=""/>
        <dsp:cNvSpPr/>
      </dsp:nvSpPr>
      <dsp:spPr>
        <a:xfrm>
          <a:off x="75768" y="2797512"/>
          <a:ext cx="3093750" cy="177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solidFill>
                <a:srgbClr val="FF0000"/>
              </a:solidFill>
            </a:rPr>
            <a:t>-Vision loss:</a:t>
          </a:r>
          <a:r>
            <a:rPr lang="en-US" sz="1600" kern="1200" dirty="0">
              <a:solidFill>
                <a:srgbClr val="FF0000"/>
              </a:solidFill>
            </a:rPr>
            <a:t> </a:t>
          </a:r>
          <a:r>
            <a:rPr lang="en-US" sz="1600" kern="1200" dirty="0">
              <a:solidFill>
                <a:schemeClr val="tx1"/>
              </a:solidFill>
            </a:rPr>
            <a:t>Persons with poor vision may not see toys, rugs, equipment, furniture, and cords. Some cannot read labels on containers. </a:t>
          </a:r>
          <a:r>
            <a:rPr lang="en-US" sz="1600" u="sng" kern="1200" dirty="0">
              <a:solidFill>
                <a:schemeClr val="tx1"/>
              </a:solidFill>
            </a:rPr>
            <a:t>Poisoning</a:t>
          </a:r>
          <a:r>
            <a:rPr lang="en-US" sz="1600" kern="1200" dirty="0">
              <a:solidFill>
                <a:schemeClr val="tx1"/>
              </a:solidFill>
            </a:rPr>
            <a:t> can result.</a:t>
          </a:r>
        </a:p>
      </dsp:txBody>
      <dsp:txXfrm>
        <a:off x="75768" y="2797512"/>
        <a:ext cx="3093750" cy="1771463"/>
      </dsp:txXfrm>
    </dsp:sp>
    <dsp:sp modelId="{742E54C5-E6D1-4A1A-80E6-2B07965183D8}">
      <dsp:nvSpPr>
        <dsp:cNvPr id="0" name=""/>
        <dsp:cNvSpPr/>
      </dsp:nvSpPr>
      <dsp:spPr>
        <a:xfrm>
          <a:off x="4314206" y="322512"/>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8ADFF-365E-4333-8D68-D0AD32EC089B}">
      <dsp:nvSpPr>
        <dsp:cNvPr id="0" name=""/>
        <dsp:cNvSpPr/>
      </dsp:nvSpPr>
      <dsp:spPr>
        <a:xfrm>
          <a:off x="4716393" y="724700"/>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806A88-9A79-4CAE-854A-77F8A2A682E6}">
      <dsp:nvSpPr>
        <dsp:cNvPr id="0" name=""/>
        <dsp:cNvSpPr/>
      </dsp:nvSpPr>
      <dsp:spPr>
        <a:xfrm>
          <a:off x="3710925" y="2797512"/>
          <a:ext cx="3093750" cy="177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solidFill>
                <a:srgbClr val="FF0000"/>
              </a:solidFill>
            </a:rPr>
            <a:t>-Hearing loss: </a:t>
          </a:r>
          <a:r>
            <a:rPr lang="en-US" sz="1400" kern="1200" dirty="0">
              <a:solidFill>
                <a:schemeClr val="tx1"/>
              </a:solidFill>
            </a:rPr>
            <a:t>Persons with hearing loss have problems hearing explanations and instructions. They may not hear warning signals or fire alarms. Some cannot hear approaching meal carts, drug carts, stretchers, or people in wheelchairs. They do not know to move to safety.</a:t>
          </a:r>
        </a:p>
      </dsp:txBody>
      <dsp:txXfrm>
        <a:off x="3710925" y="2797512"/>
        <a:ext cx="3093750" cy="1771463"/>
      </dsp:txXfrm>
    </dsp:sp>
    <dsp:sp modelId="{59750E2F-52D8-4D51-8D47-BD45343B8175}">
      <dsp:nvSpPr>
        <dsp:cNvPr id="0" name=""/>
        <dsp:cNvSpPr/>
      </dsp:nvSpPr>
      <dsp:spPr>
        <a:xfrm>
          <a:off x="7949362" y="322512"/>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C7DA2-161A-45E7-934D-420B241054A3}">
      <dsp:nvSpPr>
        <dsp:cNvPr id="0" name=""/>
        <dsp:cNvSpPr/>
      </dsp:nvSpPr>
      <dsp:spPr>
        <a:xfrm>
          <a:off x="8351550" y="724700"/>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FF3FC-3DD3-4DB2-94F8-F8A25125056D}">
      <dsp:nvSpPr>
        <dsp:cNvPr id="0" name=""/>
        <dsp:cNvSpPr/>
      </dsp:nvSpPr>
      <dsp:spPr>
        <a:xfrm>
          <a:off x="7346081" y="2797512"/>
          <a:ext cx="3093750" cy="1771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solidFill>
                <a:srgbClr val="FF0000"/>
              </a:solidFill>
            </a:rPr>
            <a:t>-Impaired smell and touch </a:t>
          </a:r>
          <a:r>
            <a:rPr lang="en-US" sz="1400" b="1" kern="1200" dirty="0">
              <a:solidFill>
                <a:schemeClr val="tx1"/>
              </a:solidFill>
            </a:rPr>
            <a:t>:</a:t>
          </a:r>
          <a:r>
            <a:rPr lang="en-US" sz="1400" kern="1200" dirty="0">
              <a:solidFill>
                <a:schemeClr val="tx1"/>
              </a:solidFill>
            </a:rPr>
            <a:t>Illness and aging affect smell and touch. The person may not detect smoke or gas odors. </a:t>
          </a:r>
          <a:r>
            <a:rPr lang="en-US" sz="1400" u="sng" kern="1200" dirty="0">
              <a:solidFill>
                <a:schemeClr val="tx1"/>
              </a:solidFill>
            </a:rPr>
            <a:t>Burns</a:t>
          </a:r>
          <a:r>
            <a:rPr lang="en-US" sz="1400" kern="1200" dirty="0">
              <a:solidFill>
                <a:schemeClr val="tx1"/>
              </a:solidFill>
            </a:rPr>
            <a:t> are a risk from impaired touch. The person has problems sensing heat and cold. Some people have a decreased sense of pain. They may be unaware of injury.</a:t>
          </a:r>
        </a:p>
      </dsp:txBody>
      <dsp:txXfrm>
        <a:off x="7346081" y="2797512"/>
        <a:ext cx="3093750" cy="1771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7877-31FC-4B67-8AE3-54538CA5F6F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12ADD-1018-4D4A-BB59-4571F1D27BE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8ADD0-30A8-443E-B762-F68168FC59F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1. Sorrentino, S. A., Remmert, L., &amp; Wilk, L. S.(2020). Mosby's Textbook for Nursing Assistants (10th ed.). St. Louis, MO: Elsevier.)</a:t>
          </a:r>
        </a:p>
      </dsp:txBody>
      <dsp:txXfrm>
        <a:off x="1435590" y="531"/>
        <a:ext cx="9080009" cy="1242935"/>
      </dsp:txXfrm>
    </dsp:sp>
    <dsp:sp modelId="{7D7E5F85-4667-460E-99A0-D86C346CEF2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7EBF0-8062-4035-922B-7BB15A12473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22652-19F8-484E-9550-3FC2F115A8F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hlinkClick xmlns:r="http://schemas.openxmlformats.org/officeDocument/2006/relationships" r:id="rId5"/>
            </a:rPr>
            <a:t>https://www.jointcommissioninternational.org/standards/international-patient-safety-goals/</a:t>
          </a:r>
          <a:r>
            <a:rPr lang="en-US" sz="2300" kern="1200"/>
            <a:t> </a:t>
          </a:r>
        </a:p>
      </dsp:txBody>
      <dsp:txXfrm>
        <a:off x="1435590" y="1554201"/>
        <a:ext cx="9080009" cy="1242935"/>
      </dsp:txXfrm>
    </dsp:sp>
    <dsp:sp modelId="{1AB9A7B7-3100-46E4-9821-96E207EAE40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A630E-1CFE-4FED-984D-8FFD087DD6F6}">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9F639-3986-453E-BDAC-EDE6B800DBE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a:t>KFSH-B POLICY &amp; PROCEDURES </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B14B04-66CD-683C-2B4F-2EA3D37297B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2C2FDA8-7444-370C-3E86-65316F01F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BD69444-1711-A01F-D990-2E721570D262}"/>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3DDA45FC-0F41-80FD-6561-7F2E9742F1E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04D7E89-6303-A89C-CD05-AAF13CBA9F9A}"/>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111870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E00F70-36CC-7EA5-FF4A-EC91838A906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1A23C61-5691-A679-3EBE-05D70933028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E8D7C2A-9168-4870-FB35-57925940425C}"/>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21E7C895-04B3-9A6A-D135-D0028F2CDEE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7A8C793-55F4-84A0-D5E7-A6EF6AA68FFA}"/>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249128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E8850FF-DAEE-AB49-73C8-DCB588C5FE6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C430908-12CE-AB6F-5373-60C012BFFA5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AD36DD4-CBD1-4501-AF26-F17B540849BB}"/>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8D575187-CFFB-9C19-40CF-A70E9C8B03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798E9AB-8230-6CDD-21DE-139ED0A9E167}"/>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42038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E5ADBE-521C-20AB-A6DC-7C3387BF33A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1D5F2A1-CC59-7D71-9BFC-433179C6AB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FA1A0B5-5606-9086-4980-6893400718CA}"/>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971CB03B-80F9-EB3C-0AD1-A509B65A020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44AF2C4-198A-9AB5-A920-EC00F9059C8F}"/>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252057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0DC3CB-7253-304D-0C83-AAF9DB8F119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5887F03-0729-2645-18EC-A18262E1E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A70F681-29AA-0E7B-FDD7-187A50514E45}"/>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A925AFAA-5179-E9A1-3CDA-95F94134B2A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12CD90C-B1DD-7245-E4F8-3DF53EAB9294}"/>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163457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3BCD3F-7B24-5058-8C2F-FFAD997E539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74A8ECF-C907-7525-F5E5-4AFE94FCF11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D1DBBA7-7B87-18BD-C5AF-75565A6934C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5F6AE9EB-62D6-C8EC-92C1-0EAAF8C43965}"/>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6" name="عنصر نائب للتذييل 5">
            <a:extLst>
              <a:ext uri="{FF2B5EF4-FFF2-40B4-BE49-F238E27FC236}">
                <a16:creationId xmlns:a16="http://schemas.microsoft.com/office/drawing/2014/main" id="{5902C2FA-6344-6EAE-EB06-9D76CAF6BEB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122F501-A8B3-64BB-BA2C-D4683069847A}"/>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314732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58B30F-4E5D-A3B4-B3E2-77AC86F2295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CD6521-A98D-D8EA-A3DF-61CF47C63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F79DBCA-C17D-5359-163F-C12DC3B8C93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AE2489C0-6760-5F5B-D4EB-77489F93C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BDA414C-1613-0447-5907-C8A4EC0A6BC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54E7D68-ADFC-5E83-64DF-8A384D28F328}"/>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8" name="عنصر نائب للتذييل 7">
            <a:extLst>
              <a:ext uri="{FF2B5EF4-FFF2-40B4-BE49-F238E27FC236}">
                <a16:creationId xmlns:a16="http://schemas.microsoft.com/office/drawing/2014/main" id="{DDA01969-D422-93A7-B336-53137DE4B38C}"/>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5C5C407A-9DAB-907A-1A87-4BD86A9B6AEE}"/>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66039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8D1258-3857-B05D-7213-C97EF5E2F19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7ED19E58-EF59-0A43-8B48-D1303E229784}"/>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4" name="عنصر نائب للتذييل 3">
            <a:extLst>
              <a:ext uri="{FF2B5EF4-FFF2-40B4-BE49-F238E27FC236}">
                <a16:creationId xmlns:a16="http://schemas.microsoft.com/office/drawing/2014/main" id="{3CC8937C-94C7-7687-D11B-D02B8E232916}"/>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11E26EA-B91A-4BA6-5346-398AD96C5974}"/>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3275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88D6541-0A89-38A5-E63D-A0ADD5864884}"/>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3" name="عنصر نائب للتذييل 2">
            <a:extLst>
              <a:ext uri="{FF2B5EF4-FFF2-40B4-BE49-F238E27FC236}">
                <a16:creationId xmlns:a16="http://schemas.microsoft.com/office/drawing/2014/main" id="{D9C9569A-9DF8-C94C-2D5D-099440E2E21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6E48F66C-80B5-9E5A-88D7-09FE91190A45}"/>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283988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5B1614-4B1B-2DCF-89A8-438ADD63701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1DB0D57-A178-9DA4-AA81-231BF8D99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74CC66C-76F5-AD5A-A63A-7D9E4C7DB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BE4921-24D3-EAF7-414E-91E28FFB91CF}"/>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6" name="عنصر نائب للتذييل 5">
            <a:extLst>
              <a:ext uri="{FF2B5EF4-FFF2-40B4-BE49-F238E27FC236}">
                <a16:creationId xmlns:a16="http://schemas.microsoft.com/office/drawing/2014/main" id="{54756529-C9AE-C2B4-ABAC-AB0F2929804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22CAC68-81A4-C878-5F6B-2DA70BD78900}"/>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261419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7EF1EF-3424-03E1-1ED6-F0E9110430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C70A91A-0517-B236-4E26-1626A35F4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82DB7BE1-5781-69AB-9F05-ECF81A91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9E9D68C-7137-09BE-BD4C-FCB04AF5EAC3}"/>
              </a:ext>
            </a:extLst>
          </p:cNvPr>
          <p:cNvSpPr>
            <a:spLocks noGrp="1"/>
          </p:cNvSpPr>
          <p:nvPr>
            <p:ph type="dt" sz="half" idx="10"/>
          </p:nvPr>
        </p:nvSpPr>
        <p:spPr/>
        <p:txBody>
          <a:bodyPr/>
          <a:lstStyle/>
          <a:p>
            <a:fld id="{C637288A-EFB0-46C3-B278-A08840D02E2F}" type="datetimeFigureOut">
              <a:rPr lang="ar-SA" smtClean="0"/>
              <a:t>03/07/45</a:t>
            </a:fld>
            <a:endParaRPr lang="ar-SA"/>
          </a:p>
        </p:txBody>
      </p:sp>
      <p:sp>
        <p:nvSpPr>
          <p:cNvPr id="6" name="عنصر نائب للتذييل 5">
            <a:extLst>
              <a:ext uri="{FF2B5EF4-FFF2-40B4-BE49-F238E27FC236}">
                <a16:creationId xmlns:a16="http://schemas.microsoft.com/office/drawing/2014/main" id="{689E6806-1858-230F-0EC4-88792AD937C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006D8BF-CC13-5C2E-A487-CB3C0FC8B360}"/>
              </a:ext>
            </a:extLst>
          </p:cNvPr>
          <p:cNvSpPr>
            <a:spLocks noGrp="1"/>
          </p:cNvSpPr>
          <p:nvPr>
            <p:ph type="sldNum" sz="quarter" idx="12"/>
          </p:nvPr>
        </p:nvSpPr>
        <p:spPr/>
        <p:txBody>
          <a:bodyPr/>
          <a:lstStyle/>
          <a:p>
            <a:fld id="{9F45D77B-C06B-4F42-B37D-8C61CE5F9928}" type="slidenum">
              <a:rPr lang="ar-SA" smtClean="0"/>
              <a:t>‹#›</a:t>
            </a:fld>
            <a:endParaRPr lang="ar-SA"/>
          </a:p>
        </p:txBody>
      </p:sp>
    </p:spTree>
    <p:extLst>
      <p:ext uri="{BB962C8B-B14F-4D97-AF65-F5344CB8AC3E}">
        <p14:creationId xmlns:p14="http://schemas.microsoft.com/office/powerpoint/2010/main" val="68269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3054217-F0C4-949D-5239-F4FCE30B219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50F574C-C2BF-D2CC-CE41-2B3AD1495BC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F872447-BE2D-C707-9D42-AB7E9F16701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637288A-EFB0-46C3-B278-A08840D02E2F}" type="datetimeFigureOut">
              <a:rPr lang="ar-SA" smtClean="0"/>
              <a:t>03/07/45</a:t>
            </a:fld>
            <a:endParaRPr lang="ar-SA"/>
          </a:p>
        </p:txBody>
      </p:sp>
      <p:sp>
        <p:nvSpPr>
          <p:cNvPr id="5" name="عنصر نائب للتذييل 4">
            <a:extLst>
              <a:ext uri="{FF2B5EF4-FFF2-40B4-BE49-F238E27FC236}">
                <a16:creationId xmlns:a16="http://schemas.microsoft.com/office/drawing/2014/main" id="{20B16BD8-4837-D20A-58F4-16350184E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0EFF79DB-C500-8FB5-BC59-95EC1CB3A32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45D77B-C06B-4F42-B37D-8C61CE5F9928}" type="slidenum">
              <a:rPr lang="ar-SA" smtClean="0"/>
              <a:t>‹#›</a:t>
            </a:fld>
            <a:endParaRPr lang="ar-SA"/>
          </a:p>
        </p:txBody>
      </p:sp>
    </p:spTree>
    <p:extLst>
      <p:ext uri="{BB962C8B-B14F-4D97-AF65-F5344CB8AC3E}">
        <p14:creationId xmlns:p14="http://schemas.microsoft.com/office/powerpoint/2010/main" val="122574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kist.com/free-photo-seywq/ar"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181734-D6D1-F856-4F51-286B908B238B}"/>
              </a:ext>
            </a:extLst>
          </p:cNvPr>
          <p:cNvPicPr>
            <a:picLocks noChangeAspect="1"/>
          </p:cNvPicPr>
          <p:nvPr/>
        </p:nvPicPr>
        <p:blipFill rotWithShape="1">
          <a:blip r:embed="rId2">
            <a:alphaModFix amt="50000"/>
          </a:blip>
          <a:srcRect l="644" r="10467"/>
          <a:stretch/>
        </p:blipFill>
        <p:spPr>
          <a:xfrm>
            <a:off x="20" y="1"/>
            <a:ext cx="12191980" cy="6857999"/>
          </a:xfrm>
          <a:prstGeom prst="rect">
            <a:avLst/>
          </a:prstGeom>
        </p:spPr>
      </p:pic>
      <p:sp>
        <p:nvSpPr>
          <p:cNvPr id="2" name="عنوان 1">
            <a:extLst>
              <a:ext uri="{FF2B5EF4-FFF2-40B4-BE49-F238E27FC236}">
                <a16:creationId xmlns:a16="http://schemas.microsoft.com/office/drawing/2014/main" id="{2222888F-9BF4-1BF3-2F17-918BA1B2814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Module 3: Promoting Safety in Health Care Settings</a:t>
            </a:r>
            <a:endParaRPr lang="ar-SA">
              <a:solidFill>
                <a:srgbClr val="FFFFFF"/>
              </a:solidFill>
            </a:endParaRPr>
          </a:p>
        </p:txBody>
      </p:sp>
      <p:sp>
        <p:nvSpPr>
          <p:cNvPr id="3" name="عنوان فرعي 2">
            <a:extLst>
              <a:ext uri="{FF2B5EF4-FFF2-40B4-BE49-F238E27FC236}">
                <a16:creationId xmlns:a16="http://schemas.microsoft.com/office/drawing/2014/main" id="{D745B3CF-3C65-30AA-179B-E045B9EB8CD7}"/>
              </a:ext>
            </a:extLst>
          </p:cNvPr>
          <p:cNvSpPr>
            <a:spLocks noGrp="1"/>
          </p:cNvSpPr>
          <p:nvPr>
            <p:ph type="subTitle" idx="1"/>
          </p:nvPr>
        </p:nvSpPr>
        <p:spPr>
          <a:xfrm>
            <a:off x="1524000" y="4159404"/>
            <a:ext cx="9144000" cy="1576234"/>
          </a:xfrm>
        </p:spPr>
        <p:txBody>
          <a:bodyPr>
            <a:normAutofit/>
          </a:bodyPr>
          <a:lstStyle/>
          <a:p>
            <a:r>
              <a:rPr lang="en-US" sz="4800" dirty="0">
                <a:solidFill>
                  <a:srgbClr val="FF0000"/>
                </a:solidFill>
              </a:rPr>
              <a:t>IPSG</a:t>
            </a:r>
          </a:p>
          <a:p>
            <a:r>
              <a:rPr lang="en-US" sz="1700" dirty="0">
                <a:solidFill>
                  <a:srgbClr val="FFFFFF"/>
                </a:solidFill>
              </a:rPr>
              <a:t>MADA ALSEDRAH</a:t>
            </a:r>
          </a:p>
          <a:p>
            <a:r>
              <a:rPr lang="en-US" sz="1700" dirty="0">
                <a:solidFill>
                  <a:srgbClr val="FFFFFF"/>
                </a:solidFill>
              </a:rPr>
              <a:t>BSN.MSN,RN</a:t>
            </a:r>
            <a:endParaRPr lang="ar-SA" sz="1700" dirty="0">
              <a:solidFill>
                <a:srgbClr val="FFFFFF"/>
              </a:solidFill>
            </a:endParaRPr>
          </a:p>
        </p:txBody>
      </p:sp>
    </p:spTree>
    <p:extLst>
      <p:ext uri="{BB962C8B-B14F-4D97-AF65-F5344CB8AC3E}">
        <p14:creationId xmlns:p14="http://schemas.microsoft.com/office/powerpoint/2010/main" val="29108840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618419-4867-2262-3F0A-6BE4803D8D28}"/>
              </a:ext>
            </a:extLst>
          </p:cNvPr>
          <p:cNvSpPr>
            <a:spLocks noGrp="1"/>
          </p:cNvSpPr>
          <p:nvPr>
            <p:ph type="title"/>
          </p:nvPr>
        </p:nvSpPr>
        <p:spPr>
          <a:xfrm>
            <a:off x="5868557" y="1138036"/>
            <a:ext cx="5444382" cy="1402470"/>
          </a:xfrm>
        </p:spPr>
        <p:txBody>
          <a:bodyPr anchor="t">
            <a:normAutofit/>
          </a:bodyPr>
          <a:lstStyle/>
          <a:p>
            <a:pPr algn="l" rtl="0"/>
            <a:r>
              <a:rPr lang="en-US" sz="3200" dirty="0" err="1">
                <a:solidFill>
                  <a:srgbClr val="FF0000"/>
                </a:solidFill>
              </a:rPr>
              <a:t>Cont</a:t>
            </a:r>
            <a:r>
              <a:rPr lang="en-US" sz="3200" dirty="0">
                <a:solidFill>
                  <a:srgbClr val="FF0000"/>
                </a:solidFill>
              </a:rPr>
              <a:t>…</a:t>
            </a:r>
            <a:endParaRPr lang="ar-SA" sz="3200" dirty="0">
              <a:solidFill>
                <a:srgbClr val="FF0000"/>
              </a:solidFill>
            </a:endParaRPr>
          </a:p>
        </p:txBody>
      </p:sp>
      <p:pic>
        <p:nvPicPr>
          <p:cNvPr id="5" name="Picture 4" descr="Light on a wheelchair">
            <a:extLst>
              <a:ext uri="{FF2B5EF4-FFF2-40B4-BE49-F238E27FC236}">
                <a16:creationId xmlns:a16="http://schemas.microsoft.com/office/drawing/2014/main" id="{7CC51F7C-6EF1-5D3F-6E19-8F6F85824A1C}"/>
              </a:ext>
            </a:extLst>
          </p:cNvPr>
          <p:cNvPicPr>
            <a:picLocks noChangeAspect="1"/>
          </p:cNvPicPr>
          <p:nvPr/>
        </p:nvPicPr>
        <p:blipFill rotWithShape="1">
          <a:blip r:embed="rId2"/>
          <a:srcRect l="32850" r="1701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AF554676-A2B2-094C-7F7B-F6ACB86EB774}"/>
              </a:ext>
            </a:extLst>
          </p:cNvPr>
          <p:cNvSpPr>
            <a:spLocks noGrp="1"/>
          </p:cNvSpPr>
          <p:nvPr>
            <p:ph idx="1"/>
          </p:nvPr>
        </p:nvSpPr>
        <p:spPr>
          <a:xfrm>
            <a:off x="5868557" y="2135383"/>
            <a:ext cx="5444382" cy="3591207"/>
          </a:xfrm>
        </p:spPr>
        <p:txBody>
          <a:bodyPr>
            <a:noAutofit/>
          </a:bodyPr>
          <a:lstStyle/>
          <a:p>
            <a:pPr marL="0" indent="0" algn="l" rtl="0">
              <a:buNone/>
            </a:pPr>
            <a:r>
              <a:rPr lang="en-US" sz="2400" b="1" dirty="0">
                <a:solidFill>
                  <a:srgbClr val="FF0000"/>
                </a:solidFill>
              </a:rPr>
              <a:t>-Impaired mobility:</a:t>
            </a:r>
            <a:r>
              <a:rPr lang="en-US" sz="2400" dirty="0">
                <a:solidFill>
                  <a:srgbClr val="FF0000"/>
                </a:solidFill>
              </a:rPr>
              <a:t> </a:t>
            </a:r>
            <a:r>
              <a:rPr lang="en-US" sz="2400" dirty="0"/>
              <a:t>Some diseases and injuries affect mobility. A person may know there is danger but cannot move to safety. Some persons cannot walk or propel wheelchairs. Some persons are paralyzed. Paralysis means loss of muscle function, sensation, or both.</a:t>
            </a:r>
          </a:p>
          <a:p>
            <a:pPr marL="0" indent="0" algn="l" rtl="0">
              <a:buNone/>
            </a:pPr>
            <a:r>
              <a:rPr lang="en-US" sz="2400" b="1" dirty="0">
                <a:solidFill>
                  <a:srgbClr val="FF0000"/>
                </a:solidFill>
              </a:rPr>
              <a:t>-Drugs: </a:t>
            </a:r>
            <a:r>
              <a:rPr lang="en-US" sz="2400" dirty="0"/>
              <a:t>Drug side effects may include loss of balance, drowsiness, and lack of coordination. Reduced awareness, confusion, and disorientation occur.</a:t>
            </a:r>
            <a:endParaRPr lang="ar-SA" sz="2400" dirty="0"/>
          </a:p>
        </p:txBody>
      </p:sp>
    </p:spTree>
    <p:extLst>
      <p:ext uri="{BB962C8B-B14F-4D97-AF65-F5344CB8AC3E}">
        <p14:creationId xmlns:p14="http://schemas.microsoft.com/office/powerpoint/2010/main" val="44800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عنوان 1">
            <a:extLst>
              <a:ext uri="{FF2B5EF4-FFF2-40B4-BE49-F238E27FC236}">
                <a16:creationId xmlns:a16="http://schemas.microsoft.com/office/drawing/2014/main" id="{90C06573-6250-397C-5886-BDDDFBAC11F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rtl="0"/>
            <a:r>
              <a:rPr lang="en-US" sz="3700" kern="1200">
                <a:solidFill>
                  <a:srgbClr val="FFFFFF"/>
                </a:solidFill>
                <a:latin typeface="+mj-lt"/>
                <a:ea typeface="+mj-ea"/>
                <a:cs typeface="+mj-cs"/>
              </a:rPr>
              <a:t>PROTECTING VULNERABLE PATIENTS FROM SAFETY HAZARDS </a:t>
            </a:r>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id="{65B75FA2-4646-0E61-FFC7-A02F51E2C8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988" y="467208"/>
            <a:ext cx="6761569" cy="5923584"/>
          </a:xfrm>
          <a:prstGeom prst="rect">
            <a:avLst/>
          </a:prstGeom>
        </p:spPr>
      </p:pic>
    </p:spTree>
    <p:extLst>
      <p:ext uri="{BB962C8B-B14F-4D97-AF65-F5344CB8AC3E}">
        <p14:creationId xmlns:p14="http://schemas.microsoft.com/office/powerpoint/2010/main" val="85744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 رسوم متحركة, الرسوم المتحركة, تلبيس&#10;&#10;تم إنشاء الوصف تلقائياً">
            <a:extLst>
              <a:ext uri="{FF2B5EF4-FFF2-40B4-BE49-F238E27FC236}">
                <a16:creationId xmlns:a16="http://schemas.microsoft.com/office/drawing/2014/main" id="{02F16C4D-5AAB-CBCC-AF07-86CCC4D91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5179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الوجه الإنساني, نظارات, شخص, لقطة شاشة&#10;&#10;تم إنشاء الوصف تلقائياً">
            <a:extLst>
              <a:ext uri="{FF2B5EF4-FFF2-40B4-BE49-F238E27FC236}">
                <a16:creationId xmlns:a16="http://schemas.microsoft.com/office/drawing/2014/main" id="{225AB366-0133-F008-1D1E-CC5C3655C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89148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ملحقات, شخص&#10;&#10;تم إنشاء الوصف تلقائياً">
            <a:extLst>
              <a:ext uri="{FF2B5EF4-FFF2-40B4-BE49-F238E27FC236}">
                <a16:creationId xmlns:a16="http://schemas.microsoft.com/office/drawing/2014/main" id="{44188619-703B-62C6-0BEF-E6C8E5071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15666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6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رسوم متحركة&#10;&#10;تم إنشاء الوصف تلقائياً">
            <a:extLst>
              <a:ext uri="{FF2B5EF4-FFF2-40B4-BE49-F238E27FC236}">
                <a16:creationId xmlns:a16="http://schemas.microsoft.com/office/drawing/2014/main" id="{E6EA9EF1-3135-461D-368A-3F60DC52D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14494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تلبيس, شخص, أثاث المنزل&#10;&#10;تم إنشاء الوصف تلقائياً">
            <a:extLst>
              <a:ext uri="{FF2B5EF4-FFF2-40B4-BE49-F238E27FC236}">
                <a16:creationId xmlns:a16="http://schemas.microsoft.com/office/drawing/2014/main" id="{AD54EA85-327E-373D-BA66-4316BC4F9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131" y="1123527"/>
            <a:ext cx="6139733" cy="4604800"/>
          </a:xfrm>
          <a:prstGeom prst="rect">
            <a:avLst/>
          </a:prstGeom>
        </p:spPr>
      </p:pic>
    </p:spTree>
    <p:extLst>
      <p:ext uri="{BB962C8B-B14F-4D97-AF65-F5344CB8AC3E}">
        <p14:creationId xmlns:p14="http://schemas.microsoft.com/office/powerpoint/2010/main" val="133640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قصاصة فنية, رسم, توضيح, رسوم متحركة&#10;&#10;تم إنشاء الوصف تلقائياً">
            <a:extLst>
              <a:ext uri="{FF2B5EF4-FFF2-40B4-BE49-F238E27FC236}">
                <a16:creationId xmlns:a16="http://schemas.microsoft.com/office/drawing/2014/main" id="{8AB223D4-4CD3-4124-3BBB-7E361AE42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187219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شخص, تلبيس, كتف, مفصل&#10;&#10;تم إنشاء الوصف تلقائياً">
            <a:extLst>
              <a:ext uri="{FF2B5EF4-FFF2-40B4-BE49-F238E27FC236}">
                <a16:creationId xmlns:a16="http://schemas.microsoft.com/office/drawing/2014/main" id="{A5183E2A-115E-5655-0EC8-288CA83B2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328497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تلبيس, الوجه الإنساني, رسوم متحركة&#10;&#10;تم إنشاء الوصف تلقائياً">
            <a:extLst>
              <a:ext uri="{FF2B5EF4-FFF2-40B4-BE49-F238E27FC236}">
                <a16:creationId xmlns:a16="http://schemas.microsoft.com/office/drawing/2014/main" id="{5DE223D9-3D8A-6DED-7F38-54CACDBE3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26508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509625C8-1362-2DE8-BC1E-82D50A629A86}"/>
              </a:ext>
            </a:extLst>
          </p:cNvPr>
          <p:cNvSpPr>
            <a:spLocks noGrp="1"/>
          </p:cNvSpPr>
          <p:nvPr>
            <p:ph type="title"/>
          </p:nvPr>
        </p:nvSpPr>
        <p:spPr>
          <a:xfrm>
            <a:off x="1371597" y="348865"/>
            <a:ext cx="10044023" cy="877729"/>
          </a:xfrm>
        </p:spPr>
        <p:txBody>
          <a:bodyPr anchor="ctr">
            <a:normAutofit/>
          </a:bodyPr>
          <a:lstStyle/>
          <a:p>
            <a:pPr algn="l"/>
            <a:r>
              <a:rPr lang="en-US" sz="4000" dirty="0">
                <a:solidFill>
                  <a:srgbClr val="FFFFFF"/>
                </a:solidFill>
              </a:rPr>
              <a:t>OBJECTIVES:</a:t>
            </a:r>
            <a:endParaRPr lang="ar-SA" sz="4000" dirty="0">
              <a:solidFill>
                <a:srgbClr val="FFFFFF"/>
              </a:solidFill>
            </a:endParaRPr>
          </a:p>
        </p:txBody>
      </p:sp>
      <p:graphicFrame>
        <p:nvGraphicFramePr>
          <p:cNvPr id="5" name="عنصر نائب للمحتوى 2">
            <a:extLst>
              <a:ext uri="{FF2B5EF4-FFF2-40B4-BE49-F238E27FC236}">
                <a16:creationId xmlns:a16="http://schemas.microsoft.com/office/drawing/2014/main" id="{9720D948-045C-B002-B1C1-552341BC49B5}"/>
              </a:ext>
            </a:extLst>
          </p:cNvPr>
          <p:cNvGraphicFramePr>
            <a:graphicFrameLocks noGrp="1"/>
          </p:cNvGraphicFramePr>
          <p:nvPr>
            <p:ph idx="1"/>
            <p:extLst>
              <p:ext uri="{D42A27DB-BD31-4B8C-83A1-F6EECF244321}">
                <p14:modId xmlns:p14="http://schemas.microsoft.com/office/powerpoint/2010/main" val="1541057364"/>
              </p:ext>
            </p:extLst>
          </p:nvPr>
        </p:nvGraphicFramePr>
        <p:xfrm>
          <a:off x="468919" y="1910671"/>
          <a:ext cx="11254161" cy="4751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34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شخص, إصبع اليد, ظفر, طبي&#10;&#10;تم إنشاء الوصف تلقائياً">
            <a:extLst>
              <a:ext uri="{FF2B5EF4-FFF2-40B4-BE49-F238E27FC236}">
                <a16:creationId xmlns:a16="http://schemas.microsoft.com/office/drawing/2014/main" id="{EE374175-4F66-58C2-7A17-7BF63B52C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816" r="1160"/>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10CD72A6-DF4C-486D-466F-C544FB89C4B8}"/>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l" rtl="0"/>
            <a:r>
              <a:rPr lang="en-US" sz="4000" dirty="0">
                <a:solidFill>
                  <a:srgbClr val="FF0000"/>
                </a:solidFill>
              </a:rPr>
              <a:t>IPSG 1- Identify patients correctly</a:t>
            </a:r>
          </a:p>
        </p:txBody>
      </p:sp>
      <p:sp>
        <p:nvSpPr>
          <p:cNvPr id="7" name="مربع نص 6">
            <a:extLst>
              <a:ext uri="{FF2B5EF4-FFF2-40B4-BE49-F238E27FC236}">
                <a16:creationId xmlns:a16="http://schemas.microsoft.com/office/drawing/2014/main" id="{D91B210B-B25A-865E-A919-CBC1F11341AD}"/>
              </a:ext>
            </a:extLst>
          </p:cNvPr>
          <p:cNvSpPr txBox="1"/>
          <p:nvPr/>
        </p:nvSpPr>
        <p:spPr>
          <a:xfrm>
            <a:off x="7670506" y="1805961"/>
            <a:ext cx="4309291" cy="3742762"/>
          </a:xfrm>
          <a:prstGeom prst="rect">
            <a:avLst/>
          </a:prstGeom>
        </p:spPr>
        <p:txBody>
          <a:bodyPr vert="horz" lIns="91440" tIns="45720" rIns="91440" bIns="45720" rtlCol="0">
            <a:noAutofit/>
          </a:bodyPr>
          <a:lstStyle/>
          <a:p>
            <a:pPr indent="-228600" algn="l" rtl="0">
              <a:lnSpc>
                <a:spcPct val="90000"/>
              </a:lnSpc>
              <a:spcAft>
                <a:spcPts val="600"/>
              </a:spcAft>
              <a:buFont typeface="Arial" panose="020B0604020202020204" pitchFamily="34" charset="0"/>
              <a:buChar char="•"/>
            </a:pPr>
            <a:endParaRPr lang="en-US" sz="2400" dirty="0"/>
          </a:p>
          <a:p>
            <a:pPr indent="-228600" algn="l" rtl="0">
              <a:lnSpc>
                <a:spcPct val="90000"/>
              </a:lnSpc>
              <a:spcAft>
                <a:spcPts val="600"/>
              </a:spcAft>
              <a:buFont typeface="Arial" panose="020B0604020202020204" pitchFamily="34" charset="0"/>
              <a:buChar char="•"/>
            </a:pPr>
            <a:r>
              <a:rPr lang="en-US" sz="2400" dirty="0"/>
              <a:t>Each person has different treatments, therapies, and activity limits. Life and health are threatened if the wrong care is given.</a:t>
            </a:r>
          </a:p>
          <a:p>
            <a:pPr indent="-228600" algn="l" rtl="0">
              <a:lnSpc>
                <a:spcPct val="90000"/>
              </a:lnSpc>
              <a:spcAft>
                <a:spcPts val="600"/>
              </a:spcAft>
              <a:buFont typeface="Arial" panose="020B0604020202020204" pitchFamily="34" charset="0"/>
              <a:buChar char="•"/>
            </a:pPr>
            <a:r>
              <a:rPr lang="en-US" sz="2400" dirty="0"/>
              <a:t>The person may receive an identification </a:t>
            </a:r>
            <a:r>
              <a:rPr lang="en-US" sz="2400" dirty="0">
                <a:solidFill>
                  <a:srgbClr val="FF0000"/>
                </a:solidFill>
              </a:rPr>
              <a:t>(ID) </a:t>
            </a:r>
            <a:r>
              <a:rPr lang="en-US" sz="2400" dirty="0"/>
              <a:t>bracelet when admitted to the agency (The bracelet has the person’s name, room and bed number, birth date, age, doctor, and other identifying information.</a:t>
            </a:r>
          </a:p>
        </p:txBody>
      </p:sp>
    </p:spTree>
    <p:extLst>
      <p:ext uri="{BB962C8B-B14F-4D97-AF65-F5344CB8AC3E}">
        <p14:creationId xmlns:p14="http://schemas.microsoft.com/office/powerpoint/2010/main" val="27533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عنوان 1">
            <a:extLst>
              <a:ext uri="{FF2B5EF4-FFF2-40B4-BE49-F238E27FC236}">
                <a16:creationId xmlns:a16="http://schemas.microsoft.com/office/drawing/2014/main" id="{4A388749-E667-D21B-4E20-F7516041FA2C}"/>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l" rtl="0"/>
            <a:r>
              <a:rPr lang="en-US" sz="4000" kern="1200" dirty="0">
                <a:solidFill>
                  <a:srgbClr val="FFFFFF"/>
                </a:solidFill>
                <a:latin typeface="+mj-lt"/>
                <a:ea typeface="+mj-ea"/>
                <a:cs typeface="+mj-cs"/>
              </a:rPr>
              <a:t>CONT…</a:t>
            </a:r>
          </a:p>
        </p:txBody>
      </p:sp>
      <p:pic>
        <p:nvPicPr>
          <p:cNvPr id="5" name="عنصر نائب للمحتوى 4" descr="صورة تحتوي على نص, لقطة شاشة, الخط, المستند&#10;&#10;تم إنشاء الوصف تلقائياً">
            <a:extLst>
              <a:ext uri="{FF2B5EF4-FFF2-40B4-BE49-F238E27FC236}">
                <a16:creationId xmlns:a16="http://schemas.microsoft.com/office/drawing/2014/main" id="{6DF8F5C3-DC4F-900E-FD12-658EFEB37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428" y="493540"/>
            <a:ext cx="7225748" cy="5870920"/>
          </a:xfrm>
          <a:prstGeom prst="rect">
            <a:avLst/>
          </a:prstGeom>
        </p:spPr>
      </p:pic>
    </p:spTree>
    <p:extLst>
      <p:ext uri="{BB962C8B-B14F-4D97-AF65-F5344CB8AC3E}">
        <p14:creationId xmlns:p14="http://schemas.microsoft.com/office/powerpoint/2010/main" val="235187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F7C431-5E47-CE7A-AFE9-198E4CB614E2}"/>
              </a:ext>
            </a:extLst>
          </p:cNvPr>
          <p:cNvSpPr>
            <a:spLocks noGrp="1"/>
          </p:cNvSpPr>
          <p:nvPr>
            <p:ph type="title"/>
          </p:nvPr>
        </p:nvSpPr>
        <p:spPr>
          <a:xfrm>
            <a:off x="5868557" y="1138036"/>
            <a:ext cx="5444382" cy="1402470"/>
          </a:xfrm>
        </p:spPr>
        <p:txBody>
          <a:bodyPr anchor="t">
            <a:normAutofit/>
          </a:bodyPr>
          <a:lstStyle/>
          <a:p>
            <a:pPr algn="l"/>
            <a:r>
              <a:rPr lang="en-US" sz="3200" dirty="0" err="1">
                <a:solidFill>
                  <a:srgbClr val="FF0000"/>
                </a:solidFill>
              </a:rPr>
              <a:t>Cont</a:t>
            </a:r>
            <a:r>
              <a:rPr lang="en-US" sz="3200" dirty="0">
                <a:solidFill>
                  <a:srgbClr val="FF0000"/>
                </a:solidFill>
              </a:rPr>
              <a:t>…</a:t>
            </a:r>
            <a:endParaRPr lang="ar-SA" sz="3200" dirty="0">
              <a:solidFill>
                <a:srgbClr val="FF0000"/>
              </a:solidFill>
            </a:endParaRPr>
          </a:p>
        </p:txBody>
      </p:sp>
      <p:pic>
        <p:nvPicPr>
          <p:cNvPr id="14" name="Picture 4" descr="Solo journey">
            <a:extLst>
              <a:ext uri="{FF2B5EF4-FFF2-40B4-BE49-F238E27FC236}">
                <a16:creationId xmlns:a16="http://schemas.microsoft.com/office/drawing/2014/main" id="{9B0E2D5A-419B-F43F-7F2E-205971C65E24}"/>
              </a:ext>
            </a:extLst>
          </p:cNvPr>
          <p:cNvPicPr>
            <a:picLocks noChangeAspect="1"/>
          </p:cNvPicPr>
          <p:nvPr/>
        </p:nvPicPr>
        <p:blipFill rotWithShape="1">
          <a:blip r:embed="rId2"/>
          <a:srcRect l="26249" r="17417"/>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E1DBB618-6298-ABA6-AD4B-C48D614C51A6}"/>
              </a:ext>
            </a:extLst>
          </p:cNvPr>
          <p:cNvSpPr>
            <a:spLocks noGrp="1"/>
          </p:cNvSpPr>
          <p:nvPr>
            <p:ph idx="1"/>
          </p:nvPr>
        </p:nvSpPr>
        <p:spPr>
          <a:xfrm>
            <a:off x="5868557" y="2093206"/>
            <a:ext cx="5444382" cy="4049178"/>
          </a:xfrm>
        </p:spPr>
        <p:txBody>
          <a:bodyPr>
            <a:noAutofit/>
          </a:bodyPr>
          <a:lstStyle/>
          <a:p>
            <a:pPr algn="l" rtl="0"/>
            <a:r>
              <a:rPr lang="en-US" sz="2400" dirty="0">
                <a:solidFill>
                  <a:srgbClr val="FF0000"/>
                </a:solidFill>
              </a:rPr>
              <a:t>Always follow agency policy.</a:t>
            </a:r>
            <a:endParaRPr lang="en-US" sz="2400" b="0" i="0" u="none" strike="noStrike" dirty="0">
              <a:solidFill>
                <a:srgbClr val="FF0000"/>
              </a:solidFill>
              <a:effectLst/>
            </a:endParaRPr>
          </a:p>
          <a:p>
            <a:pPr algn="l" rtl="0"/>
            <a:r>
              <a:rPr lang="en-US" sz="2400" b="0" i="0" u="none" strike="noStrike" dirty="0">
                <a:effectLst/>
              </a:rPr>
              <a:t>Call the person by name when checking the ID bracelet. This is a courtesy given as you touch the person and before giving care. Just calling the person by name is not enough to identify him or her. Confused, disoriented, drowsy, hard-of-hearing, or distracted persons may answer to any name.</a:t>
            </a:r>
          </a:p>
          <a:p>
            <a:pPr algn="l" rtl="0"/>
            <a:r>
              <a:rPr lang="en-US" sz="2400" b="0" i="0" u="none" strike="noStrike" dirty="0">
                <a:effectLst/>
              </a:rPr>
              <a:t>Patients are identified using two identifiers </a:t>
            </a:r>
            <a:r>
              <a:rPr lang="en-US" sz="2400" b="0" i="0" u="none" strike="noStrike" dirty="0">
                <a:solidFill>
                  <a:srgbClr val="FF0000"/>
                </a:solidFill>
                <a:effectLst/>
              </a:rPr>
              <a:t>(Patient Full Name and Medical Record Number)</a:t>
            </a:r>
            <a:endParaRPr lang="ar-SA" sz="2400" dirty="0">
              <a:solidFill>
                <a:srgbClr val="FF0000"/>
              </a:solidFill>
            </a:endParaRPr>
          </a:p>
        </p:txBody>
      </p:sp>
    </p:spTree>
    <p:extLst>
      <p:ext uri="{BB962C8B-B14F-4D97-AF65-F5344CB8AC3E}">
        <p14:creationId xmlns:p14="http://schemas.microsoft.com/office/powerpoint/2010/main" val="218552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لقطة شاشة, الخط, التصميم&#10;&#10;تم إنشاء الوصف تلقائياً">
            <a:extLst>
              <a:ext uri="{FF2B5EF4-FFF2-40B4-BE49-F238E27FC236}">
                <a16:creationId xmlns:a16="http://schemas.microsoft.com/office/drawing/2014/main" id="{0E2773CF-E59B-0FAA-356D-1E13EB61A4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16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الوجه الإنساني, تلبيس, رسوم متحركة&#10;&#10;تم إنشاء الوصف تلقائياً">
            <a:extLst>
              <a:ext uri="{FF2B5EF4-FFF2-40B4-BE49-F238E27FC236}">
                <a16:creationId xmlns:a16="http://schemas.microsoft.com/office/drawing/2014/main" id="{FD1C184C-E03A-FD0B-3648-BA14DAF2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421409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الوجه الإنساني, تلبيس, شخص&#10;&#10;تم إنشاء الوصف تلقائياً">
            <a:extLst>
              <a:ext uri="{FF2B5EF4-FFF2-40B4-BE49-F238E27FC236}">
                <a16:creationId xmlns:a16="http://schemas.microsoft.com/office/drawing/2014/main" id="{879B00D3-D609-F502-87AC-BFEBA916A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59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صورة 2" descr="صورة تحتوي على نص, الوجه الإنساني, تلبيس, شخص&#10;&#10;تم إنشاء الوصف تلقائياً">
            <a:extLst>
              <a:ext uri="{FF2B5EF4-FFF2-40B4-BE49-F238E27FC236}">
                <a16:creationId xmlns:a16="http://schemas.microsoft.com/office/drawing/2014/main" id="{6F34B325-CFF1-E2D2-5667-CF9E21229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961" y="918546"/>
            <a:ext cx="6639112" cy="4979334"/>
          </a:xfrm>
          <a:prstGeom prst="rect">
            <a:avLst/>
          </a:prstGeom>
        </p:spPr>
      </p:pic>
    </p:spTree>
    <p:extLst>
      <p:ext uri="{BB962C8B-B14F-4D97-AF65-F5344CB8AC3E}">
        <p14:creationId xmlns:p14="http://schemas.microsoft.com/office/powerpoint/2010/main" val="142476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غرفة, مشهد, غرفة المستشفى, معدات طبية&#10;&#10;تم إنشاء الوصف تلقائياً">
            <a:extLst>
              <a:ext uri="{FF2B5EF4-FFF2-40B4-BE49-F238E27FC236}">
                <a16:creationId xmlns:a16="http://schemas.microsoft.com/office/drawing/2014/main" id="{29912497-366B-9BCE-87AB-15C22C36F0A9}"/>
              </a:ext>
            </a:extLst>
          </p:cNvPr>
          <p:cNvPicPr>
            <a:picLocks noChangeAspect="1"/>
          </p:cNvPicPr>
          <p:nvPr/>
        </p:nvPicPr>
        <p:blipFill rotWithShape="1">
          <a:blip r:embed="rId2">
            <a:extLst>
              <a:ext uri="{28A0092B-C50C-407E-A947-70E740481C1C}">
                <a14:useLocalDpi xmlns:a14="http://schemas.microsoft.com/office/drawing/2010/main" val="0"/>
              </a:ext>
            </a:extLst>
          </a:blip>
          <a:srcRect t="18460" b="6554"/>
          <a:stretch/>
        </p:blipFill>
        <p:spPr>
          <a:xfrm>
            <a:off x="1143018" y="643467"/>
            <a:ext cx="9905964" cy="557106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9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10;&#10;تم إنشاء الوصف تلقائياً">
            <a:extLst>
              <a:ext uri="{FF2B5EF4-FFF2-40B4-BE49-F238E27FC236}">
                <a16:creationId xmlns:a16="http://schemas.microsoft.com/office/drawing/2014/main" id="{FF5FBEB0-03D5-7BB8-3475-4F818A944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9897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لقطة شاشة&#10;&#10;تم إنشاء الوصف تلقائياً">
            <a:extLst>
              <a:ext uri="{FF2B5EF4-FFF2-40B4-BE49-F238E27FC236}">
                <a16:creationId xmlns:a16="http://schemas.microsoft.com/office/drawing/2014/main" id="{32D253D4-8C1A-8A83-309F-2B03B9338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87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98CEBC96-5D3E-1285-58A5-ED41CDFE6F41}"/>
              </a:ext>
            </a:extLst>
          </p:cNvPr>
          <p:cNvSpPr>
            <a:spLocks noGrp="1"/>
          </p:cNvSpPr>
          <p:nvPr>
            <p:ph type="title"/>
          </p:nvPr>
        </p:nvSpPr>
        <p:spPr>
          <a:xfrm>
            <a:off x="1371599" y="294538"/>
            <a:ext cx="9895951" cy="1033669"/>
          </a:xfrm>
        </p:spPr>
        <p:txBody>
          <a:bodyPr>
            <a:normAutofit/>
          </a:bodyPr>
          <a:lstStyle/>
          <a:p>
            <a:pPr algn="l"/>
            <a:r>
              <a:rPr lang="en-US" sz="4000" dirty="0">
                <a:solidFill>
                  <a:srgbClr val="FFFFFF"/>
                </a:solidFill>
              </a:rPr>
              <a:t>INTRODUCTION</a:t>
            </a:r>
            <a:endParaRPr lang="ar-SA" sz="4000" dirty="0">
              <a:solidFill>
                <a:srgbClr val="FFFFFF"/>
              </a:solidFill>
            </a:endParaRPr>
          </a:p>
        </p:txBody>
      </p:sp>
      <p:sp>
        <p:nvSpPr>
          <p:cNvPr id="3" name="عنصر نائب للمحتوى 2">
            <a:extLst>
              <a:ext uri="{FF2B5EF4-FFF2-40B4-BE49-F238E27FC236}">
                <a16:creationId xmlns:a16="http://schemas.microsoft.com/office/drawing/2014/main" id="{54CB7679-49A5-6003-5C55-4B3EC3F86F5D}"/>
              </a:ext>
            </a:extLst>
          </p:cNvPr>
          <p:cNvSpPr>
            <a:spLocks noGrp="1"/>
          </p:cNvSpPr>
          <p:nvPr>
            <p:ph idx="1"/>
          </p:nvPr>
        </p:nvSpPr>
        <p:spPr>
          <a:xfrm>
            <a:off x="815249" y="1891970"/>
            <a:ext cx="10994834" cy="4431712"/>
          </a:xfrm>
        </p:spPr>
        <p:txBody>
          <a:bodyPr anchor="ctr">
            <a:normAutofit/>
          </a:bodyPr>
          <a:lstStyle/>
          <a:p>
            <a:pPr algn="l" rtl="0"/>
            <a:r>
              <a:rPr lang="en-US" b="1" dirty="0"/>
              <a:t>Safety</a:t>
            </a:r>
            <a:r>
              <a:rPr lang="en-US" dirty="0"/>
              <a:t> is a basic need. Patients and residents are at great</a:t>
            </a:r>
          </a:p>
          <a:p>
            <a:pPr marL="0" indent="0" algn="l" rtl="0">
              <a:buNone/>
            </a:pPr>
            <a:r>
              <a:rPr lang="en-US" dirty="0"/>
              <a:t>risk for accidents and falls. Some accidents and injuries cause death.</a:t>
            </a:r>
          </a:p>
          <a:p>
            <a:pPr algn="l" rtl="0"/>
            <a:r>
              <a:rPr lang="en-US" dirty="0"/>
              <a:t>We must protect patients, residents, visitors, co-workers,</a:t>
            </a:r>
          </a:p>
          <a:p>
            <a:pPr marL="0" indent="0" algn="l" rtl="0">
              <a:buNone/>
            </a:pPr>
            <a:r>
              <a:rPr lang="en-US" dirty="0"/>
              <a:t>and ourself. The safety measures apply to all health care settings and everyday life.</a:t>
            </a:r>
          </a:p>
          <a:p>
            <a:pPr algn="l" rtl="0"/>
            <a:r>
              <a:rPr lang="en-US" b="1" dirty="0"/>
              <a:t>The goal </a:t>
            </a:r>
            <a:r>
              <a:rPr lang="en-US" dirty="0"/>
              <a:t>is to decrease the person’s risk of accidents and</a:t>
            </a:r>
          </a:p>
          <a:p>
            <a:pPr marL="0" indent="0" algn="l" rtl="0">
              <a:buNone/>
            </a:pPr>
            <a:r>
              <a:rPr lang="en-US" dirty="0"/>
              <a:t>injuries without limiting mobility and independence. </a:t>
            </a:r>
          </a:p>
        </p:txBody>
      </p:sp>
    </p:spTree>
    <p:extLst>
      <p:ext uri="{BB962C8B-B14F-4D97-AF65-F5344CB8AC3E}">
        <p14:creationId xmlns:p14="http://schemas.microsoft.com/office/powerpoint/2010/main" val="278042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سيارة, مركبة, سيارة طرق وعرة&#10;&#10;تم إنشاء الوصف تلقائياً">
            <a:extLst>
              <a:ext uri="{FF2B5EF4-FFF2-40B4-BE49-F238E27FC236}">
                <a16:creationId xmlns:a16="http://schemas.microsoft.com/office/drawing/2014/main" id="{BEC93666-7423-98F4-6155-E9153E6C9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57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لقطة شاشة, الخط, تحكم&#10;&#10;تم إنشاء الوصف تلقائياً">
            <a:extLst>
              <a:ext uri="{FF2B5EF4-FFF2-40B4-BE49-F238E27FC236}">
                <a16:creationId xmlns:a16="http://schemas.microsoft.com/office/drawing/2014/main" id="{686DD90E-F280-F32B-0293-AA68F5C6A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896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10;&#10;تم إنشاء الوصف تلقائياً">
            <a:extLst>
              <a:ext uri="{FF2B5EF4-FFF2-40B4-BE49-F238E27FC236}">
                <a16:creationId xmlns:a16="http://schemas.microsoft.com/office/drawing/2014/main" id="{B574745A-AC2E-900E-A529-9FBB0540D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21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1" name="Freeform: Shape 1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شخص, لقطة شاشة, ظفر&#10;&#10;تم إنشاء الوصف تلقائياً">
            <a:extLst>
              <a:ext uri="{FF2B5EF4-FFF2-40B4-BE49-F238E27FC236}">
                <a16:creationId xmlns:a16="http://schemas.microsoft.com/office/drawing/2014/main" id="{FB1BE6EB-AC1F-B271-A131-A5F837E33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7" y="643467"/>
            <a:ext cx="7428086" cy="5571065"/>
          </a:xfrm>
          <a:prstGeom prst="rect">
            <a:avLst/>
          </a:prstGeom>
          <a:ln>
            <a:noFill/>
          </a:ln>
        </p:spPr>
      </p:pic>
    </p:spTree>
    <p:extLst>
      <p:ext uri="{BB962C8B-B14F-4D97-AF65-F5344CB8AC3E}">
        <p14:creationId xmlns:p14="http://schemas.microsoft.com/office/powerpoint/2010/main" val="364622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B78239-4FC2-91E2-499D-1C285FB4E9AB}"/>
              </a:ext>
            </a:extLst>
          </p:cNvPr>
          <p:cNvSpPr>
            <a:spLocks noGrp="1"/>
          </p:cNvSpPr>
          <p:nvPr>
            <p:ph type="title"/>
          </p:nvPr>
        </p:nvSpPr>
        <p:spPr/>
        <p:txBody>
          <a:bodyPr/>
          <a:lstStyle/>
          <a:p>
            <a:pPr algn="l"/>
            <a:r>
              <a:rPr lang="en-US" dirty="0"/>
              <a:t>References :</a:t>
            </a:r>
            <a:endParaRPr lang="ar-SA" dirty="0"/>
          </a:p>
        </p:txBody>
      </p:sp>
      <p:graphicFrame>
        <p:nvGraphicFramePr>
          <p:cNvPr id="5" name="عنصر نائب للمحتوى 2">
            <a:extLst>
              <a:ext uri="{FF2B5EF4-FFF2-40B4-BE49-F238E27FC236}">
                <a16:creationId xmlns:a16="http://schemas.microsoft.com/office/drawing/2014/main" id="{C2AC09EB-3727-038E-BF98-412CB20812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161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3D black question marks with one yellow question mark">
            <a:extLst>
              <a:ext uri="{FF2B5EF4-FFF2-40B4-BE49-F238E27FC236}">
                <a16:creationId xmlns:a16="http://schemas.microsoft.com/office/drawing/2014/main" id="{03C36CAD-8DF0-8CD5-C725-96CBA0740189}"/>
              </a:ext>
            </a:extLst>
          </p:cNvPr>
          <p:cNvPicPr>
            <a:picLocks noChangeAspect="1"/>
          </p:cNvPicPr>
          <p:nvPr/>
        </p:nvPicPr>
        <p:blipFill rotWithShape="1">
          <a:blip r:embed="rId2"/>
          <a:srcRect t="6066" b="105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مربع نص 5">
            <a:extLst>
              <a:ext uri="{FF2B5EF4-FFF2-40B4-BE49-F238E27FC236}">
                <a16:creationId xmlns:a16="http://schemas.microsoft.com/office/drawing/2014/main" id="{9AE75AA2-E07C-274D-5E08-21FD2D839A8E}"/>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gn="l" rtl="0">
              <a:lnSpc>
                <a:spcPct val="90000"/>
              </a:lnSpc>
              <a:spcAft>
                <a:spcPts val="600"/>
              </a:spcAft>
              <a:buFont typeface="Arial" panose="020B0604020202020204" pitchFamily="34" charset="0"/>
              <a:buChar char="•"/>
            </a:pPr>
            <a:r>
              <a:rPr lang="en-US" sz="4400" dirty="0"/>
              <a:t>ANY QUESTIONS ?</a:t>
            </a:r>
          </a:p>
        </p:txBody>
      </p:sp>
    </p:spTree>
    <p:extLst>
      <p:ext uri="{BB962C8B-B14F-4D97-AF65-F5344CB8AC3E}">
        <p14:creationId xmlns:p14="http://schemas.microsoft.com/office/powerpoint/2010/main" val="1253780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09C75F-D419-480B-046C-EBE38C857AAE}"/>
              </a:ext>
            </a:extLst>
          </p:cNvPr>
          <p:cNvPicPr>
            <a:picLocks noChangeAspect="1"/>
          </p:cNvPicPr>
          <p:nvPr/>
        </p:nvPicPr>
        <p:blipFill rotWithShape="1">
          <a:blip r:embed="rId2"/>
          <a:srcRect t="12743" b="747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33AEE0D-3AAB-4D3A-473A-D2E68134099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rtl="0"/>
            <a:r>
              <a:rPr lang="en-US" sz="5200" dirty="0">
                <a:solidFill>
                  <a:srgbClr val="FFFFFF"/>
                </a:solidFill>
              </a:rPr>
              <a:t>THANK YOU </a:t>
            </a:r>
          </a:p>
        </p:txBody>
      </p:sp>
    </p:spTree>
    <p:extLst>
      <p:ext uri="{BB962C8B-B14F-4D97-AF65-F5344CB8AC3E}">
        <p14:creationId xmlns:p14="http://schemas.microsoft.com/office/powerpoint/2010/main" val="16459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58CF47-B0D1-4D26-EA86-98977DCEF343}"/>
              </a:ext>
            </a:extLst>
          </p:cNvPr>
          <p:cNvSpPr>
            <a:spLocks noGrp="1"/>
          </p:cNvSpPr>
          <p:nvPr>
            <p:ph type="title"/>
          </p:nvPr>
        </p:nvSpPr>
        <p:spPr>
          <a:xfrm>
            <a:off x="5868557" y="1138036"/>
            <a:ext cx="5444382" cy="1402470"/>
          </a:xfrm>
        </p:spPr>
        <p:txBody>
          <a:bodyPr anchor="t">
            <a:normAutofit/>
          </a:bodyPr>
          <a:lstStyle/>
          <a:p>
            <a:pPr algn="ctr"/>
            <a:r>
              <a:rPr lang="en-US" dirty="0">
                <a:solidFill>
                  <a:srgbClr val="FF0000"/>
                </a:solidFill>
              </a:rPr>
              <a:t>International patient safety goals (IPSG)</a:t>
            </a:r>
            <a:endParaRPr lang="ar-SA" dirty="0">
              <a:solidFill>
                <a:srgbClr val="FF0000"/>
              </a:solidFill>
            </a:endParaRPr>
          </a:p>
        </p:txBody>
      </p:sp>
      <p:pic>
        <p:nvPicPr>
          <p:cNvPr id="5" name="Picture 4" descr="Large skydiving group mid-air">
            <a:extLst>
              <a:ext uri="{FF2B5EF4-FFF2-40B4-BE49-F238E27FC236}">
                <a16:creationId xmlns:a16="http://schemas.microsoft.com/office/drawing/2014/main" id="{FECB70E2-CFA8-E868-4293-157EDE4AB4F5}"/>
              </a:ext>
            </a:extLst>
          </p:cNvPr>
          <p:cNvPicPr>
            <a:picLocks noChangeAspect="1"/>
          </p:cNvPicPr>
          <p:nvPr/>
        </p:nvPicPr>
        <p:blipFill rotWithShape="1">
          <a:blip r:embed="rId2"/>
          <a:srcRect l="25609" r="2444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2932DABA-F631-4ADF-9B18-17CD3E4FF4A9}"/>
              </a:ext>
            </a:extLst>
          </p:cNvPr>
          <p:cNvSpPr>
            <a:spLocks noGrp="1"/>
          </p:cNvSpPr>
          <p:nvPr>
            <p:ph idx="1"/>
          </p:nvPr>
        </p:nvSpPr>
        <p:spPr>
          <a:xfrm>
            <a:off x="5151178" y="2807395"/>
            <a:ext cx="7040822" cy="3591207"/>
          </a:xfrm>
        </p:spPr>
        <p:txBody>
          <a:bodyPr>
            <a:normAutofit fontScale="92500"/>
          </a:bodyPr>
          <a:lstStyle/>
          <a:p>
            <a:pPr algn="l" rtl="0"/>
            <a:r>
              <a:rPr lang="en-US" sz="3200" b="1" dirty="0"/>
              <a:t>IPSGs</a:t>
            </a:r>
            <a:r>
              <a:rPr lang="en-US" sz="3200" dirty="0"/>
              <a:t> help accredited organizations address specific areas of concerns in some of the most problematic areas of patient safety . </a:t>
            </a:r>
          </a:p>
          <a:p>
            <a:pPr algn="l" rtl="0"/>
            <a:r>
              <a:rPr lang="en-US" sz="3200" b="1" dirty="0"/>
              <a:t>Patient safety </a:t>
            </a:r>
            <a:r>
              <a:rPr lang="en-US" sz="3200" dirty="0"/>
              <a:t>was defined by the IOM </a:t>
            </a:r>
          </a:p>
          <a:p>
            <a:pPr marL="0" indent="0" algn="l" rtl="0">
              <a:buNone/>
            </a:pPr>
            <a:r>
              <a:rPr lang="en-US" sz="3200" dirty="0"/>
              <a:t>(Institute of Medicine) as </a:t>
            </a:r>
          </a:p>
          <a:p>
            <a:pPr marL="0" indent="0" algn="l" rtl="0">
              <a:buNone/>
            </a:pPr>
            <a:r>
              <a:rPr lang="en-US" sz="3200" dirty="0"/>
              <a:t>“THE PREVENTION OF HARM TO PATIENTS.”</a:t>
            </a:r>
          </a:p>
          <a:p>
            <a:pPr algn="l" rtl="0"/>
            <a:endParaRPr lang="ar-SA" sz="3200" dirty="0"/>
          </a:p>
        </p:txBody>
      </p:sp>
    </p:spTree>
    <p:extLst>
      <p:ext uri="{BB962C8B-B14F-4D97-AF65-F5344CB8AC3E}">
        <p14:creationId xmlns:p14="http://schemas.microsoft.com/office/powerpoint/2010/main" val="208440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لقطة شاشة, العلامة التجارية, الخط&#10;&#10;تم إنشاء الوصف تلقائياً">
            <a:extLst>
              <a:ext uri="{FF2B5EF4-FFF2-40B4-BE49-F238E27FC236}">
                <a16:creationId xmlns:a16="http://schemas.microsoft.com/office/drawing/2014/main" id="{ED545FA0-E72A-CB2B-5A2D-8380BB01D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98" y="45305"/>
            <a:ext cx="8819738" cy="6767390"/>
          </a:xfrm>
          <a:prstGeom prst="rect">
            <a:avLst/>
          </a:prstGeom>
          <a:ln>
            <a:noFill/>
          </a:ln>
        </p:spPr>
      </p:pic>
    </p:spTree>
    <p:extLst>
      <p:ext uri="{BB962C8B-B14F-4D97-AF65-F5344CB8AC3E}">
        <p14:creationId xmlns:p14="http://schemas.microsoft.com/office/powerpoint/2010/main" val="149781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BA1E31-9950-310F-AFA6-856E6986E8BB}"/>
              </a:ext>
            </a:extLst>
          </p:cNvPr>
          <p:cNvSpPr>
            <a:spLocks noGrp="1"/>
          </p:cNvSpPr>
          <p:nvPr>
            <p:ph type="title"/>
          </p:nvPr>
        </p:nvSpPr>
        <p:spPr/>
        <p:txBody>
          <a:bodyPr>
            <a:normAutofit/>
          </a:bodyPr>
          <a:lstStyle/>
          <a:p>
            <a:pPr algn="ctr" rtl="0"/>
            <a:r>
              <a:rPr lang="en-US" sz="4400" dirty="0">
                <a:solidFill>
                  <a:srgbClr val="FF0000"/>
                </a:solidFill>
              </a:rPr>
              <a:t>PATIENT POPLATIONS AT RISK OF SAFETY HAZARDS</a:t>
            </a:r>
            <a:endParaRPr lang="ar-SA" dirty="0">
              <a:solidFill>
                <a:srgbClr val="FF0000"/>
              </a:solidFill>
            </a:endParaRPr>
          </a:p>
        </p:txBody>
      </p:sp>
      <p:sp>
        <p:nvSpPr>
          <p:cNvPr id="3" name="عنصر نائب للمحتوى 2">
            <a:extLst>
              <a:ext uri="{FF2B5EF4-FFF2-40B4-BE49-F238E27FC236}">
                <a16:creationId xmlns:a16="http://schemas.microsoft.com/office/drawing/2014/main" id="{F428D942-F952-C7E9-F8E4-F6C04FF60797}"/>
              </a:ext>
            </a:extLst>
          </p:cNvPr>
          <p:cNvSpPr>
            <a:spLocks noGrp="1"/>
          </p:cNvSpPr>
          <p:nvPr>
            <p:ph idx="1"/>
          </p:nvPr>
        </p:nvSpPr>
        <p:spPr/>
        <p:txBody>
          <a:bodyPr>
            <a:normAutofit/>
          </a:bodyPr>
          <a:lstStyle/>
          <a:p>
            <a:pPr algn="l" rtl="0"/>
            <a:r>
              <a:rPr lang="en-US" dirty="0"/>
              <a:t>A </a:t>
            </a:r>
            <a:r>
              <a:rPr lang="en-US" b="1" dirty="0"/>
              <a:t>hazard</a:t>
            </a:r>
            <a:r>
              <a:rPr lang="en-US" dirty="0"/>
              <a:t> is something that could cause injury or illness. Examples include spills, loose handrails, unanswered call lights, burnt-out bulbs, and unsafe equipment.</a:t>
            </a:r>
          </a:p>
        </p:txBody>
      </p:sp>
      <p:pic>
        <p:nvPicPr>
          <p:cNvPr id="5" name="صورة 4" descr="صورة تحتوي على غرفة, مشهد, غرفة المستشفى, داخلي&#10;&#10;تم إنشاء الوصف تلقائياً">
            <a:extLst>
              <a:ext uri="{FF2B5EF4-FFF2-40B4-BE49-F238E27FC236}">
                <a16:creationId xmlns:a16="http://schemas.microsoft.com/office/drawing/2014/main" id="{80C457FF-349D-29F2-2AC9-2194964A0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61841"/>
            <a:ext cx="9144000" cy="3511521"/>
          </a:xfrm>
          <a:prstGeom prst="rect">
            <a:avLst/>
          </a:prstGeom>
        </p:spPr>
      </p:pic>
    </p:spTree>
    <p:extLst>
      <p:ext uri="{BB962C8B-B14F-4D97-AF65-F5344CB8AC3E}">
        <p14:creationId xmlns:p14="http://schemas.microsoft.com/office/powerpoint/2010/main" val="92968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FC8E66AD-8D1B-4C63-B7F3-0EA58EBE1080}"/>
              </a:ext>
            </a:extLst>
          </p:cNvPr>
          <p:cNvSpPr>
            <a:spLocks noGrp="1"/>
          </p:cNvSpPr>
          <p:nvPr>
            <p:ph type="title"/>
          </p:nvPr>
        </p:nvSpPr>
        <p:spPr>
          <a:xfrm>
            <a:off x="838200" y="1227693"/>
            <a:ext cx="4394200" cy="1323439"/>
          </a:xfrm>
        </p:spPr>
        <p:txBody>
          <a:bodyPr anchor="t">
            <a:normAutofit/>
          </a:bodyPr>
          <a:lstStyle/>
          <a:p>
            <a:pPr algn="ctr"/>
            <a:r>
              <a:rPr lang="en-US" sz="4000" b="1" dirty="0">
                <a:solidFill>
                  <a:srgbClr val="FF0000"/>
                </a:solidFill>
              </a:rPr>
              <a:t>ACCIDENT RISK FACTORS:</a:t>
            </a:r>
            <a:endParaRPr lang="ar-SA" sz="4000" dirty="0">
              <a:solidFill>
                <a:srgbClr val="FF0000"/>
              </a:solidFill>
            </a:endParaRPr>
          </a:p>
        </p:txBody>
      </p:sp>
      <p:sp>
        <p:nvSpPr>
          <p:cNvPr id="3" name="عنصر نائب للمحتوى 2">
            <a:extLst>
              <a:ext uri="{FF2B5EF4-FFF2-40B4-BE49-F238E27FC236}">
                <a16:creationId xmlns:a16="http://schemas.microsoft.com/office/drawing/2014/main" id="{9F33AB6E-24E3-FCD7-E8E5-D516498232C7}"/>
              </a:ext>
            </a:extLst>
          </p:cNvPr>
          <p:cNvSpPr>
            <a:spLocks noGrp="1"/>
          </p:cNvSpPr>
          <p:nvPr>
            <p:ph idx="1"/>
          </p:nvPr>
        </p:nvSpPr>
        <p:spPr>
          <a:xfrm>
            <a:off x="138323" y="2889569"/>
            <a:ext cx="5793953" cy="2454300"/>
          </a:xfrm>
        </p:spPr>
        <p:txBody>
          <a:bodyPr>
            <a:noAutofit/>
          </a:bodyPr>
          <a:lstStyle/>
          <a:p>
            <a:pPr marL="0" indent="0" algn="l" rtl="0">
              <a:buNone/>
            </a:pPr>
            <a:r>
              <a:rPr lang="en-US" sz="2400" b="1" dirty="0">
                <a:solidFill>
                  <a:srgbClr val="FF0000">
                    <a:alpha val="80000"/>
                  </a:srgbClr>
                </a:solidFill>
              </a:rPr>
              <a:t>-Age: </a:t>
            </a:r>
            <a:r>
              <a:rPr lang="en-US" sz="2400" dirty="0">
                <a:solidFill>
                  <a:schemeClr val="bg1">
                    <a:alpha val="80000"/>
                  </a:schemeClr>
                </a:solidFill>
              </a:rPr>
              <a:t>Body changes occur with </a:t>
            </a:r>
            <a:r>
              <a:rPr lang="en-US" sz="2400" u="sng" dirty="0">
                <a:solidFill>
                  <a:schemeClr val="bg1">
                    <a:alpha val="80000"/>
                  </a:schemeClr>
                </a:solidFill>
              </a:rPr>
              <a:t>aging</a:t>
            </a:r>
            <a:r>
              <a:rPr lang="en-US" sz="2400" dirty="0">
                <a:solidFill>
                  <a:schemeClr val="bg1">
                    <a:alpha val="80000"/>
                  </a:schemeClr>
                </a:solidFill>
              </a:rPr>
              <a:t>. Many older persons have decreased strength, move slowly, and are unsteady. Often balance is affected. Older persons also are less sensitive to heat and cold. They have poor vision, hearing problems, and a dulled sense of smell. Confusion, poor judgment, memory problems, and disorientation may occur .</a:t>
            </a:r>
            <a:r>
              <a:rPr lang="en-US" sz="2400" u="sng" dirty="0">
                <a:solidFill>
                  <a:schemeClr val="bg1">
                    <a:alpha val="80000"/>
                  </a:schemeClr>
                </a:solidFill>
              </a:rPr>
              <a:t>Children</a:t>
            </a:r>
            <a:r>
              <a:rPr lang="en-US" sz="2400" dirty="0">
                <a:solidFill>
                  <a:schemeClr val="bg1">
                    <a:alpha val="80000"/>
                  </a:schemeClr>
                </a:solidFill>
              </a:rPr>
              <a:t> are also at risk for injuries.</a:t>
            </a:r>
            <a:endParaRPr lang="ar-SA" sz="2400" dirty="0">
              <a:solidFill>
                <a:schemeClr val="bg1">
                  <a:alpha val="80000"/>
                </a:schemeClr>
              </a:solidFill>
            </a:endParaRPr>
          </a:p>
          <a:p>
            <a:pPr algn="l"/>
            <a:endParaRPr lang="ar-SA" sz="2400" dirty="0">
              <a:solidFill>
                <a:schemeClr val="bg1">
                  <a:alpha val="80000"/>
                </a:schemeClr>
              </a:solidFill>
            </a:endParaRPr>
          </a:p>
        </p:txBody>
      </p:sp>
      <p:pic>
        <p:nvPicPr>
          <p:cNvPr id="5" name="Picture 4" descr="صورة تحتوي على شخص, إصبع اليد, يد, ظفر&#10;&#10;تم إنشاء الوصف تلقائياً">
            <a:extLst>
              <a:ext uri="{FF2B5EF4-FFF2-40B4-BE49-F238E27FC236}">
                <a16:creationId xmlns:a16="http://schemas.microsoft.com/office/drawing/2014/main" id="{972886F2-3717-7074-0F25-8F4B79DE06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22" r="2333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8" name="Group 17">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9" name="Freeform: Shape 18">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5731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66A4DD-EB9D-35A1-785C-88DA29FAC7C2}"/>
              </a:ext>
            </a:extLst>
          </p:cNvPr>
          <p:cNvSpPr>
            <a:spLocks noGrp="1"/>
          </p:cNvSpPr>
          <p:nvPr>
            <p:ph type="title"/>
          </p:nvPr>
        </p:nvSpPr>
        <p:spPr>
          <a:xfrm>
            <a:off x="667373" y="684866"/>
            <a:ext cx="4597747" cy="958452"/>
          </a:xfrm>
        </p:spPr>
        <p:txBody>
          <a:bodyPr anchor="b">
            <a:normAutofit/>
          </a:bodyPr>
          <a:lstStyle/>
          <a:p>
            <a:pPr algn="l"/>
            <a:r>
              <a:rPr lang="en-US" sz="3200" dirty="0" err="1">
                <a:solidFill>
                  <a:srgbClr val="FF0000"/>
                </a:solidFill>
              </a:rPr>
              <a:t>Cont</a:t>
            </a:r>
            <a:r>
              <a:rPr lang="en-US" sz="3200" dirty="0">
                <a:solidFill>
                  <a:srgbClr val="FF0000"/>
                </a:solidFill>
              </a:rPr>
              <a:t>…</a:t>
            </a:r>
            <a:endParaRPr lang="ar-SA" sz="3200" dirty="0">
              <a:solidFill>
                <a:srgbClr val="FF0000"/>
              </a:solidFill>
            </a:endParaRPr>
          </a:p>
        </p:txBody>
      </p:sp>
      <p:sp>
        <p:nvSpPr>
          <p:cNvPr id="3" name="عنصر نائب للمحتوى 2">
            <a:extLst>
              <a:ext uri="{FF2B5EF4-FFF2-40B4-BE49-F238E27FC236}">
                <a16:creationId xmlns:a16="http://schemas.microsoft.com/office/drawing/2014/main" id="{302DD2FD-8EB0-86BA-8310-312A54B70608}"/>
              </a:ext>
            </a:extLst>
          </p:cNvPr>
          <p:cNvSpPr>
            <a:spLocks noGrp="1"/>
          </p:cNvSpPr>
          <p:nvPr>
            <p:ph idx="1"/>
          </p:nvPr>
        </p:nvSpPr>
        <p:spPr>
          <a:xfrm>
            <a:off x="320234" y="2015684"/>
            <a:ext cx="6091583" cy="3447832"/>
          </a:xfrm>
        </p:spPr>
        <p:txBody>
          <a:bodyPr anchor="t">
            <a:noAutofit/>
          </a:bodyPr>
          <a:lstStyle/>
          <a:p>
            <a:pPr marL="0" indent="0" algn="l" rtl="0">
              <a:buNone/>
            </a:pPr>
            <a:r>
              <a:rPr lang="en-US" sz="2400" b="1" dirty="0">
                <a:solidFill>
                  <a:srgbClr val="FF0000"/>
                </a:solidFill>
              </a:rPr>
              <a:t>-Awareness of surroundings:</a:t>
            </a:r>
            <a:r>
              <a:rPr lang="en-US" sz="2400" dirty="0">
                <a:solidFill>
                  <a:srgbClr val="FF0000"/>
                </a:solidFill>
              </a:rPr>
              <a:t> </a:t>
            </a:r>
            <a:r>
              <a:rPr lang="en-US" sz="2400" u="sng" dirty="0"/>
              <a:t>Coma</a:t>
            </a:r>
            <a:r>
              <a:rPr lang="en-US" sz="2400" dirty="0"/>
              <a:t> is a state of being unaware of one’s setting and being unable to react or respond to people, places, or things. The person relies on others for protection. </a:t>
            </a:r>
            <a:r>
              <a:rPr lang="en-US" sz="2400" u="sng" dirty="0"/>
              <a:t>Confused and disoriented persons </a:t>
            </a:r>
            <a:r>
              <a:rPr lang="en-US" sz="2400" dirty="0"/>
              <a:t>may not understand what is happening to and around them.</a:t>
            </a:r>
          </a:p>
          <a:p>
            <a:pPr marL="0" indent="0" algn="l" rtl="0">
              <a:buNone/>
            </a:pPr>
            <a:r>
              <a:rPr lang="en-US" sz="2400" b="1" dirty="0">
                <a:solidFill>
                  <a:srgbClr val="FF0000"/>
                </a:solidFill>
              </a:rPr>
              <a:t>-Agitated and aggressive behaviors: </a:t>
            </a:r>
            <a:r>
              <a:rPr lang="en-US" sz="2400" u="sng" dirty="0"/>
              <a:t>Pain</a:t>
            </a:r>
            <a:r>
              <a:rPr lang="en-US" sz="2400" dirty="0"/>
              <a:t> can cause these behaviors. So can confusion, decreased awareness of surroundings, and fear of what may happen.</a:t>
            </a:r>
            <a:endParaRPr lang="ar-SA" sz="2400" dirty="0"/>
          </a:p>
        </p:txBody>
      </p:sp>
      <p:pic>
        <p:nvPicPr>
          <p:cNvPr id="7" name="Graphic 6" descr="مخ">
            <a:extLst>
              <a:ext uri="{FF2B5EF4-FFF2-40B4-BE49-F238E27FC236}">
                <a16:creationId xmlns:a16="http://schemas.microsoft.com/office/drawing/2014/main" id="{AAA41D22-D83D-5F52-EF08-37C5FAE494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1137" y="867064"/>
            <a:ext cx="5048790" cy="5048790"/>
          </a:xfrm>
          <a:prstGeom prst="rect">
            <a:avLst/>
          </a:prstGeom>
        </p:spPr>
      </p:pic>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295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5B34688-C817-2F2F-A742-1561A644864F}"/>
              </a:ext>
            </a:extLst>
          </p:cNvPr>
          <p:cNvSpPr>
            <a:spLocks noGrp="1"/>
          </p:cNvSpPr>
          <p:nvPr>
            <p:ph type="title"/>
          </p:nvPr>
        </p:nvSpPr>
        <p:spPr>
          <a:xfrm>
            <a:off x="836675" y="380918"/>
            <a:ext cx="10515600" cy="1133499"/>
          </a:xfrm>
        </p:spPr>
        <p:txBody>
          <a:bodyPr>
            <a:normAutofit/>
          </a:bodyPr>
          <a:lstStyle/>
          <a:p>
            <a:pPr algn="ctr" rtl="0"/>
            <a:r>
              <a:rPr lang="en-US" sz="5200" dirty="0" err="1">
                <a:solidFill>
                  <a:srgbClr val="FF0000"/>
                </a:solidFill>
              </a:rPr>
              <a:t>Cont</a:t>
            </a:r>
            <a:r>
              <a:rPr lang="en-US" sz="5200" dirty="0">
                <a:solidFill>
                  <a:srgbClr val="FF0000"/>
                </a:solidFill>
              </a:rPr>
              <a:t>…</a:t>
            </a:r>
            <a:endParaRPr lang="ar-SA" sz="5200" dirty="0">
              <a:solidFill>
                <a:srgbClr val="FF0000"/>
              </a:solidFill>
            </a:endParaRPr>
          </a:p>
        </p:txBody>
      </p:sp>
      <p:graphicFrame>
        <p:nvGraphicFramePr>
          <p:cNvPr id="5" name="عنصر نائب للمحتوى 2">
            <a:extLst>
              <a:ext uri="{FF2B5EF4-FFF2-40B4-BE49-F238E27FC236}">
                <a16:creationId xmlns:a16="http://schemas.microsoft.com/office/drawing/2014/main" id="{1A094B93-15BA-2948-9384-FCF7B3FD37B7}"/>
              </a:ext>
            </a:extLst>
          </p:cNvPr>
          <p:cNvGraphicFramePr>
            <a:graphicFrameLocks noGrp="1"/>
          </p:cNvGraphicFramePr>
          <p:nvPr>
            <p:ph idx="1"/>
            <p:extLst>
              <p:ext uri="{D42A27DB-BD31-4B8C-83A1-F6EECF244321}">
                <p14:modId xmlns:p14="http://schemas.microsoft.com/office/powerpoint/2010/main" val="1620955583"/>
              </p:ext>
            </p:extLst>
          </p:nvPr>
        </p:nvGraphicFramePr>
        <p:xfrm>
          <a:off x="836675" y="1514417"/>
          <a:ext cx="10515600" cy="4891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48839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800</Words>
  <Application>Microsoft Office PowerPoint</Application>
  <PresentationFormat>شاشة عريضة</PresentationFormat>
  <Paragraphs>52</Paragraphs>
  <Slides>36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36</vt:i4>
      </vt:variant>
    </vt:vector>
  </HeadingPairs>
  <TitlesOfParts>
    <vt:vector size="40" baseType="lpstr">
      <vt:lpstr>Arial</vt:lpstr>
      <vt:lpstr>Calibri</vt:lpstr>
      <vt:lpstr>Calibri Light</vt:lpstr>
      <vt:lpstr>نسق Office</vt:lpstr>
      <vt:lpstr>Module 3: Promoting Safety in Health Care Settings</vt:lpstr>
      <vt:lpstr>OBJECTIVES:</vt:lpstr>
      <vt:lpstr>INTRODUCTION</vt:lpstr>
      <vt:lpstr>International patient safety goals (IPSG)</vt:lpstr>
      <vt:lpstr>عرض تقديمي في PowerPoint</vt:lpstr>
      <vt:lpstr>PATIENT POPLATIONS AT RISK OF SAFETY HAZARDS</vt:lpstr>
      <vt:lpstr>ACCIDENT RISK FACTORS:</vt:lpstr>
      <vt:lpstr>Cont…</vt:lpstr>
      <vt:lpstr>Cont…</vt:lpstr>
      <vt:lpstr>Cont…</vt:lpstr>
      <vt:lpstr>PROTECTING VULNERABLE PATIENTS FROM SAFETY HAZARDS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IPSG 1- Identify patients correctly</vt:lpstr>
      <vt:lpstr>CONT…</vt:lpstr>
      <vt:lpstr>Cont…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References :</vt:lpstr>
      <vt:lpstr>عرض تقديمي في PowerPoint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Promoting Safety in Health Care Settings</dc:title>
  <dc:creator>مدى السدرة ID 442920354</dc:creator>
  <cp:lastModifiedBy>مدى السدرة ID 442920354</cp:lastModifiedBy>
  <cp:revision>2</cp:revision>
  <dcterms:created xsi:type="dcterms:W3CDTF">2024-01-13T10:52:56Z</dcterms:created>
  <dcterms:modified xsi:type="dcterms:W3CDTF">2024-01-13T14:26:32Z</dcterms:modified>
</cp:coreProperties>
</file>