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12"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6" r:id="rId21"/>
    <p:sldId id="277" r:id="rId22"/>
    <p:sldId id="278" r:id="rId23"/>
    <p:sldId id="279" r:id="rId24"/>
    <p:sldId id="280" r:id="rId25"/>
    <p:sldId id="281" r:id="rId26"/>
    <p:sldId id="282" r:id="rId27"/>
    <p:sldId id="283" r:id="rId28"/>
    <p:sldId id="284" r:id="rId29"/>
    <p:sldId id="285" r:id="rId30"/>
    <p:sldId id="298" r:id="rId31"/>
    <p:sldId id="299" r:id="rId32"/>
    <p:sldId id="296" r:id="rId33"/>
    <p:sldId id="300" r:id="rId34"/>
    <p:sldId id="301" r:id="rId35"/>
    <p:sldId id="302" r:id="rId36"/>
    <p:sldId id="286" r:id="rId37"/>
    <p:sldId id="287" r:id="rId38"/>
    <p:sldId id="288" r:id="rId39"/>
    <p:sldId id="289" r:id="rId40"/>
    <p:sldId id="290" r:id="rId41"/>
    <p:sldId id="291" r:id="rId42"/>
    <p:sldId id="292" r:id="rId43"/>
    <p:sldId id="297" r:id="rId44"/>
    <p:sldId id="303" r:id="rId45"/>
    <p:sldId id="293" r:id="rId46"/>
    <p:sldId id="294" r:id="rId47"/>
    <p:sldId id="295" r:id="rId48"/>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6" autoAdjust="0"/>
    <p:restoredTop sz="94660"/>
  </p:normalViewPr>
  <p:slideViewPr>
    <p:cSldViewPr snapToGrid="0">
      <p:cViewPr varScale="1">
        <p:scale>
          <a:sx n="87" d="100"/>
          <a:sy n="87" d="100"/>
        </p:scale>
        <p:origin x="69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12BED07-6713-92AA-40AF-AE58F4F83C7A}"/>
              </a:ext>
            </a:extLst>
          </p:cNvPr>
          <p:cNvSpPr>
            <a:spLocks noGrp="1"/>
          </p:cNvSpPr>
          <p:nvPr>
            <p:ph type="subTitle" idx="1"/>
          </p:nvPr>
        </p:nvSpPr>
        <p:spPr>
          <a:xfrm>
            <a:off x="1608406" y="4512376"/>
            <a:ext cx="8639776" cy="900190"/>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4FC9EF77-BF49-E4C1-0FC7-563354777900}"/>
              </a:ext>
            </a:extLst>
          </p:cNvPr>
          <p:cNvSpPr>
            <a:spLocks noGrp="1"/>
          </p:cNvSpPr>
          <p:nvPr>
            <p:ph type="dt" sz="half" idx="10"/>
          </p:nvPr>
        </p:nvSpPr>
        <p:spPr/>
        <p:txBody>
          <a:bodyPr/>
          <a:lstStyle/>
          <a:p>
            <a:fld id="{E7736193-EDE3-4BB5-AE5F-E6E5472AB8BE}" type="datetimeFigureOut">
              <a:rPr lang="en-US" smtClean="0"/>
              <a:t>5/25/2024</a:t>
            </a:fld>
            <a:endParaRPr lang="en-US"/>
          </a:p>
        </p:txBody>
      </p:sp>
      <p:sp>
        <p:nvSpPr>
          <p:cNvPr id="5" name="Footer Placeholder 4">
            <a:extLst>
              <a:ext uri="{FF2B5EF4-FFF2-40B4-BE49-F238E27FC236}">
                <a16:creationId xmlns:a16="http://schemas.microsoft.com/office/drawing/2014/main" id="{72BD5853-25AA-1C3D-EAD2-496674792D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7F0DAD-5850-CAAE-CD25-4D6DDDFF3A18}"/>
              </a:ext>
            </a:extLst>
          </p:cNvPr>
          <p:cNvSpPr>
            <a:spLocks noGrp="1"/>
          </p:cNvSpPr>
          <p:nvPr>
            <p:ph type="sldNum" sz="quarter" idx="12"/>
          </p:nvPr>
        </p:nvSpPr>
        <p:spPr/>
        <p:txBody>
          <a:bodyPr/>
          <a:lstStyle/>
          <a:p>
            <a:fld id="{1CC2C9B9-B4B7-45CC-A7EB-16F8BADE9045}" type="slidenum">
              <a:rPr lang="en-US" smtClean="0"/>
              <a:t>‹#›</a:t>
            </a:fld>
            <a:endParaRPr lang="en-US"/>
          </a:p>
        </p:txBody>
      </p:sp>
      <p:sp>
        <p:nvSpPr>
          <p:cNvPr id="2" name="Title 1">
            <a:extLst>
              <a:ext uri="{FF2B5EF4-FFF2-40B4-BE49-F238E27FC236}">
                <a16:creationId xmlns:a16="http://schemas.microsoft.com/office/drawing/2014/main" id="{534851B1-0B20-9549-0D70-886AA9D04532}"/>
              </a:ext>
            </a:extLst>
          </p:cNvPr>
          <p:cNvSpPr>
            <a:spLocks noGrp="1"/>
          </p:cNvSpPr>
          <p:nvPr>
            <p:ph type="ctrTitle"/>
          </p:nvPr>
        </p:nvSpPr>
        <p:spPr>
          <a:xfrm>
            <a:off x="1608406" y="1720884"/>
            <a:ext cx="8639775" cy="2734693"/>
          </a:xfrm>
          <a:noFill/>
        </p:spPr>
        <p:txBody>
          <a:bodyPr anchor="b">
            <a:normAutofit/>
          </a:bodyPr>
          <a:lstStyle>
            <a:lvl1pPr algn="l">
              <a:defRPr sz="3200" spc="530" baseline="0"/>
            </a:lvl1pPr>
          </a:lstStyle>
          <a:p>
            <a:r>
              <a:rPr lang="en-US" dirty="0"/>
              <a:t>Click to edit Master title style</a:t>
            </a:r>
          </a:p>
        </p:txBody>
      </p:sp>
    </p:spTree>
    <p:extLst>
      <p:ext uri="{BB962C8B-B14F-4D97-AF65-F5344CB8AC3E}">
        <p14:creationId xmlns:p14="http://schemas.microsoft.com/office/powerpoint/2010/main" val="745492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2C3AB-851A-0D2F-B3AE-5B161CFFC00A}"/>
              </a:ext>
            </a:extLst>
          </p:cNvPr>
          <p:cNvSpPr>
            <a:spLocks noGrp="1"/>
          </p:cNvSpPr>
          <p:nvPr>
            <p:ph type="title"/>
          </p:nvPr>
        </p:nvSpPr>
        <p:spPr>
          <a:xfrm>
            <a:off x="1624338" y="1255172"/>
            <a:ext cx="9297346" cy="1050707"/>
          </a:xfrm>
        </p:spPr>
        <p:txBody>
          <a:bodyPr anchor="b"/>
          <a:lstStyle/>
          <a:p>
            <a:r>
              <a:rPr lang="en-US" dirty="0"/>
              <a:t>Click to edit Master title style</a:t>
            </a:r>
          </a:p>
        </p:txBody>
      </p:sp>
      <p:sp>
        <p:nvSpPr>
          <p:cNvPr id="3" name="Vertical Text Placeholder 2">
            <a:extLst>
              <a:ext uri="{FF2B5EF4-FFF2-40B4-BE49-F238E27FC236}">
                <a16:creationId xmlns:a16="http://schemas.microsoft.com/office/drawing/2014/main" id="{0E89FD6B-3621-3904-7878-A2825C692509}"/>
              </a:ext>
            </a:extLst>
          </p:cNvPr>
          <p:cNvSpPr>
            <a:spLocks noGrp="1"/>
          </p:cNvSpPr>
          <p:nvPr>
            <p:ph type="body" orient="vert" idx="1"/>
          </p:nvPr>
        </p:nvSpPr>
        <p:spPr>
          <a:xfrm>
            <a:off x="1624338" y="2419468"/>
            <a:ext cx="9297346" cy="32543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9808AE9-D8ED-ED5D-D7B0-A43811777E81}"/>
              </a:ext>
            </a:extLst>
          </p:cNvPr>
          <p:cNvSpPr>
            <a:spLocks noGrp="1"/>
          </p:cNvSpPr>
          <p:nvPr>
            <p:ph type="dt" sz="half" idx="10"/>
          </p:nvPr>
        </p:nvSpPr>
        <p:spPr/>
        <p:txBody>
          <a:bodyPr/>
          <a:lstStyle/>
          <a:p>
            <a:fld id="{E7736193-EDE3-4BB5-AE5F-E6E5472AB8BE}" type="datetimeFigureOut">
              <a:rPr lang="en-US" smtClean="0"/>
              <a:t>5/25/2024</a:t>
            </a:fld>
            <a:endParaRPr lang="en-US"/>
          </a:p>
        </p:txBody>
      </p:sp>
      <p:sp>
        <p:nvSpPr>
          <p:cNvPr id="5" name="Footer Placeholder 4">
            <a:extLst>
              <a:ext uri="{FF2B5EF4-FFF2-40B4-BE49-F238E27FC236}">
                <a16:creationId xmlns:a16="http://schemas.microsoft.com/office/drawing/2014/main" id="{9A9EF98B-AC81-D122-3D05-9C4E2FE423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9FB543-B138-6627-3714-12105D172AD5}"/>
              </a:ext>
            </a:extLst>
          </p:cNvPr>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1251487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3DE16D-F1A0-DDB5-A98C-A9055C93D914}"/>
              </a:ext>
            </a:extLst>
          </p:cNvPr>
          <p:cNvSpPr>
            <a:spLocks noGrp="1"/>
          </p:cNvSpPr>
          <p:nvPr>
            <p:ph type="title" orient="vert"/>
          </p:nvPr>
        </p:nvSpPr>
        <p:spPr>
          <a:xfrm>
            <a:off x="9126961" y="1414196"/>
            <a:ext cx="1817441" cy="4100602"/>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2D8A548F-8DA7-C53C-1BFE-7C720CB20FA1}"/>
              </a:ext>
            </a:extLst>
          </p:cNvPr>
          <p:cNvSpPr>
            <a:spLocks noGrp="1"/>
          </p:cNvSpPr>
          <p:nvPr>
            <p:ph type="body" orient="vert" idx="1"/>
          </p:nvPr>
        </p:nvSpPr>
        <p:spPr>
          <a:xfrm>
            <a:off x="1346042" y="1414196"/>
            <a:ext cx="7780919" cy="4100602"/>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12EA2C8-1C90-25D0-8B0A-30B73CFD3EDE}"/>
              </a:ext>
            </a:extLst>
          </p:cNvPr>
          <p:cNvSpPr>
            <a:spLocks noGrp="1"/>
          </p:cNvSpPr>
          <p:nvPr>
            <p:ph type="dt" sz="half" idx="10"/>
          </p:nvPr>
        </p:nvSpPr>
        <p:spPr/>
        <p:txBody>
          <a:bodyPr/>
          <a:lstStyle/>
          <a:p>
            <a:fld id="{E7736193-EDE3-4BB5-AE5F-E6E5472AB8BE}" type="datetimeFigureOut">
              <a:rPr lang="en-US" smtClean="0"/>
              <a:t>5/25/2024</a:t>
            </a:fld>
            <a:endParaRPr lang="en-US"/>
          </a:p>
        </p:txBody>
      </p:sp>
      <p:sp>
        <p:nvSpPr>
          <p:cNvPr id="5" name="Footer Placeholder 4">
            <a:extLst>
              <a:ext uri="{FF2B5EF4-FFF2-40B4-BE49-F238E27FC236}">
                <a16:creationId xmlns:a16="http://schemas.microsoft.com/office/drawing/2014/main" id="{EA6FF1A4-0404-DA2D-1EA4-828091C04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457155-0F4A-F7B7-C4A8-755572E98C2E}"/>
              </a:ext>
            </a:extLst>
          </p:cNvPr>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1587125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48F26-B5E3-8A90-51FC-8520D1D7322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EA4D95-10F3-6212-8302-5610C43E32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281BE7-A53D-441E-0393-0E59412C9117}"/>
              </a:ext>
            </a:extLst>
          </p:cNvPr>
          <p:cNvSpPr>
            <a:spLocks noGrp="1"/>
          </p:cNvSpPr>
          <p:nvPr>
            <p:ph type="dt" sz="half" idx="10"/>
          </p:nvPr>
        </p:nvSpPr>
        <p:spPr/>
        <p:txBody>
          <a:bodyPr/>
          <a:lstStyle/>
          <a:p>
            <a:fld id="{E7736193-EDE3-4BB5-AE5F-E6E5472AB8BE}" type="datetimeFigureOut">
              <a:rPr lang="en-US" smtClean="0"/>
              <a:t>5/25/2024</a:t>
            </a:fld>
            <a:endParaRPr lang="en-US"/>
          </a:p>
        </p:txBody>
      </p:sp>
      <p:sp>
        <p:nvSpPr>
          <p:cNvPr id="5" name="Footer Placeholder 4">
            <a:extLst>
              <a:ext uri="{FF2B5EF4-FFF2-40B4-BE49-F238E27FC236}">
                <a16:creationId xmlns:a16="http://schemas.microsoft.com/office/drawing/2014/main" id="{0DEF10F0-B23F-BF4B-DB66-9BCF734DB9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65DDEC-13A7-D988-D082-03076F80F1F0}"/>
              </a:ext>
            </a:extLst>
          </p:cNvPr>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16383411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D80CFA-45ED-71B0-EE3E-CCE6D5C19377}"/>
              </a:ext>
            </a:extLst>
          </p:cNvPr>
          <p:cNvSpPr>
            <a:spLocks noGrp="1"/>
          </p:cNvSpPr>
          <p:nvPr>
            <p:ph type="title"/>
          </p:nvPr>
        </p:nvSpPr>
        <p:spPr>
          <a:xfrm>
            <a:off x="1622474" y="2413788"/>
            <a:ext cx="8085116" cy="2737521"/>
          </a:xfrm>
        </p:spPr>
        <p:txBody>
          <a:bodyPr anchor="t">
            <a:normAutofit/>
          </a:bodyPr>
          <a:lstStyle>
            <a:lvl1pPr>
              <a:defRPr sz="3200"/>
            </a:lvl1pPr>
          </a:lstStyle>
          <a:p>
            <a:r>
              <a:rPr lang="en-US" dirty="0"/>
              <a:t>Click to edit Master title style</a:t>
            </a:r>
          </a:p>
        </p:txBody>
      </p:sp>
      <p:sp>
        <p:nvSpPr>
          <p:cNvPr id="3" name="Text Placeholder 2">
            <a:extLst>
              <a:ext uri="{FF2B5EF4-FFF2-40B4-BE49-F238E27FC236}">
                <a16:creationId xmlns:a16="http://schemas.microsoft.com/office/drawing/2014/main" id="{8F37BECA-A01D-7D7A-F2A6-891EC9D22945}"/>
              </a:ext>
            </a:extLst>
          </p:cNvPr>
          <p:cNvSpPr>
            <a:spLocks noGrp="1"/>
          </p:cNvSpPr>
          <p:nvPr>
            <p:ph type="body" idx="1"/>
          </p:nvPr>
        </p:nvSpPr>
        <p:spPr>
          <a:xfrm>
            <a:off x="1622474" y="1351721"/>
            <a:ext cx="8085118" cy="993913"/>
          </a:xfrm>
        </p:spPr>
        <p:txBody>
          <a:bodyPr anchor="b">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86716478-6FAF-D420-0B87-6EABB81E887C}"/>
              </a:ext>
            </a:extLst>
          </p:cNvPr>
          <p:cNvSpPr>
            <a:spLocks noGrp="1"/>
          </p:cNvSpPr>
          <p:nvPr>
            <p:ph type="dt" sz="half" idx="10"/>
          </p:nvPr>
        </p:nvSpPr>
        <p:spPr/>
        <p:txBody>
          <a:bodyPr/>
          <a:lstStyle/>
          <a:p>
            <a:fld id="{E7736193-EDE3-4BB5-AE5F-E6E5472AB8BE}" type="datetimeFigureOut">
              <a:rPr lang="en-US" smtClean="0"/>
              <a:t>5/25/2024</a:t>
            </a:fld>
            <a:endParaRPr lang="en-US"/>
          </a:p>
        </p:txBody>
      </p:sp>
      <p:sp>
        <p:nvSpPr>
          <p:cNvPr id="5" name="Footer Placeholder 4">
            <a:extLst>
              <a:ext uri="{FF2B5EF4-FFF2-40B4-BE49-F238E27FC236}">
                <a16:creationId xmlns:a16="http://schemas.microsoft.com/office/drawing/2014/main" id="{87C4289B-CB0D-8AFC-7C02-F755C0DCC8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7971E4-8A9E-2A30-D7FE-B3505124BB9D}"/>
              </a:ext>
            </a:extLst>
          </p:cNvPr>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4059638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7F941-C3A7-545F-8046-C7A9AC80300E}"/>
              </a:ext>
            </a:extLst>
          </p:cNvPr>
          <p:cNvSpPr>
            <a:spLocks noGrp="1"/>
          </p:cNvSpPr>
          <p:nvPr>
            <p:ph type="title"/>
          </p:nvPr>
        </p:nvSpPr>
        <p:spPr>
          <a:xfrm>
            <a:off x="1615817" y="1272209"/>
            <a:ext cx="9164725" cy="1033670"/>
          </a:xfrm>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41BD4277-CFAE-EEF6-3346-61F06D5A3945}"/>
              </a:ext>
            </a:extLst>
          </p:cNvPr>
          <p:cNvSpPr>
            <a:spLocks noGrp="1"/>
          </p:cNvSpPr>
          <p:nvPr>
            <p:ph sz="half" idx="1"/>
          </p:nvPr>
        </p:nvSpPr>
        <p:spPr>
          <a:xfrm>
            <a:off x="1615817" y="2425148"/>
            <a:ext cx="4188635" cy="316064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9543384-699D-84FC-C8B5-7BDE49BB4478}"/>
              </a:ext>
            </a:extLst>
          </p:cNvPr>
          <p:cNvSpPr>
            <a:spLocks noGrp="1"/>
          </p:cNvSpPr>
          <p:nvPr>
            <p:ph sz="half" idx="2"/>
          </p:nvPr>
        </p:nvSpPr>
        <p:spPr>
          <a:xfrm>
            <a:off x="6371355" y="2425148"/>
            <a:ext cx="4188635" cy="316064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B0A49386-AFC8-03DA-4563-07B0A0119B1C}"/>
              </a:ext>
            </a:extLst>
          </p:cNvPr>
          <p:cNvSpPr>
            <a:spLocks noGrp="1"/>
          </p:cNvSpPr>
          <p:nvPr>
            <p:ph type="dt" sz="half" idx="10"/>
          </p:nvPr>
        </p:nvSpPr>
        <p:spPr/>
        <p:txBody>
          <a:bodyPr/>
          <a:lstStyle/>
          <a:p>
            <a:fld id="{E7736193-EDE3-4BB5-AE5F-E6E5472AB8BE}" type="datetimeFigureOut">
              <a:rPr lang="en-US" smtClean="0"/>
              <a:t>5/25/2024</a:t>
            </a:fld>
            <a:endParaRPr lang="en-US"/>
          </a:p>
        </p:txBody>
      </p:sp>
      <p:sp>
        <p:nvSpPr>
          <p:cNvPr id="6" name="Footer Placeholder 5">
            <a:extLst>
              <a:ext uri="{FF2B5EF4-FFF2-40B4-BE49-F238E27FC236}">
                <a16:creationId xmlns:a16="http://schemas.microsoft.com/office/drawing/2014/main" id="{23AED60A-7704-31D9-7D4D-65C635EDF8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66927DA-3B5E-13B8-0BA8-5DCFF001E05E}"/>
              </a:ext>
            </a:extLst>
          </p:cNvPr>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3044356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7B55A-280B-BDCB-F966-8578DDE741DC}"/>
              </a:ext>
            </a:extLst>
          </p:cNvPr>
          <p:cNvSpPr>
            <a:spLocks noGrp="1"/>
          </p:cNvSpPr>
          <p:nvPr>
            <p:ph type="title"/>
          </p:nvPr>
        </p:nvSpPr>
        <p:spPr>
          <a:xfrm>
            <a:off x="1017442" y="600817"/>
            <a:ext cx="10079497" cy="1168706"/>
          </a:xfrm>
        </p:spPr>
        <p:txBody>
          <a:bodyPr anchor="b"/>
          <a:lstStyle/>
          <a:p>
            <a:r>
              <a:rPr lang="en-US" dirty="0"/>
              <a:t>Click to edit Master title style</a:t>
            </a:r>
          </a:p>
        </p:txBody>
      </p:sp>
      <p:sp>
        <p:nvSpPr>
          <p:cNvPr id="3" name="Text Placeholder 2">
            <a:extLst>
              <a:ext uri="{FF2B5EF4-FFF2-40B4-BE49-F238E27FC236}">
                <a16:creationId xmlns:a16="http://schemas.microsoft.com/office/drawing/2014/main" id="{0C76EA03-7008-14AB-547B-E66EA4EC968F}"/>
              </a:ext>
            </a:extLst>
          </p:cNvPr>
          <p:cNvSpPr>
            <a:spLocks noGrp="1"/>
          </p:cNvSpPr>
          <p:nvPr>
            <p:ph type="body" idx="1"/>
          </p:nvPr>
        </p:nvSpPr>
        <p:spPr>
          <a:xfrm>
            <a:off x="1017442" y="1798488"/>
            <a:ext cx="4599587" cy="668492"/>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9D629F56-D2C8-71FE-FA59-002819D51856}"/>
              </a:ext>
            </a:extLst>
          </p:cNvPr>
          <p:cNvSpPr>
            <a:spLocks noGrp="1"/>
          </p:cNvSpPr>
          <p:nvPr>
            <p:ph sz="half" idx="2"/>
          </p:nvPr>
        </p:nvSpPr>
        <p:spPr>
          <a:xfrm>
            <a:off x="1017442" y="2777279"/>
            <a:ext cx="4599587" cy="327693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2524D2-CA8D-75F3-D089-C2F0E20D4759}"/>
              </a:ext>
            </a:extLst>
          </p:cNvPr>
          <p:cNvSpPr>
            <a:spLocks noGrp="1"/>
          </p:cNvSpPr>
          <p:nvPr>
            <p:ph type="body" sz="quarter" idx="3"/>
          </p:nvPr>
        </p:nvSpPr>
        <p:spPr>
          <a:xfrm>
            <a:off x="6497352" y="1798488"/>
            <a:ext cx="4599588" cy="668492"/>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EE99B0E3-5AE5-0516-27BF-9F246137FE03}"/>
              </a:ext>
            </a:extLst>
          </p:cNvPr>
          <p:cNvSpPr>
            <a:spLocks noGrp="1"/>
          </p:cNvSpPr>
          <p:nvPr>
            <p:ph sz="quarter" idx="4"/>
          </p:nvPr>
        </p:nvSpPr>
        <p:spPr>
          <a:xfrm>
            <a:off x="6497352" y="2777279"/>
            <a:ext cx="4599588" cy="327693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F7B319A7-6048-4735-B2AC-6D6043F1461A}"/>
              </a:ext>
            </a:extLst>
          </p:cNvPr>
          <p:cNvSpPr>
            <a:spLocks noGrp="1"/>
          </p:cNvSpPr>
          <p:nvPr>
            <p:ph type="dt" sz="half" idx="10"/>
          </p:nvPr>
        </p:nvSpPr>
        <p:spPr/>
        <p:txBody>
          <a:bodyPr/>
          <a:lstStyle/>
          <a:p>
            <a:fld id="{E7736193-EDE3-4BB5-AE5F-E6E5472AB8BE}" type="datetimeFigureOut">
              <a:rPr lang="en-US" smtClean="0"/>
              <a:t>5/25/2024</a:t>
            </a:fld>
            <a:endParaRPr lang="en-US"/>
          </a:p>
        </p:txBody>
      </p:sp>
      <p:sp>
        <p:nvSpPr>
          <p:cNvPr id="8" name="Footer Placeholder 7">
            <a:extLst>
              <a:ext uri="{FF2B5EF4-FFF2-40B4-BE49-F238E27FC236}">
                <a16:creationId xmlns:a16="http://schemas.microsoft.com/office/drawing/2014/main" id="{6515F875-F23E-D0D2-9115-CD494FDA00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DB4F88F-F488-D9D5-CF99-AA1750AAFC39}"/>
              </a:ext>
            </a:extLst>
          </p:cNvPr>
          <p:cNvSpPr>
            <a:spLocks noGrp="1"/>
          </p:cNvSpPr>
          <p:nvPr>
            <p:ph type="sldNum" sz="quarter" idx="12"/>
          </p:nvPr>
        </p:nvSpPr>
        <p:spPr/>
        <p:txBody>
          <a:bodyPr/>
          <a:lstStyle/>
          <a:p>
            <a:fld id="{1CC2C9B9-B4B7-45CC-A7EB-16F8BADE9045}" type="slidenum">
              <a:rPr lang="en-US" smtClean="0"/>
              <a:t>‹#›</a:t>
            </a:fld>
            <a:endParaRPr lang="en-US"/>
          </a:p>
        </p:txBody>
      </p:sp>
      <p:cxnSp>
        <p:nvCxnSpPr>
          <p:cNvPr id="13" name="Straight Connector 12">
            <a:extLst>
              <a:ext uri="{FF2B5EF4-FFF2-40B4-BE49-F238E27FC236}">
                <a16:creationId xmlns:a16="http://schemas.microsoft.com/office/drawing/2014/main" id="{B5094593-EFC2-EEEF-74CD-BD00F4132A94}"/>
              </a:ext>
            </a:extLst>
          </p:cNvPr>
          <p:cNvCxnSpPr>
            <a:cxnSpLocks/>
          </p:cNvCxnSpPr>
          <p:nvPr/>
        </p:nvCxnSpPr>
        <p:spPr>
          <a:xfrm>
            <a:off x="6571185" y="2593591"/>
            <a:ext cx="4525755"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F851F6D-436C-FA47-8CD1-2C10E735764A}"/>
              </a:ext>
            </a:extLst>
          </p:cNvPr>
          <p:cNvCxnSpPr>
            <a:cxnSpLocks/>
          </p:cNvCxnSpPr>
          <p:nvPr/>
        </p:nvCxnSpPr>
        <p:spPr>
          <a:xfrm>
            <a:off x="1107503" y="2593591"/>
            <a:ext cx="4509526"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0122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91B86-9261-4E82-EF65-30F78154E2F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A3A5E84-E43B-20AE-E80D-47CB0B07BD7B}"/>
              </a:ext>
            </a:extLst>
          </p:cNvPr>
          <p:cNvSpPr>
            <a:spLocks noGrp="1"/>
          </p:cNvSpPr>
          <p:nvPr>
            <p:ph type="dt" sz="half" idx="10"/>
          </p:nvPr>
        </p:nvSpPr>
        <p:spPr/>
        <p:txBody>
          <a:bodyPr/>
          <a:lstStyle/>
          <a:p>
            <a:fld id="{E7736193-EDE3-4BB5-AE5F-E6E5472AB8BE}" type="datetimeFigureOut">
              <a:rPr lang="en-US" smtClean="0"/>
              <a:t>5/25/2024</a:t>
            </a:fld>
            <a:endParaRPr lang="en-US"/>
          </a:p>
        </p:txBody>
      </p:sp>
      <p:sp>
        <p:nvSpPr>
          <p:cNvPr id="4" name="Footer Placeholder 3">
            <a:extLst>
              <a:ext uri="{FF2B5EF4-FFF2-40B4-BE49-F238E27FC236}">
                <a16:creationId xmlns:a16="http://schemas.microsoft.com/office/drawing/2014/main" id="{2AFF5797-14F1-9FEB-247C-0E325AF74D2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B5D7AF-1489-8F93-4828-0AE784B8BA8F}"/>
              </a:ext>
            </a:extLst>
          </p:cNvPr>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2897691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6CAF1C-8901-AE05-E52C-D5B95941055B}"/>
              </a:ext>
            </a:extLst>
          </p:cNvPr>
          <p:cNvSpPr>
            <a:spLocks noGrp="1"/>
          </p:cNvSpPr>
          <p:nvPr>
            <p:ph type="dt" sz="half" idx="10"/>
          </p:nvPr>
        </p:nvSpPr>
        <p:spPr/>
        <p:txBody>
          <a:bodyPr/>
          <a:lstStyle/>
          <a:p>
            <a:fld id="{E7736193-EDE3-4BB5-AE5F-E6E5472AB8BE}" type="datetimeFigureOut">
              <a:rPr lang="en-US" smtClean="0"/>
              <a:t>5/25/2024</a:t>
            </a:fld>
            <a:endParaRPr lang="en-US"/>
          </a:p>
        </p:txBody>
      </p:sp>
      <p:sp>
        <p:nvSpPr>
          <p:cNvPr id="3" name="Footer Placeholder 2">
            <a:extLst>
              <a:ext uri="{FF2B5EF4-FFF2-40B4-BE49-F238E27FC236}">
                <a16:creationId xmlns:a16="http://schemas.microsoft.com/office/drawing/2014/main" id="{E1CD4F90-2973-4FE2-6C2C-5C2AC5C5A8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D50414B-A7EC-0C14-EFD2-29C5582CC184}"/>
              </a:ext>
            </a:extLst>
          </p:cNvPr>
          <p:cNvSpPr>
            <a:spLocks noGrp="1"/>
          </p:cNvSpPr>
          <p:nvPr>
            <p:ph type="sldNum" sz="quarter" idx="12"/>
          </p:nvPr>
        </p:nvSpPr>
        <p:spPr/>
        <p:txBody>
          <a:bodyPr/>
          <a:lstStyle/>
          <a:p>
            <a:fld id="{1CC2C9B9-B4B7-45CC-A7EB-16F8BADE9045}" type="slidenum">
              <a:rPr lang="en-US" smtClean="0"/>
              <a:t>‹#›</a:t>
            </a:fld>
            <a:endParaRPr lang="en-US"/>
          </a:p>
        </p:txBody>
      </p:sp>
    </p:spTree>
    <p:extLst>
      <p:ext uri="{BB962C8B-B14F-4D97-AF65-F5344CB8AC3E}">
        <p14:creationId xmlns:p14="http://schemas.microsoft.com/office/powerpoint/2010/main" val="3346829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378C7-A764-C5E4-A6A4-DC5B1B3537FB}"/>
              </a:ext>
            </a:extLst>
          </p:cNvPr>
          <p:cNvSpPr>
            <a:spLocks noGrp="1"/>
          </p:cNvSpPr>
          <p:nvPr>
            <p:ph type="title"/>
          </p:nvPr>
        </p:nvSpPr>
        <p:spPr>
          <a:xfrm>
            <a:off x="1380121" y="1391478"/>
            <a:ext cx="3288432" cy="1951414"/>
          </a:xfrm>
        </p:spPr>
        <p:txBody>
          <a:bodyPr anchor="t">
            <a:normAutofit/>
          </a:bodyPr>
          <a:lstStyle>
            <a:lvl1pPr>
              <a:defRPr sz="2400"/>
            </a:lvl1pPr>
          </a:lstStyle>
          <a:p>
            <a:r>
              <a:rPr lang="en-US" dirty="0"/>
              <a:t>Click to edit Master title style</a:t>
            </a:r>
          </a:p>
        </p:txBody>
      </p:sp>
      <p:sp>
        <p:nvSpPr>
          <p:cNvPr id="3" name="Content Placeholder 2">
            <a:extLst>
              <a:ext uri="{FF2B5EF4-FFF2-40B4-BE49-F238E27FC236}">
                <a16:creationId xmlns:a16="http://schemas.microsoft.com/office/drawing/2014/main" id="{27DFE178-4B5D-413B-6583-AB81E8D04180}"/>
              </a:ext>
            </a:extLst>
          </p:cNvPr>
          <p:cNvSpPr>
            <a:spLocks noGrp="1"/>
          </p:cNvSpPr>
          <p:nvPr>
            <p:ph idx="1"/>
          </p:nvPr>
        </p:nvSpPr>
        <p:spPr>
          <a:xfrm>
            <a:off x="6003235" y="920080"/>
            <a:ext cx="5312467" cy="502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8DB92F6D-71AB-9630-9DBE-46041C50C79A}"/>
              </a:ext>
            </a:extLst>
          </p:cNvPr>
          <p:cNvSpPr>
            <a:spLocks noGrp="1"/>
          </p:cNvSpPr>
          <p:nvPr>
            <p:ph type="body" sz="half" idx="2"/>
          </p:nvPr>
        </p:nvSpPr>
        <p:spPr>
          <a:xfrm>
            <a:off x="1380121" y="3566727"/>
            <a:ext cx="3288432" cy="1766325"/>
          </a:xfrm>
        </p:spPr>
        <p:txBody>
          <a:bodyPr anchor="b">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0FEAAD1-C919-6E2E-32D2-E199025FB8F9}"/>
              </a:ext>
            </a:extLst>
          </p:cNvPr>
          <p:cNvSpPr>
            <a:spLocks noGrp="1"/>
          </p:cNvSpPr>
          <p:nvPr>
            <p:ph type="dt" sz="half" idx="10"/>
          </p:nvPr>
        </p:nvSpPr>
        <p:spPr/>
        <p:txBody>
          <a:bodyPr/>
          <a:lstStyle/>
          <a:p>
            <a:fld id="{E7736193-EDE3-4BB5-AE5F-E6E5472AB8BE}" type="datetimeFigureOut">
              <a:rPr lang="en-US" smtClean="0"/>
              <a:t>5/25/2024</a:t>
            </a:fld>
            <a:endParaRPr lang="en-US"/>
          </a:p>
        </p:txBody>
      </p:sp>
      <p:sp>
        <p:nvSpPr>
          <p:cNvPr id="6" name="Footer Placeholder 5">
            <a:extLst>
              <a:ext uri="{FF2B5EF4-FFF2-40B4-BE49-F238E27FC236}">
                <a16:creationId xmlns:a16="http://schemas.microsoft.com/office/drawing/2014/main" id="{5288B5D8-E15B-BE38-2A89-BD0F02E1A0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7ECC26-B78C-4CBD-6883-97E80D3E5165}"/>
              </a:ext>
            </a:extLst>
          </p:cNvPr>
          <p:cNvSpPr>
            <a:spLocks noGrp="1"/>
          </p:cNvSpPr>
          <p:nvPr>
            <p:ph type="sldNum" sz="quarter" idx="12"/>
          </p:nvPr>
        </p:nvSpPr>
        <p:spPr/>
        <p:txBody>
          <a:bodyPr/>
          <a:lstStyle/>
          <a:p>
            <a:fld id="{1CC2C9B9-B4B7-45CC-A7EB-16F8BADE9045}" type="slidenum">
              <a:rPr lang="en-US" smtClean="0"/>
              <a:t>‹#›</a:t>
            </a:fld>
            <a:endParaRPr lang="en-US"/>
          </a:p>
        </p:txBody>
      </p:sp>
      <p:sp>
        <p:nvSpPr>
          <p:cNvPr id="11" name="Rectangle 10">
            <a:extLst>
              <a:ext uri="{FF2B5EF4-FFF2-40B4-BE49-F238E27FC236}">
                <a16:creationId xmlns:a16="http://schemas.microsoft.com/office/drawing/2014/main" id="{96AAC029-BE5C-900C-E7D2-DE6E31789D1E}"/>
              </a:ext>
              <a:ext uri="{C183D7F6-B498-43B3-948B-1728B52AA6E4}">
                <adec:decorative xmlns:adec="http://schemas.microsoft.com/office/drawing/2017/decorative" val="1"/>
              </a:ext>
            </a:extLst>
          </p:cNvPr>
          <p:cNvSpPr/>
          <p:nvPr/>
        </p:nvSpPr>
        <p:spPr>
          <a:xfrm>
            <a:off x="933198" y="931857"/>
            <a:ext cx="4305523" cy="499630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98370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4EAA-30F7-390A-C77C-2E5BD8218BC0}"/>
              </a:ext>
            </a:extLst>
          </p:cNvPr>
          <p:cNvSpPr>
            <a:spLocks noGrp="1"/>
          </p:cNvSpPr>
          <p:nvPr>
            <p:ph type="title"/>
          </p:nvPr>
        </p:nvSpPr>
        <p:spPr>
          <a:xfrm>
            <a:off x="1380120" y="1391478"/>
            <a:ext cx="3322510" cy="2037522"/>
          </a:xfrm>
        </p:spPr>
        <p:txBody>
          <a:bodyPr anchor="t">
            <a:normAutofit/>
          </a:bodyPr>
          <a:lstStyle>
            <a:lvl1pPr>
              <a:defRPr sz="2400"/>
            </a:lvl1pPr>
          </a:lstStyle>
          <a:p>
            <a:r>
              <a:rPr lang="en-US" dirty="0"/>
              <a:t>Click to edit Master title style</a:t>
            </a:r>
          </a:p>
        </p:txBody>
      </p:sp>
      <p:sp useBgFill="1">
        <p:nvSpPr>
          <p:cNvPr id="3" name="Picture Placeholder 2">
            <a:extLst>
              <a:ext uri="{FF2B5EF4-FFF2-40B4-BE49-F238E27FC236}">
                <a16:creationId xmlns:a16="http://schemas.microsoft.com/office/drawing/2014/main" id="{513A1C34-81AC-D534-67B1-42721228935F}"/>
              </a:ext>
            </a:extLst>
          </p:cNvPr>
          <p:cNvSpPr>
            <a:spLocks noGrp="1"/>
          </p:cNvSpPr>
          <p:nvPr>
            <p:ph type="pic" idx="1"/>
          </p:nvPr>
        </p:nvSpPr>
        <p:spPr>
          <a:xfrm>
            <a:off x="5907143" y="931857"/>
            <a:ext cx="5351659" cy="499630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0E1012D-3524-26C6-64C1-8CE6E7A9A29B}"/>
              </a:ext>
            </a:extLst>
          </p:cNvPr>
          <p:cNvSpPr>
            <a:spLocks noGrp="1"/>
          </p:cNvSpPr>
          <p:nvPr>
            <p:ph type="body" sz="half" idx="2"/>
          </p:nvPr>
        </p:nvSpPr>
        <p:spPr>
          <a:xfrm>
            <a:off x="1380120" y="3742792"/>
            <a:ext cx="3322510" cy="1590261"/>
          </a:xfrm>
        </p:spPr>
        <p:txBody>
          <a:bodyPr anchor="b">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7E8FA6D7-1BE0-F14D-A2F7-4836180BC3B9}"/>
              </a:ext>
            </a:extLst>
          </p:cNvPr>
          <p:cNvSpPr>
            <a:spLocks noGrp="1"/>
          </p:cNvSpPr>
          <p:nvPr>
            <p:ph type="dt" sz="half" idx="10"/>
          </p:nvPr>
        </p:nvSpPr>
        <p:spPr/>
        <p:txBody>
          <a:bodyPr/>
          <a:lstStyle/>
          <a:p>
            <a:fld id="{E7736193-EDE3-4BB5-AE5F-E6E5472AB8BE}" type="datetimeFigureOut">
              <a:rPr lang="en-US" smtClean="0"/>
              <a:t>5/25/2024</a:t>
            </a:fld>
            <a:endParaRPr lang="en-US"/>
          </a:p>
        </p:txBody>
      </p:sp>
      <p:sp>
        <p:nvSpPr>
          <p:cNvPr id="6" name="Footer Placeholder 5">
            <a:extLst>
              <a:ext uri="{FF2B5EF4-FFF2-40B4-BE49-F238E27FC236}">
                <a16:creationId xmlns:a16="http://schemas.microsoft.com/office/drawing/2014/main" id="{0556B5AC-3F20-FDC1-D579-7C4C6B4ED0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074ACA-1D54-81FA-70B1-31AB3011B3C6}"/>
              </a:ext>
            </a:extLst>
          </p:cNvPr>
          <p:cNvSpPr>
            <a:spLocks noGrp="1"/>
          </p:cNvSpPr>
          <p:nvPr>
            <p:ph type="sldNum" sz="quarter" idx="12"/>
          </p:nvPr>
        </p:nvSpPr>
        <p:spPr/>
        <p:txBody>
          <a:bodyPr/>
          <a:lstStyle/>
          <a:p>
            <a:fld id="{1CC2C9B9-B4B7-45CC-A7EB-16F8BADE9045}" type="slidenum">
              <a:rPr lang="en-US" smtClean="0"/>
              <a:t>‹#›</a:t>
            </a:fld>
            <a:endParaRPr lang="en-US"/>
          </a:p>
        </p:txBody>
      </p:sp>
      <p:sp>
        <p:nvSpPr>
          <p:cNvPr id="9" name="Rectangle 8">
            <a:extLst>
              <a:ext uri="{FF2B5EF4-FFF2-40B4-BE49-F238E27FC236}">
                <a16:creationId xmlns:a16="http://schemas.microsoft.com/office/drawing/2014/main" id="{4DD8EE65-D4F9-418A-1628-F5DFD3DBA24E}"/>
              </a:ext>
              <a:ext uri="{C183D7F6-B498-43B3-948B-1728B52AA6E4}">
                <adec:decorative xmlns:adec="http://schemas.microsoft.com/office/drawing/2017/decorative" val="1"/>
              </a:ext>
            </a:extLst>
          </p:cNvPr>
          <p:cNvSpPr/>
          <p:nvPr/>
        </p:nvSpPr>
        <p:spPr>
          <a:xfrm>
            <a:off x="933198" y="931857"/>
            <a:ext cx="4305523" cy="499630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4980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792104-6F24-CD50-F55E-22A55084DDC9}"/>
              </a:ext>
            </a:extLst>
          </p:cNvPr>
          <p:cNvSpPr>
            <a:spLocks noGrp="1"/>
          </p:cNvSpPr>
          <p:nvPr>
            <p:ph type="title"/>
          </p:nvPr>
        </p:nvSpPr>
        <p:spPr>
          <a:xfrm>
            <a:off x="1620442" y="1233199"/>
            <a:ext cx="8977511" cy="1073825"/>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2D1059CB-D00E-398D-E4D9-59792FC40A4C}"/>
              </a:ext>
            </a:extLst>
          </p:cNvPr>
          <p:cNvSpPr>
            <a:spLocks noGrp="1"/>
          </p:cNvSpPr>
          <p:nvPr>
            <p:ph type="body" idx="1"/>
          </p:nvPr>
        </p:nvSpPr>
        <p:spPr>
          <a:xfrm>
            <a:off x="1620444" y="2419639"/>
            <a:ext cx="8977509" cy="31417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8DFBC38-D897-7CBE-AC89-A95A2222D7C8}"/>
              </a:ext>
            </a:extLst>
          </p:cNvPr>
          <p:cNvSpPr>
            <a:spLocks noGrp="1"/>
          </p:cNvSpPr>
          <p:nvPr>
            <p:ph type="dt" sz="half" idx="2"/>
          </p:nvPr>
        </p:nvSpPr>
        <p:spPr>
          <a:xfrm>
            <a:off x="847726" y="6199188"/>
            <a:ext cx="2743200" cy="365125"/>
          </a:xfrm>
          <a:prstGeom prst="rect">
            <a:avLst/>
          </a:prstGeom>
        </p:spPr>
        <p:txBody>
          <a:bodyPr vert="horz" lIns="91440" tIns="45720" rIns="91440" bIns="45720" rtlCol="0" anchor="ctr"/>
          <a:lstStyle>
            <a:lvl1pPr algn="l">
              <a:defRPr sz="1050">
                <a:solidFill>
                  <a:schemeClr val="tx1"/>
                </a:solidFill>
                <a:latin typeface="+mn-lt"/>
              </a:defRPr>
            </a:lvl1pPr>
          </a:lstStyle>
          <a:p>
            <a:fld id="{E7736193-EDE3-4BB5-AE5F-E6E5472AB8BE}" type="datetimeFigureOut">
              <a:rPr lang="en-US" smtClean="0"/>
              <a:t>5/25/2024</a:t>
            </a:fld>
            <a:endParaRPr lang="en-US"/>
          </a:p>
        </p:txBody>
      </p:sp>
      <p:sp>
        <p:nvSpPr>
          <p:cNvPr id="5" name="Footer Placeholder 4">
            <a:extLst>
              <a:ext uri="{FF2B5EF4-FFF2-40B4-BE49-F238E27FC236}">
                <a16:creationId xmlns:a16="http://schemas.microsoft.com/office/drawing/2014/main" id="{E6728008-2A03-D518-4A75-30816EB0D198}"/>
              </a:ext>
            </a:extLst>
          </p:cNvPr>
          <p:cNvSpPr>
            <a:spLocks noGrp="1"/>
          </p:cNvSpPr>
          <p:nvPr>
            <p:ph type="ftr" sz="quarter" idx="3"/>
          </p:nvPr>
        </p:nvSpPr>
        <p:spPr>
          <a:xfrm>
            <a:off x="7286625" y="6199188"/>
            <a:ext cx="3409951" cy="365125"/>
          </a:xfrm>
          <a:prstGeom prst="rect">
            <a:avLst/>
          </a:prstGeom>
        </p:spPr>
        <p:txBody>
          <a:bodyPr vert="horz" lIns="91440" tIns="45720" rIns="91440" bIns="45720" rtlCol="0" anchor="ctr"/>
          <a:lstStyle>
            <a:lvl1pPr algn="r">
              <a:defRPr sz="1050">
                <a:solidFill>
                  <a:schemeClr val="tx1"/>
                </a:solidFill>
                <a:latin typeface="+mn-lt"/>
              </a:defRPr>
            </a:lvl1pPr>
          </a:lstStyle>
          <a:p>
            <a:endParaRPr lang="en-US"/>
          </a:p>
        </p:txBody>
      </p:sp>
      <p:sp>
        <p:nvSpPr>
          <p:cNvPr id="6" name="Slide Number Placeholder 5">
            <a:extLst>
              <a:ext uri="{FF2B5EF4-FFF2-40B4-BE49-F238E27FC236}">
                <a16:creationId xmlns:a16="http://schemas.microsoft.com/office/drawing/2014/main" id="{F3691D49-2BD8-1C36-B43A-CF2F9177769B}"/>
              </a:ext>
            </a:extLst>
          </p:cNvPr>
          <p:cNvSpPr>
            <a:spLocks noGrp="1"/>
          </p:cNvSpPr>
          <p:nvPr>
            <p:ph type="sldNum" sz="quarter" idx="4"/>
          </p:nvPr>
        </p:nvSpPr>
        <p:spPr>
          <a:xfrm>
            <a:off x="10696577" y="6199188"/>
            <a:ext cx="619125" cy="365125"/>
          </a:xfrm>
          <a:prstGeom prst="rect">
            <a:avLst/>
          </a:prstGeom>
        </p:spPr>
        <p:txBody>
          <a:bodyPr vert="horz" lIns="91440" tIns="45720" rIns="91440" bIns="45720" rtlCol="0" anchor="ctr"/>
          <a:lstStyle>
            <a:lvl1pPr algn="r">
              <a:defRPr sz="1050">
                <a:solidFill>
                  <a:schemeClr val="tx1"/>
                </a:solidFill>
                <a:latin typeface="+mn-lt"/>
              </a:defRPr>
            </a:lvl1pPr>
          </a:lstStyle>
          <a:p>
            <a:fld id="{1CC2C9B9-B4B7-45CC-A7EB-16F8BADE9045}" type="slidenum">
              <a:rPr lang="en-US" smtClean="0"/>
              <a:t>‹#›</a:t>
            </a:fld>
            <a:endParaRPr lang="en-US"/>
          </a:p>
        </p:txBody>
      </p:sp>
      <p:sp>
        <p:nvSpPr>
          <p:cNvPr id="8" name="Rectangle 7">
            <a:extLst>
              <a:ext uri="{FF2B5EF4-FFF2-40B4-BE49-F238E27FC236}">
                <a16:creationId xmlns:a16="http://schemas.microsoft.com/office/drawing/2014/main" id="{5BE2A49E-0BD9-321C-F602-AFA2FCF9B27B}"/>
              </a:ext>
              <a:ext uri="{C183D7F6-B498-43B3-948B-1728B52AA6E4}">
                <adec:decorative xmlns:adec="http://schemas.microsoft.com/office/drawing/2017/decorative" val="1"/>
              </a:ext>
            </a:extLst>
          </p:cNvPr>
          <p:cNvSpPr/>
          <p:nvPr/>
        </p:nvSpPr>
        <p:spPr>
          <a:xfrm>
            <a:off x="933198" y="931857"/>
            <a:ext cx="10326946" cy="499630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5018217"/>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05" r:id="rId6"/>
    <p:sldLayoutId id="2147483701" r:id="rId7"/>
    <p:sldLayoutId id="2147483702" r:id="rId8"/>
    <p:sldLayoutId id="2147483703" r:id="rId9"/>
    <p:sldLayoutId id="2147483704" r:id="rId10"/>
    <p:sldLayoutId id="2147483706" r:id="rId11"/>
  </p:sldLayoutIdLst>
  <p:txStyles>
    <p:titleStyle>
      <a:lvl1pPr algn="l" defTabSz="914400" rtl="0" eaLnBrk="1" latinLnBrk="0" hangingPunct="1">
        <a:lnSpc>
          <a:spcPct val="120000"/>
        </a:lnSpc>
        <a:spcBef>
          <a:spcPct val="0"/>
        </a:spcBef>
        <a:buNone/>
        <a:defRPr sz="2800" b="1" kern="1200" cap="all" spc="5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23FB3B-24E7-5304-70D8-3CA402902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7081EE3-B6BE-9584-F5AF-E5F6484DA7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خلفيه الدخان التجريدية">
            <a:extLst>
              <a:ext uri="{FF2B5EF4-FFF2-40B4-BE49-F238E27FC236}">
                <a16:creationId xmlns:a16="http://schemas.microsoft.com/office/drawing/2014/main" id="{D7576692-3CEE-B87F-9A92-E3A11C0C6464}"/>
              </a:ext>
            </a:extLst>
          </p:cNvPr>
          <p:cNvPicPr>
            <a:picLocks noChangeAspect="1"/>
          </p:cNvPicPr>
          <p:nvPr/>
        </p:nvPicPr>
        <p:blipFill rotWithShape="1">
          <a:blip r:embed="rId2">
            <a:alphaModFix amt="50000"/>
          </a:blip>
          <a:srcRect t="6400" b="9014"/>
          <a:stretch/>
        </p:blipFill>
        <p:spPr>
          <a:xfrm>
            <a:off x="-149" y="-5291"/>
            <a:ext cx="12192001" cy="6858000"/>
          </a:xfrm>
          <a:prstGeom prst="rect">
            <a:avLst/>
          </a:prstGeom>
        </p:spPr>
      </p:pic>
      <p:sp>
        <p:nvSpPr>
          <p:cNvPr id="13" name="Freeform: Shape 12">
            <a:extLst>
              <a:ext uri="{FF2B5EF4-FFF2-40B4-BE49-F238E27FC236}">
                <a16:creationId xmlns:a16="http://schemas.microsoft.com/office/drawing/2014/main" id="{4711BF64-C99B-2F90-ADA1-0C08F9BE8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1856" y="934541"/>
            <a:ext cx="10329631" cy="4992275"/>
          </a:xfrm>
          <a:custGeom>
            <a:avLst/>
            <a:gdLst>
              <a:gd name="connsiteX0" fmla="*/ 0 w 9985794"/>
              <a:gd name="connsiteY0" fmla="*/ 0 h 4920343"/>
              <a:gd name="connsiteX1" fmla="*/ 9985794 w 9985794"/>
              <a:gd name="connsiteY1" fmla="*/ 0 h 4920343"/>
              <a:gd name="connsiteX2" fmla="*/ 9985794 w 9985794"/>
              <a:gd name="connsiteY2" fmla="*/ 4920343 h 4920343"/>
              <a:gd name="connsiteX3" fmla="*/ 0 w 9985794"/>
              <a:gd name="connsiteY3" fmla="*/ 4920343 h 4920343"/>
              <a:gd name="connsiteX4" fmla="*/ 0 w 9985794"/>
              <a:gd name="connsiteY4" fmla="*/ 4119525 h 4920343"/>
              <a:gd name="connsiteX5" fmla="*/ 4905554 w 9985794"/>
              <a:gd name="connsiteY5" fmla="*/ 4119525 h 4920343"/>
              <a:gd name="connsiteX6" fmla="*/ 4905554 w 9985794"/>
              <a:gd name="connsiteY6" fmla="*/ 1451087 h 4920343"/>
              <a:gd name="connsiteX7" fmla="*/ 0 w 9985794"/>
              <a:gd name="connsiteY7" fmla="*/ 1451087 h 4920343"/>
              <a:gd name="connsiteX0" fmla="*/ 4905554 w 9985794"/>
              <a:gd name="connsiteY0" fmla="*/ 4119525 h 4920343"/>
              <a:gd name="connsiteX1" fmla="*/ 4905554 w 9985794"/>
              <a:gd name="connsiteY1" fmla="*/ 1451087 h 4920343"/>
              <a:gd name="connsiteX2" fmla="*/ 0 w 9985794"/>
              <a:gd name="connsiteY2" fmla="*/ 1451087 h 4920343"/>
              <a:gd name="connsiteX3" fmla="*/ 0 w 9985794"/>
              <a:gd name="connsiteY3" fmla="*/ 0 h 4920343"/>
              <a:gd name="connsiteX4" fmla="*/ 9985794 w 9985794"/>
              <a:gd name="connsiteY4" fmla="*/ 0 h 4920343"/>
              <a:gd name="connsiteX5" fmla="*/ 9985794 w 9985794"/>
              <a:gd name="connsiteY5" fmla="*/ 4920343 h 4920343"/>
              <a:gd name="connsiteX6" fmla="*/ 0 w 9985794"/>
              <a:gd name="connsiteY6" fmla="*/ 4920343 h 4920343"/>
              <a:gd name="connsiteX7" fmla="*/ 0 w 9985794"/>
              <a:gd name="connsiteY7" fmla="*/ 4119525 h 4920343"/>
              <a:gd name="connsiteX8" fmla="*/ 4996994 w 9985794"/>
              <a:gd name="connsiteY8" fmla="*/ 4210965 h 4920343"/>
              <a:gd name="connsiteX0" fmla="*/ 4905554 w 9985794"/>
              <a:gd name="connsiteY0" fmla="*/ 4119525 h 4920343"/>
              <a:gd name="connsiteX1" fmla="*/ 4905554 w 9985794"/>
              <a:gd name="connsiteY1" fmla="*/ 1451087 h 4920343"/>
              <a:gd name="connsiteX2" fmla="*/ 0 w 9985794"/>
              <a:gd name="connsiteY2" fmla="*/ 1451087 h 4920343"/>
              <a:gd name="connsiteX3" fmla="*/ 0 w 9985794"/>
              <a:gd name="connsiteY3" fmla="*/ 0 h 4920343"/>
              <a:gd name="connsiteX4" fmla="*/ 9985794 w 9985794"/>
              <a:gd name="connsiteY4" fmla="*/ 0 h 4920343"/>
              <a:gd name="connsiteX5" fmla="*/ 9985794 w 9985794"/>
              <a:gd name="connsiteY5" fmla="*/ 4920343 h 4920343"/>
              <a:gd name="connsiteX6" fmla="*/ 0 w 9985794"/>
              <a:gd name="connsiteY6" fmla="*/ 4920343 h 4920343"/>
              <a:gd name="connsiteX7" fmla="*/ 0 w 9985794"/>
              <a:gd name="connsiteY7" fmla="*/ 4119525 h 4920343"/>
              <a:gd name="connsiteX0" fmla="*/ 4905554 w 9985794"/>
              <a:gd name="connsiteY0" fmla="*/ 1451087 h 4920343"/>
              <a:gd name="connsiteX1" fmla="*/ 0 w 9985794"/>
              <a:gd name="connsiteY1" fmla="*/ 1451087 h 4920343"/>
              <a:gd name="connsiteX2" fmla="*/ 0 w 9985794"/>
              <a:gd name="connsiteY2" fmla="*/ 0 h 4920343"/>
              <a:gd name="connsiteX3" fmla="*/ 9985794 w 9985794"/>
              <a:gd name="connsiteY3" fmla="*/ 0 h 4920343"/>
              <a:gd name="connsiteX4" fmla="*/ 9985794 w 9985794"/>
              <a:gd name="connsiteY4" fmla="*/ 4920343 h 4920343"/>
              <a:gd name="connsiteX5" fmla="*/ 0 w 9985794"/>
              <a:gd name="connsiteY5" fmla="*/ 4920343 h 4920343"/>
              <a:gd name="connsiteX6" fmla="*/ 0 w 9985794"/>
              <a:gd name="connsiteY6" fmla="*/ 4119525 h 4920343"/>
              <a:gd name="connsiteX0" fmla="*/ 0 w 9985794"/>
              <a:gd name="connsiteY0" fmla="*/ 1451087 h 4920343"/>
              <a:gd name="connsiteX1" fmla="*/ 0 w 9985794"/>
              <a:gd name="connsiteY1" fmla="*/ 0 h 4920343"/>
              <a:gd name="connsiteX2" fmla="*/ 9985794 w 9985794"/>
              <a:gd name="connsiteY2" fmla="*/ 0 h 4920343"/>
              <a:gd name="connsiteX3" fmla="*/ 9985794 w 9985794"/>
              <a:gd name="connsiteY3" fmla="*/ 4920343 h 4920343"/>
              <a:gd name="connsiteX4" fmla="*/ 0 w 9985794"/>
              <a:gd name="connsiteY4" fmla="*/ 4920343 h 4920343"/>
              <a:gd name="connsiteX5" fmla="*/ 0 w 9985794"/>
              <a:gd name="connsiteY5" fmla="*/ 4119525 h 4920343"/>
              <a:gd name="connsiteX0" fmla="*/ 0 w 9985794"/>
              <a:gd name="connsiteY0" fmla="*/ 1551223 h 4920343"/>
              <a:gd name="connsiteX1" fmla="*/ 0 w 9985794"/>
              <a:gd name="connsiteY1" fmla="*/ 0 h 4920343"/>
              <a:gd name="connsiteX2" fmla="*/ 9985794 w 9985794"/>
              <a:gd name="connsiteY2" fmla="*/ 0 h 4920343"/>
              <a:gd name="connsiteX3" fmla="*/ 9985794 w 9985794"/>
              <a:gd name="connsiteY3" fmla="*/ 4920343 h 4920343"/>
              <a:gd name="connsiteX4" fmla="*/ 0 w 9985794"/>
              <a:gd name="connsiteY4" fmla="*/ 4920343 h 4920343"/>
              <a:gd name="connsiteX5" fmla="*/ 0 w 9985794"/>
              <a:gd name="connsiteY5" fmla="*/ 4119525 h 4920343"/>
              <a:gd name="connsiteX0" fmla="*/ 17333 w 9985794"/>
              <a:gd name="connsiteY0" fmla="*/ 1686702 h 4920343"/>
              <a:gd name="connsiteX1" fmla="*/ 0 w 9985794"/>
              <a:gd name="connsiteY1" fmla="*/ 0 h 4920343"/>
              <a:gd name="connsiteX2" fmla="*/ 9985794 w 9985794"/>
              <a:gd name="connsiteY2" fmla="*/ 0 h 4920343"/>
              <a:gd name="connsiteX3" fmla="*/ 9985794 w 9985794"/>
              <a:gd name="connsiteY3" fmla="*/ 4920343 h 4920343"/>
              <a:gd name="connsiteX4" fmla="*/ 0 w 9985794"/>
              <a:gd name="connsiteY4" fmla="*/ 4920343 h 4920343"/>
              <a:gd name="connsiteX5" fmla="*/ 0 w 9985794"/>
              <a:gd name="connsiteY5" fmla="*/ 4119525 h 4920343"/>
              <a:gd name="connsiteX0" fmla="*/ 1 w 9985794"/>
              <a:gd name="connsiteY0" fmla="*/ 1686702 h 4920343"/>
              <a:gd name="connsiteX1" fmla="*/ 0 w 9985794"/>
              <a:gd name="connsiteY1" fmla="*/ 0 h 4920343"/>
              <a:gd name="connsiteX2" fmla="*/ 9985794 w 9985794"/>
              <a:gd name="connsiteY2" fmla="*/ 0 h 4920343"/>
              <a:gd name="connsiteX3" fmla="*/ 9985794 w 9985794"/>
              <a:gd name="connsiteY3" fmla="*/ 4920343 h 4920343"/>
              <a:gd name="connsiteX4" fmla="*/ 0 w 9985794"/>
              <a:gd name="connsiteY4" fmla="*/ 4920343 h 4920343"/>
              <a:gd name="connsiteX5" fmla="*/ 0 w 9985794"/>
              <a:gd name="connsiteY5" fmla="*/ 4119525 h 492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85794" h="4920343">
                <a:moveTo>
                  <a:pt x="1" y="1686702"/>
                </a:moveTo>
                <a:cubicBezTo>
                  <a:pt x="1" y="1124468"/>
                  <a:pt x="0" y="562234"/>
                  <a:pt x="0" y="0"/>
                </a:cubicBezTo>
                <a:lnTo>
                  <a:pt x="9985794" y="0"/>
                </a:lnTo>
                <a:lnTo>
                  <a:pt x="9985794" y="4920343"/>
                </a:lnTo>
                <a:lnTo>
                  <a:pt x="0" y="4920343"/>
                </a:lnTo>
                <a:lnTo>
                  <a:pt x="0" y="4119525"/>
                </a:lnTo>
              </a:path>
            </a:pathLst>
          </a:cu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1">
                  <a:lumMod val="40000"/>
                  <a:lumOff val="60000"/>
                </a:schemeClr>
              </a:solidFill>
            </a:endParaRPr>
          </a:p>
        </p:txBody>
      </p:sp>
      <p:sp>
        <p:nvSpPr>
          <p:cNvPr id="3" name="عنوان فرعي 2">
            <a:extLst>
              <a:ext uri="{FF2B5EF4-FFF2-40B4-BE49-F238E27FC236}">
                <a16:creationId xmlns:a16="http://schemas.microsoft.com/office/drawing/2014/main" id="{852F3FC7-10EC-378C-2A93-FD8F29B2B455}"/>
              </a:ext>
            </a:extLst>
          </p:cNvPr>
          <p:cNvSpPr>
            <a:spLocks noGrp="1"/>
          </p:cNvSpPr>
          <p:nvPr>
            <p:ph type="subTitle" idx="1"/>
          </p:nvPr>
        </p:nvSpPr>
        <p:spPr>
          <a:xfrm>
            <a:off x="6913277" y="3989806"/>
            <a:ext cx="4536336" cy="619145"/>
          </a:xfrm>
          <a:noFill/>
        </p:spPr>
        <p:txBody>
          <a:bodyPr anchor="t">
            <a:normAutofit/>
          </a:bodyPr>
          <a:lstStyle/>
          <a:p>
            <a:r>
              <a:rPr lang="en-US" dirty="0">
                <a:solidFill>
                  <a:schemeClr val="accent1">
                    <a:lumMod val="60000"/>
                    <a:lumOff val="40000"/>
                  </a:schemeClr>
                </a:solidFill>
              </a:rPr>
              <a:t>MADA ALSEDRAH</a:t>
            </a:r>
            <a:endParaRPr lang="ar-SA" dirty="0">
              <a:solidFill>
                <a:schemeClr val="accent1">
                  <a:lumMod val="60000"/>
                  <a:lumOff val="40000"/>
                </a:schemeClr>
              </a:solidFill>
            </a:endParaRPr>
          </a:p>
        </p:txBody>
      </p:sp>
      <p:sp>
        <p:nvSpPr>
          <p:cNvPr id="6" name="عنوان 5">
            <a:extLst>
              <a:ext uri="{FF2B5EF4-FFF2-40B4-BE49-F238E27FC236}">
                <a16:creationId xmlns:a16="http://schemas.microsoft.com/office/drawing/2014/main" id="{2B2659E5-9E71-CB6C-DD03-83CC3C832D15}"/>
              </a:ext>
            </a:extLst>
          </p:cNvPr>
          <p:cNvSpPr>
            <a:spLocks noGrp="1"/>
          </p:cNvSpPr>
          <p:nvPr>
            <p:ph type="ctrTitle"/>
          </p:nvPr>
        </p:nvSpPr>
        <p:spPr/>
        <p:txBody>
          <a:bodyPr/>
          <a:lstStyle/>
          <a:p>
            <a:r>
              <a:rPr lang="en-US" dirty="0">
                <a:solidFill>
                  <a:schemeClr val="bg1"/>
                </a:solidFill>
                <a:effectLst/>
              </a:rPr>
              <a:t>C H A P T E R 5 0</a:t>
            </a:r>
            <a:br>
              <a:rPr lang="en-US" dirty="0">
                <a:solidFill>
                  <a:schemeClr val="bg1"/>
                </a:solidFill>
                <a:effectLst/>
              </a:rPr>
            </a:br>
            <a:r>
              <a:rPr lang="en-US" dirty="0">
                <a:solidFill>
                  <a:schemeClr val="bg1"/>
                </a:solidFill>
                <a:effectLst/>
              </a:rPr>
              <a:t>Digestive and Endocrine Disorders</a:t>
            </a:r>
            <a:br>
              <a:rPr lang="en-US" dirty="0">
                <a:solidFill>
                  <a:schemeClr val="bg1"/>
                </a:solidFill>
                <a:effectLst/>
              </a:rPr>
            </a:br>
            <a:endParaRPr lang="ar-SA" dirty="0">
              <a:solidFill>
                <a:schemeClr val="bg1"/>
              </a:solidFill>
            </a:endParaRPr>
          </a:p>
        </p:txBody>
      </p:sp>
    </p:spTree>
    <p:extLst>
      <p:ext uri="{BB962C8B-B14F-4D97-AF65-F5344CB8AC3E}">
        <p14:creationId xmlns:p14="http://schemas.microsoft.com/office/powerpoint/2010/main" val="2750705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FE4C150-80D5-770F-7B10-707225E54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150D424-378A-5EAF-BEF3-AB85F9E35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4639" y="929119"/>
            <a:ext cx="3713561" cy="4998841"/>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4C42C1D6-F5F2-3F89-E8B8-48352BD11AC2}"/>
              </a:ext>
            </a:extLst>
          </p:cNvPr>
          <p:cNvSpPr>
            <a:spLocks noGrp="1"/>
          </p:cNvSpPr>
          <p:nvPr>
            <p:ph type="title"/>
          </p:nvPr>
        </p:nvSpPr>
        <p:spPr>
          <a:xfrm>
            <a:off x="1082484" y="2524224"/>
            <a:ext cx="3417870" cy="1589903"/>
          </a:xfrm>
        </p:spPr>
        <p:txBody>
          <a:bodyPr anchor="t">
            <a:normAutofit/>
          </a:bodyPr>
          <a:lstStyle/>
          <a:p>
            <a:pPr algn="ctr"/>
            <a:r>
              <a:rPr lang="en-US" b="0" i="0" dirty="0">
                <a:solidFill>
                  <a:schemeClr val="accent1"/>
                </a:solidFill>
                <a:effectLst/>
                <a:latin typeface="Segoe UI Web (Arabic)"/>
              </a:rPr>
              <a:t>Prevention and Management</a:t>
            </a:r>
            <a:endParaRPr lang="ar-SA" dirty="0">
              <a:solidFill>
                <a:schemeClr val="accent1"/>
              </a:solidFill>
            </a:endParaRPr>
          </a:p>
        </p:txBody>
      </p:sp>
      <p:sp>
        <p:nvSpPr>
          <p:cNvPr id="3" name="عنصر نائب للمحتوى 2">
            <a:extLst>
              <a:ext uri="{FF2B5EF4-FFF2-40B4-BE49-F238E27FC236}">
                <a16:creationId xmlns:a16="http://schemas.microsoft.com/office/drawing/2014/main" id="{FA7C0FFE-BACB-0306-FE78-5828FB0F13F4}"/>
              </a:ext>
            </a:extLst>
          </p:cNvPr>
          <p:cNvSpPr>
            <a:spLocks noGrp="1"/>
          </p:cNvSpPr>
          <p:nvPr>
            <p:ph idx="1"/>
          </p:nvPr>
        </p:nvSpPr>
        <p:spPr>
          <a:xfrm>
            <a:off x="5432957" y="944759"/>
            <a:ext cx="6344074" cy="5367906"/>
          </a:xfrm>
        </p:spPr>
        <p:txBody>
          <a:bodyPr anchor="t">
            <a:normAutofit/>
          </a:bodyPr>
          <a:lstStyle/>
          <a:p>
            <a:pPr fontAlgn="base"/>
            <a:r>
              <a:rPr lang="en-US" sz="2000" b="0" i="0" dirty="0">
                <a:effectLst/>
                <a:latin typeface="Segoe UI Web (Arabic)"/>
              </a:rPr>
              <a:t>The doctor may order drugs to prevent stomach acid production or to promote stomach emptying.</a:t>
            </a:r>
          </a:p>
          <a:p>
            <a:pPr fontAlgn="base"/>
            <a:r>
              <a:rPr lang="en-US" sz="2000" b="0" i="0" dirty="0">
                <a:effectLst/>
                <a:latin typeface="Segoe UI Web (Arabic)"/>
              </a:rPr>
              <a:t>Surgery may be needed.</a:t>
            </a:r>
          </a:p>
          <a:p>
            <a:pPr fontAlgn="base"/>
            <a:r>
              <a:rPr lang="en-US" sz="2000" b="0" i="0" dirty="0">
                <a:effectLst/>
                <a:latin typeface="Segoe UI Web (Arabic)"/>
              </a:rPr>
              <a:t>Life-style changes include:</a:t>
            </a:r>
          </a:p>
          <a:p>
            <a:pPr fontAlgn="base">
              <a:buFont typeface="Wingdings" panose="05000000000000000000" pitchFamily="2" charset="2"/>
              <a:buChar char="Ø"/>
            </a:pPr>
            <a:r>
              <a:rPr lang="en-US" sz="2000" b="0" i="0" dirty="0">
                <a:effectLst/>
                <a:latin typeface="Segoe UI Web (Arabic)"/>
              </a:rPr>
              <a:t>No smoking or drinking alcohol</a:t>
            </a:r>
          </a:p>
          <a:p>
            <a:pPr fontAlgn="base">
              <a:buFont typeface="Wingdings" panose="05000000000000000000" pitchFamily="2" charset="2"/>
              <a:buChar char="Ø"/>
            </a:pPr>
            <a:r>
              <a:rPr lang="en-US" sz="2000" b="0" i="0" dirty="0">
                <a:effectLst/>
                <a:latin typeface="Segoe UI Web (Arabic)"/>
              </a:rPr>
              <a:t>Losing weight</a:t>
            </a:r>
          </a:p>
          <a:p>
            <a:pPr fontAlgn="base">
              <a:buFont typeface="Wingdings" panose="05000000000000000000" pitchFamily="2" charset="2"/>
              <a:buChar char="Ø"/>
            </a:pPr>
            <a:r>
              <a:rPr lang="en-US" sz="2000" b="0" i="0" dirty="0">
                <a:effectLst/>
                <a:latin typeface="Segoe UI Web (Arabic)"/>
              </a:rPr>
              <a:t> Eating small meals and eating slowly </a:t>
            </a:r>
          </a:p>
          <a:p>
            <a:pPr fontAlgn="base">
              <a:buFont typeface="Wingdings" panose="05000000000000000000" pitchFamily="2" charset="2"/>
              <a:buChar char="Ø"/>
            </a:pPr>
            <a:r>
              <a:rPr lang="en-US" sz="2000" b="0" i="0" dirty="0">
                <a:effectLst/>
                <a:latin typeface="Segoe UI Web (Arabic)"/>
              </a:rPr>
              <a:t>Wearing loose belts and loose-fitting clothes</a:t>
            </a:r>
          </a:p>
          <a:p>
            <a:pPr fontAlgn="base">
              <a:buFont typeface="Wingdings" panose="05000000000000000000" pitchFamily="2" charset="2"/>
              <a:buChar char="Ø"/>
            </a:pPr>
            <a:r>
              <a:rPr lang="en-US" sz="2000" b="0" i="0" dirty="0">
                <a:effectLst/>
                <a:latin typeface="Segoe UI Web (Arabic)"/>
              </a:rPr>
              <a:t>Not lying down for at least 3 hours after eating</a:t>
            </a:r>
          </a:p>
          <a:p>
            <a:pPr fontAlgn="base">
              <a:buFont typeface="Wingdings" panose="05000000000000000000" pitchFamily="2" charset="2"/>
              <a:buChar char="Ø"/>
            </a:pPr>
            <a:r>
              <a:rPr lang="en-US" sz="2000" b="0" i="0" dirty="0">
                <a:effectLst/>
                <a:latin typeface="Segoe UI Web (Arabic)"/>
              </a:rPr>
              <a:t>Raising the head of the bed 6 to 9 inches so that</a:t>
            </a:r>
          </a:p>
          <a:p>
            <a:pPr fontAlgn="base">
              <a:buFont typeface="Wingdings" panose="05000000000000000000" pitchFamily="2" charset="2"/>
              <a:buChar char="Ø"/>
            </a:pPr>
            <a:r>
              <a:rPr lang="en-US" sz="2000" b="0" i="0" dirty="0">
                <a:effectLst/>
                <a:latin typeface="Segoe UI Web (Arabic)"/>
              </a:rPr>
              <a:t>The head and shoulders are higher than the stomach</a:t>
            </a:r>
          </a:p>
          <a:p>
            <a:endParaRPr lang="ar-SA" sz="2000" dirty="0"/>
          </a:p>
        </p:txBody>
      </p:sp>
    </p:spTree>
    <p:extLst>
      <p:ext uri="{BB962C8B-B14F-4D97-AF65-F5344CB8AC3E}">
        <p14:creationId xmlns:p14="http://schemas.microsoft.com/office/powerpoint/2010/main" val="23638181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C22E14B-4FF3-5229-CA86-75E25F372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صورة 4" descr="صورة تحتوي على رسم, توضيح, الرسوم المتحركة, فن الخط&#10;&#10;تم إنشاء الوصف تلقائياً">
            <a:extLst>
              <a:ext uri="{FF2B5EF4-FFF2-40B4-BE49-F238E27FC236}">
                <a16:creationId xmlns:a16="http://schemas.microsoft.com/office/drawing/2014/main" id="{8FC8D221-E085-F749-9C72-7C71D86B9230}"/>
              </a:ext>
            </a:extLst>
          </p:cNvPr>
          <p:cNvPicPr>
            <a:picLocks noChangeAspect="1"/>
          </p:cNvPicPr>
          <p:nvPr/>
        </p:nvPicPr>
        <p:blipFill rotWithShape="1">
          <a:blip r:embed="rId2">
            <a:extLst>
              <a:ext uri="{28A0092B-C50C-407E-A947-70E740481C1C}">
                <a14:useLocalDpi xmlns:a14="http://schemas.microsoft.com/office/drawing/2010/main" val="0"/>
              </a:ext>
            </a:extLst>
          </a:blip>
          <a:srcRect l="10394" r="718" b="2"/>
          <a:stretch/>
        </p:blipFill>
        <p:spPr>
          <a:xfrm>
            <a:off x="6096000" y="-2"/>
            <a:ext cx="6096000" cy="6857999"/>
          </a:xfrm>
          <a:prstGeom prst="rect">
            <a:avLst/>
          </a:prstGeom>
        </p:spPr>
      </p:pic>
      <p:sp>
        <p:nvSpPr>
          <p:cNvPr id="12" name="Rectangle 11">
            <a:extLst>
              <a:ext uri="{FF2B5EF4-FFF2-40B4-BE49-F238E27FC236}">
                <a16:creationId xmlns:a16="http://schemas.microsoft.com/office/drawing/2014/main" id="{FA6B968A-A417-B33C-613C-7B1B45542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198" y="931857"/>
            <a:ext cx="10326946" cy="499630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519900EB-06DF-F197-EEF4-DDD19CEE86C3}"/>
              </a:ext>
            </a:extLst>
          </p:cNvPr>
          <p:cNvSpPr>
            <a:spLocks noGrp="1"/>
          </p:cNvSpPr>
          <p:nvPr>
            <p:ph type="title"/>
          </p:nvPr>
        </p:nvSpPr>
        <p:spPr>
          <a:xfrm>
            <a:off x="1620445" y="929841"/>
            <a:ext cx="4596406" cy="1152144"/>
          </a:xfrm>
        </p:spPr>
        <p:txBody>
          <a:bodyPr>
            <a:normAutofit/>
          </a:bodyPr>
          <a:lstStyle/>
          <a:p>
            <a:r>
              <a:rPr lang="en-US" b="0" i="0" dirty="0">
                <a:solidFill>
                  <a:schemeClr val="accent1"/>
                </a:solidFill>
                <a:effectLst/>
                <a:latin typeface="Segoe UI Web (Arabic)"/>
              </a:rPr>
              <a:t>Vomiting</a:t>
            </a:r>
            <a:endParaRPr lang="ar-SA" dirty="0">
              <a:solidFill>
                <a:schemeClr val="accent1"/>
              </a:solidFill>
            </a:endParaRPr>
          </a:p>
        </p:txBody>
      </p:sp>
      <p:sp>
        <p:nvSpPr>
          <p:cNvPr id="3" name="عنصر نائب للمحتوى 2">
            <a:extLst>
              <a:ext uri="{FF2B5EF4-FFF2-40B4-BE49-F238E27FC236}">
                <a16:creationId xmlns:a16="http://schemas.microsoft.com/office/drawing/2014/main" id="{9B7B8C6B-EC52-27EB-010C-AEE95586DF22}"/>
              </a:ext>
            </a:extLst>
          </p:cNvPr>
          <p:cNvSpPr>
            <a:spLocks noGrp="1"/>
          </p:cNvSpPr>
          <p:nvPr>
            <p:ph idx="1"/>
          </p:nvPr>
        </p:nvSpPr>
        <p:spPr>
          <a:xfrm>
            <a:off x="1345023" y="2410486"/>
            <a:ext cx="4596406" cy="3189171"/>
          </a:xfrm>
        </p:spPr>
        <p:txBody>
          <a:bodyPr>
            <a:normAutofit lnSpcReduction="10000"/>
          </a:bodyPr>
          <a:lstStyle/>
          <a:p>
            <a:pPr fontAlgn="base"/>
            <a:r>
              <a:rPr lang="en-US" sz="2400" b="0" i="0" dirty="0">
                <a:effectLst/>
                <a:latin typeface="Segoe UI Web (Arabic)"/>
              </a:rPr>
              <a:t>Vomitus (emesis) is the food and fluids expelled from the stomach through the mouth. Vomiting signals illness or injury.</a:t>
            </a:r>
          </a:p>
          <a:p>
            <a:pPr fontAlgn="base"/>
            <a:r>
              <a:rPr lang="en-US" sz="2400" b="0" i="0" dirty="0">
                <a:effectLst/>
                <a:latin typeface="Segoe UI Web (Arabic)"/>
              </a:rPr>
              <a:t>Aspirated vomitus can obstruct the airway.</a:t>
            </a:r>
          </a:p>
        </p:txBody>
      </p:sp>
    </p:spTree>
    <p:extLst>
      <p:ext uri="{BB962C8B-B14F-4D97-AF65-F5344CB8AC3E}">
        <p14:creationId xmlns:p14="http://schemas.microsoft.com/office/powerpoint/2010/main" val="35618276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2C3B9A-B4D2-F54D-15F0-06653E1832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068CEB5-F191-9D3E-BAC0-B0E212720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4"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Desk with stethoscope and computer keyboard">
            <a:extLst>
              <a:ext uri="{FF2B5EF4-FFF2-40B4-BE49-F238E27FC236}">
                <a16:creationId xmlns:a16="http://schemas.microsoft.com/office/drawing/2014/main" id="{52055CC9-2E9B-8FD7-1A25-60A6E2A78F02}"/>
              </a:ext>
            </a:extLst>
          </p:cNvPr>
          <p:cNvPicPr>
            <a:picLocks noChangeAspect="1"/>
          </p:cNvPicPr>
          <p:nvPr/>
        </p:nvPicPr>
        <p:blipFill rotWithShape="1">
          <a:blip r:embed="rId2">
            <a:alphaModFix amt="50000"/>
          </a:blip>
          <a:srcRect l="54700" r="-2" b="-2"/>
          <a:stretch/>
        </p:blipFill>
        <p:spPr>
          <a:xfrm>
            <a:off x="20" y="-1"/>
            <a:ext cx="4654276" cy="6857999"/>
          </a:xfrm>
          <a:prstGeom prst="rect">
            <a:avLst/>
          </a:prstGeom>
        </p:spPr>
      </p:pic>
      <p:sp>
        <p:nvSpPr>
          <p:cNvPr id="13" name="Freeform: Shape 12">
            <a:extLst>
              <a:ext uri="{FF2B5EF4-FFF2-40B4-BE49-F238E27FC236}">
                <a16:creationId xmlns:a16="http://schemas.microsoft.com/office/drawing/2014/main" id="{9464ED38-224B-AB8F-2B4A-18C5B2BE0B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884" y="931856"/>
            <a:ext cx="10318890" cy="4994960"/>
          </a:xfrm>
          <a:custGeom>
            <a:avLst/>
            <a:gdLst>
              <a:gd name="connsiteX0" fmla="*/ 0 w 4172596"/>
              <a:gd name="connsiteY0" fmla="*/ 0 h 4952999"/>
              <a:gd name="connsiteX1" fmla="*/ 4172596 w 4172596"/>
              <a:gd name="connsiteY1" fmla="*/ 0 h 4952999"/>
              <a:gd name="connsiteX2" fmla="*/ 4172596 w 4172596"/>
              <a:gd name="connsiteY2" fmla="*/ 342900 h 4952999"/>
              <a:gd name="connsiteX3" fmla="*/ 3239761 w 4172596"/>
              <a:gd name="connsiteY3" fmla="*/ 342900 h 4952999"/>
              <a:gd name="connsiteX4" fmla="*/ 3239761 w 4172596"/>
              <a:gd name="connsiteY4" fmla="*/ 1934392 h 4952999"/>
              <a:gd name="connsiteX5" fmla="*/ 4172596 w 4172596"/>
              <a:gd name="connsiteY5" fmla="*/ 1934392 h 4952999"/>
              <a:gd name="connsiteX6" fmla="*/ 4172596 w 4172596"/>
              <a:gd name="connsiteY6" fmla="*/ 4952999 h 4952999"/>
              <a:gd name="connsiteX7" fmla="*/ 0 w 4172596"/>
              <a:gd name="connsiteY7" fmla="*/ 4952999 h 4952999"/>
              <a:gd name="connsiteX0" fmla="*/ 3239761 w 4172596"/>
              <a:gd name="connsiteY0" fmla="*/ 1934392 h 4952999"/>
              <a:gd name="connsiteX1" fmla="*/ 4172596 w 4172596"/>
              <a:gd name="connsiteY1" fmla="*/ 1934392 h 4952999"/>
              <a:gd name="connsiteX2" fmla="*/ 4172596 w 4172596"/>
              <a:gd name="connsiteY2" fmla="*/ 4952999 h 4952999"/>
              <a:gd name="connsiteX3" fmla="*/ 0 w 4172596"/>
              <a:gd name="connsiteY3" fmla="*/ 4952999 h 4952999"/>
              <a:gd name="connsiteX4" fmla="*/ 0 w 4172596"/>
              <a:gd name="connsiteY4" fmla="*/ 0 h 4952999"/>
              <a:gd name="connsiteX5" fmla="*/ 4172596 w 4172596"/>
              <a:gd name="connsiteY5" fmla="*/ 0 h 4952999"/>
              <a:gd name="connsiteX6" fmla="*/ 4172596 w 4172596"/>
              <a:gd name="connsiteY6" fmla="*/ 342900 h 4952999"/>
              <a:gd name="connsiteX7" fmla="*/ 3239761 w 4172596"/>
              <a:gd name="connsiteY7" fmla="*/ 342900 h 4952999"/>
              <a:gd name="connsiteX8" fmla="*/ 3331201 w 4172596"/>
              <a:gd name="connsiteY8" fmla="*/ 2025832 h 4952999"/>
              <a:gd name="connsiteX0" fmla="*/ 3239761 w 4172596"/>
              <a:gd name="connsiteY0" fmla="*/ 1934392 h 4952999"/>
              <a:gd name="connsiteX1" fmla="*/ 4172596 w 4172596"/>
              <a:gd name="connsiteY1" fmla="*/ 1934392 h 4952999"/>
              <a:gd name="connsiteX2" fmla="*/ 4172596 w 4172596"/>
              <a:gd name="connsiteY2" fmla="*/ 4952999 h 4952999"/>
              <a:gd name="connsiteX3" fmla="*/ 0 w 4172596"/>
              <a:gd name="connsiteY3" fmla="*/ 4952999 h 4952999"/>
              <a:gd name="connsiteX4" fmla="*/ 0 w 4172596"/>
              <a:gd name="connsiteY4" fmla="*/ 0 h 4952999"/>
              <a:gd name="connsiteX5" fmla="*/ 4172596 w 4172596"/>
              <a:gd name="connsiteY5" fmla="*/ 0 h 4952999"/>
              <a:gd name="connsiteX6" fmla="*/ 4172596 w 4172596"/>
              <a:gd name="connsiteY6" fmla="*/ 342900 h 4952999"/>
              <a:gd name="connsiteX7" fmla="*/ 3239761 w 4172596"/>
              <a:gd name="connsiteY7" fmla="*/ 342900 h 4952999"/>
              <a:gd name="connsiteX0" fmla="*/ 4172596 w 4172596"/>
              <a:gd name="connsiteY0" fmla="*/ 1934392 h 4952999"/>
              <a:gd name="connsiteX1" fmla="*/ 4172596 w 4172596"/>
              <a:gd name="connsiteY1" fmla="*/ 4952999 h 4952999"/>
              <a:gd name="connsiteX2" fmla="*/ 0 w 4172596"/>
              <a:gd name="connsiteY2" fmla="*/ 4952999 h 4952999"/>
              <a:gd name="connsiteX3" fmla="*/ 0 w 4172596"/>
              <a:gd name="connsiteY3" fmla="*/ 0 h 4952999"/>
              <a:gd name="connsiteX4" fmla="*/ 4172596 w 4172596"/>
              <a:gd name="connsiteY4" fmla="*/ 0 h 4952999"/>
              <a:gd name="connsiteX5" fmla="*/ 4172596 w 4172596"/>
              <a:gd name="connsiteY5" fmla="*/ 342900 h 4952999"/>
              <a:gd name="connsiteX6" fmla="*/ 3239761 w 4172596"/>
              <a:gd name="connsiteY6" fmla="*/ 342900 h 4952999"/>
              <a:gd name="connsiteX0" fmla="*/ 4172596 w 4172596"/>
              <a:gd name="connsiteY0" fmla="*/ 1934392 h 4952999"/>
              <a:gd name="connsiteX1" fmla="*/ 4172596 w 4172596"/>
              <a:gd name="connsiteY1" fmla="*/ 4952999 h 4952999"/>
              <a:gd name="connsiteX2" fmla="*/ 0 w 4172596"/>
              <a:gd name="connsiteY2" fmla="*/ 4952999 h 4952999"/>
              <a:gd name="connsiteX3" fmla="*/ 0 w 4172596"/>
              <a:gd name="connsiteY3" fmla="*/ 0 h 4952999"/>
              <a:gd name="connsiteX4" fmla="*/ 4172596 w 4172596"/>
              <a:gd name="connsiteY4" fmla="*/ 0 h 4952999"/>
              <a:gd name="connsiteX5" fmla="*/ 4172596 w 4172596"/>
              <a:gd name="connsiteY5" fmla="*/ 342900 h 495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2596" h="4952999">
                <a:moveTo>
                  <a:pt x="4172596" y="1934392"/>
                </a:moveTo>
                <a:lnTo>
                  <a:pt x="4172596" y="4952999"/>
                </a:lnTo>
                <a:lnTo>
                  <a:pt x="0" y="4952999"/>
                </a:lnTo>
                <a:lnTo>
                  <a:pt x="0" y="0"/>
                </a:lnTo>
                <a:lnTo>
                  <a:pt x="4172596" y="0"/>
                </a:lnTo>
                <a:lnTo>
                  <a:pt x="4172596" y="342900"/>
                </a:lnTo>
              </a:path>
            </a:pathLst>
          </a:cu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عنوان 1">
            <a:extLst>
              <a:ext uri="{FF2B5EF4-FFF2-40B4-BE49-F238E27FC236}">
                <a16:creationId xmlns:a16="http://schemas.microsoft.com/office/drawing/2014/main" id="{C001D254-8EE7-F36F-74A6-C7D481EB4F31}"/>
              </a:ext>
            </a:extLst>
          </p:cNvPr>
          <p:cNvSpPr>
            <a:spLocks noGrp="1"/>
          </p:cNvSpPr>
          <p:nvPr>
            <p:ph type="title"/>
          </p:nvPr>
        </p:nvSpPr>
        <p:spPr>
          <a:xfrm>
            <a:off x="738786" y="1319622"/>
            <a:ext cx="3481988" cy="1591492"/>
          </a:xfrm>
          <a:noFill/>
        </p:spPr>
        <p:txBody>
          <a:bodyPr>
            <a:normAutofit/>
          </a:bodyPr>
          <a:lstStyle/>
          <a:p>
            <a:r>
              <a:rPr lang="en-US">
                <a:solidFill>
                  <a:schemeClr val="accent1">
                    <a:lumMod val="60000"/>
                    <a:lumOff val="40000"/>
                  </a:schemeClr>
                </a:solidFill>
              </a:rPr>
              <a:t>Management </a:t>
            </a:r>
            <a:endParaRPr lang="ar-SA">
              <a:solidFill>
                <a:schemeClr val="accent1">
                  <a:lumMod val="60000"/>
                  <a:lumOff val="40000"/>
                </a:schemeClr>
              </a:solidFill>
            </a:endParaRPr>
          </a:p>
        </p:txBody>
      </p:sp>
      <p:sp>
        <p:nvSpPr>
          <p:cNvPr id="3" name="عنصر نائب للمحتوى 2">
            <a:extLst>
              <a:ext uri="{FF2B5EF4-FFF2-40B4-BE49-F238E27FC236}">
                <a16:creationId xmlns:a16="http://schemas.microsoft.com/office/drawing/2014/main" id="{58B5AC3F-9676-4CDA-6759-62FA25C6A39B}"/>
              </a:ext>
            </a:extLst>
          </p:cNvPr>
          <p:cNvSpPr>
            <a:spLocks noGrp="1"/>
          </p:cNvSpPr>
          <p:nvPr>
            <p:ph idx="1"/>
          </p:nvPr>
        </p:nvSpPr>
        <p:spPr>
          <a:xfrm>
            <a:off x="4747352" y="1328517"/>
            <a:ext cx="6826498" cy="3996716"/>
          </a:xfrm>
        </p:spPr>
        <p:txBody>
          <a:bodyPr>
            <a:noAutofit/>
          </a:bodyPr>
          <a:lstStyle/>
          <a:p>
            <a:pPr marL="0" indent="0" fontAlgn="base">
              <a:lnSpc>
                <a:spcPct val="110000"/>
              </a:lnSpc>
              <a:buNone/>
            </a:pPr>
            <a:r>
              <a:rPr lang="en-US" sz="2000" b="0" i="0" dirty="0">
                <a:effectLst/>
                <a:latin typeface="Segoe UI Web (Arabic)"/>
              </a:rPr>
              <a:t>• Follow Standard Precautions and the Bloodborne Pathogen Standard.</a:t>
            </a:r>
          </a:p>
          <a:p>
            <a:pPr marL="0" indent="0" fontAlgn="base">
              <a:lnSpc>
                <a:spcPct val="110000"/>
              </a:lnSpc>
              <a:buNone/>
            </a:pPr>
            <a:r>
              <a:rPr lang="en-US" sz="2000" b="0" i="0" dirty="0">
                <a:effectLst/>
                <a:latin typeface="Segoe UI Web (Arabic)"/>
              </a:rPr>
              <a:t>• Turn the person's head well to 1 side if the person is supine. This prevents aspiration.</a:t>
            </a:r>
          </a:p>
          <a:p>
            <a:pPr marL="0" indent="0" fontAlgn="base">
              <a:lnSpc>
                <a:spcPct val="110000"/>
              </a:lnSpc>
              <a:buNone/>
            </a:pPr>
            <a:r>
              <a:rPr lang="en-US" sz="2000" b="0" i="0" dirty="0">
                <a:effectLst/>
                <a:latin typeface="Segoe UI Web (Arabic)"/>
              </a:rPr>
              <a:t>• Place a kidney basin under the chin.</a:t>
            </a:r>
          </a:p>
          <a:p>
            <a:pPr marL="0" indent="0" fontAlgn="base">
              <a:lnSpc>
                <a:spcPct val="110000"/>
              </a:lnSpc>
              <a:buNone/>
            </a:pPr>
            <a:r>
              <a:rPr lang="en-US" sz="2000" b="0" i="0" dirty="0">
                <a:effectLst/>
                <a:latin typeface="Segoe UI Web (Arabic)"/>
              </a:rPr>
              <a:t>• Move vomitus away from the person.</a:t>
            </a:r>
          </a:p>
          <a:p>
            <a:pPr marL="0" indent="0" fontAlgn="base">
              <a:lnSpc>
                <a:spcPct val="110000"/>
              </a:lnSpc>
              <a:buNone/>
            </a:pPr>
            <a:r>
              <a:rPr lang="en-US" sz="2000" b="0" i="0" dirty="0">
                <a:effectLst/>
                <a:latin typeface="Segoe UI Web (Arabic)"/>
              </a:rPr>
              <a:t>• Provide oral hygiene. This helps remove the bier taste of vomitus.</a:t>
            </a:r>
          </a:p>
          <a:p>
            <a:pPr marL="0" indent="0" fontAlgn="base">
              <a:lnSpc>
                <a:spcPct val="110000"/>
              </a:lnSpc>
              <a:buNone/>
            </a:pPr>
            <a:r>
              <a:rPr lang="en-US" sz="2000" b="0" i="0" dirty="0">
                <a:effectLst/>
                <a:latin typeface="Segoe UI Web (Arabic)"/>
              </a:rPr>
              <a:t>• Eliminate odors.</a:t>
            </a:r>
          </a:p>
          <a:p>
            <a:pPr marL="0" indent="0" fontAlgn="base">
              <a:lnSpc>
                <a:spcPct val="110000"/>
              </a:lnSpc>
              <a:buNone/>
            </a:pPr>
            <a:r>
              <a:rPr lang="en-US" sz="2000" b="0" i="0" dirty="0">
                <a:effectLst/>
                <a:latin typeface="Segoe UI Web (Arabic)"/>
              </a:rPr>
              <a:t>• Provide for comfort. </a:t>
            </a:r>
          </a:p>
        </p:txBody>
      </p:sp>
    </p:spTree>
    <p:extLst>
      <p:ext uri="{BB962C8B-B14F-4D97-AF65-F5344CB8AC3E}">
        <p14:creationId xmlns:p14="http://schemas.microsoft.com/office/powerpoint/2010/main" val="2224104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326C9A3-EA9C-E010-5B9F-1F1DE748C244}"/>
              </a:ext>
            </a:extLst>
          </p:cNvPr>
          <p:cNvSpPr>
            <a:spLocks noGrp="1"/>
          </p:cNvSpPr>
          <p:nvPr>
            <p:ph type="title"/>
          </p:nvPr>
        </p:nvSpPr>
        <p:spPr/>
        <p:txBody>
          <a:bodyPr/>
          <a:lstStyle/>
          <a:p>
            <a:r>
              <a:rPr lang="en-US" dirty="0" err="1">
                <a:solidFill>
                  <a:schemeClr val="accent1"/>
                </a:solidFill>
              </a:rPr>
              <a:t>Cont</a:t>
            </a:r>
            <a:r>
              <a:rPr lang="en-US" dirty="0">
                <a:solidFill>
                  <a:schemeClr val="accent1"/>
                </a:solidFill>
              </a:rPr>
              <a:t>…</a:t>
            </a:r>
            <a:endParaRPr lang="ar-SA" dirty="0">
              <a:solidFill>
                <a:schemeClr val="accent1"/>
              </a:solidFill>
            </a:endParaRPr>
          </a:p>
        </p:txBody>
      </p:sp>
      <p:sp>
        <p:nvSpPr>
          <p:cNvPr id="3" name="عنصر نائب للمحتوى 2">
            <a:extLst>
              <a:ext uri="{FF2B5EF4-FFF2-40B4-BE49-F238E27FC236}">
                <a16:creationId xmlns:a16="http://schemas.microsoft.com/office/drawing/2014/main" id="{F3BE0740-FCAC-682A-215A-B1C8C61E8B10}"/>
              </a:ext>
            </a:extLst>
          </p:cNvPr>
          <p:cNvSpPr>
            <a:spLocks noGrp="1"/>
          </p:cNvSpPr>
          <p:nvPr>
            <p:ph idx="1"/>
          </p:nvPr>
        </p:nvSpPr>
        <p:spPr>
          <a:xfrm>
            <a:off x="1256749" y="2485740"/>
            <a:ext cx="9704896" cy="3452351"/>
          </a:xfrm>
        </p:spPr>
        <p:txBody>
          <a:bodyPr>
            <a:normAutofit/>
          </a:bodyPr>
          <a:lstStyle/>
          <a:p>
            <a:pPr marL="0" indent="0" fontAlgn="base">
              <a:lnSpc>
                <a:spcPct val="110000"/>
              </a:lnSpc>
              <a:buNone/>
            </a:pPr>
            <a:r>
              <a:rPr lang="en-US" sz="2400" b="0" i="0" dirty="0">
                <a:effectLst/>
                <a:latin typeface="Segoe UI Web (Arabic)"/>
              </a:rPr>
              <a:t>• Report your observations.</a:t>
            </a:r>
          </a:p>
          <a:p>
            <a:pPr marL="0" indent="0" fontAlgn="base">
              <a:lnSpc>
                <a:spcPct val="110000"/>
              </a:lnSpc>
              <a:buNone/>
            </a:pPr>
            <a:r>
              <a:rPr lang="en-US" sz="2400" b="0" i="0" dirty="0">
                <a:effectLst/>
                <a:latin typeface="Segoe UI Web (Arabic)"/>
              </a:rPr>
              <a:t>• Observe vomitus for blood, color, odor, and undigested food. </a:t>
            </a:r>
          </a:p>
          <a:p>
            <a:pPr marL="0" indent="0" fontAlgn="base">
              <a:lnSpc>
                <a:spcPct val="110000"/>
              </a:lnSpc>
              <a:buNone/>
            </a:pPr>
            <a:r>
              <a:rPr lang="en-US" sz="2400" b="0" i="0" dirty="0">
                <a:effectLst/>
                <a:latin typeface="Segoe UI Web (Arabic)"/>
              </a:rPr>
              <a:t>• Measure, report, and record the amount of vomitus and your observations.</a:t>
            </a:r>
          </a:p>
          <a:p>
            <a:pPr marL="0" indent="0" fontAlgn="base">
              <a:lnSpc>
                <a:spcPct val="110000"/>
              </a:lnSpc>
              <a:buNone/>
            </a:pPr>
            <a:r>
              <a:rPr lang="en-US" sz="2400" b="0" i="0" dirty="0">
                <a:effectLst/>
                <a:latin typeface="Segoe UI Web (Arabic)"/>
              </a:rPr>
              <a:t>• Save a specimen for laboratory study.</a:t>
            </a:r>
          </a:p>
          <a:p>
            <a:pPr marL="0" indent="0" fontAlgn="base">
              <a:lnSpc>
                <a:spcPct val="110000"/>
              </a:lnSpc>
              <a:buNone/>
            </a:pPr>
            <a:r>
              <a:rPr lang="en-US" sz="2400" b="0" i="0" dirty="0">
                <a:effectLst/>
                <a:latin typeface="Segoe UI Web (Arabic)"/>
              </a:rPr>
              <a:t>• Dispose of vomitus after the nurse observes it.</a:t>
            </a:r>
          </a:p>
          <a:p>
            <a:endParaRPr lang="ar-SA" sz="2400" dirty="0"/>
          </a:p>
        </p:txBody>
      </p:sp>
    </p:spTree>
    <p:extLst>
      <p:ext uri="{BB962C8B-B14F-4D97-AF65-F5344CB8AC3E}">
        <p14:creationId xmlns:p14="http://schemas.microsoft.com/office/powerpoint/2010/main" val="23304948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2B7E2EB-F0B4-C885-4380-D07819CB81E4}"/>
              </a:ext>
            </a:extLst>
          </p:cNvPr>
          <p:cNvSpPr>
            <a:spLocks noGrp="1"/>
          </p:cNvSpPr>
          <p:nvPr>
            <p:ph type="title"/>
          </p:nvPr>
        </p:nvSpPr>
        <p:spPr>
          <a:xfrm>
            <a:off x="1388949" y="561348"/>
            <a:ext cx="8977511" cy="1073825"/>
          </a:xfrm>
        </p:spPr>
        <p:txBody>
          <a:bodyPr/>
          <a:lstStyle/>
          <a:p>
            <a:r>
              <a:rPr lang="en-US" b="0" i="0" dirty="0">
                <a:solidFill>
                  <a:schemeClr val="accent1"/>
                </a:solidFill>
                <a:effectLst/>
                <a:latin typeface="Segoe UI Web (Arabic)"/>
              </a:rPr>
              <a:t>Inflammatory Bowel Disease</a:t>
            </a:r>
            <a:endParaRPr lang="ar-SA" dirty="0">
              <a:solidFill>
                <a:schemeClr val="accent1"/>
              </a:solidFill>
            </a:endParaRPr>
          </a:p>
        </p:txBody>
      </p:sp>
      <p:sp>
        <p:nvSpPr>
          <p:cNvPr id="3" name="عنصر نائب للمحتوى 2">
            <a:extLst>
              <a:ext uri="{FF2B5EF4-FFF2-40B4-BE49-F238E27FC236}">
                <a16:creationId xmlns:a16="http://schemas.microsoft.com/office/drawing/2014/main" id="{64948530-3A58-3250-28D8-93364FD3320C}"/>
              </a:ext>
            </a:extLst>
          </p:cNvPr>
          <p:cNvSpPr>
            <a:spLocks noGrp="1"/>
          </p:cNvSpPr>
          <p:nvPr>
            <p:ph idx="1"/>
          </p:nvPr>
        </p:nvSpPr>
        <p:spPr>
          <a:xfrm>
            <a:off x="1340385" y="2162783"/>
            <a:ext cx="2720201" cy="3141785"/>
          </a:xfrm>
        </p:spPr>
        <p:txBody>
          <a:bodyPr>
            <a:normAutofit fontScale="92500"/>
          </a:bodyPr>
          <a:lstStyle/>
          <a:p>
            <a:pPr algn="ctr" fontAlgn="base"/>
            <a:r>
              <a:rPr lang="en-US" sz="2000" b="0" i="0" dirty="0">
                <a:solidFill>
                  <a:srgbClr val="242424"/>
                </a:solidFill>
                <a:effectLst/>
                <a:latin typeface="Segoe UI Web (Arabic)"/>
              </a:rPr>
              <a:t>Inflammatory bowel disease (IBD) involves chronic inflammation of the GI tract.</a:t>
            </a:r>
          </a:p>
          <a:p>
            <a:pPr algn="ctr" fontAlgn="base"/>
            <a:r>
              <a:rPr lang="en-US" sz="2000" b="0" i="0" dirty="0">
                <a:solidFill>
                  <a:srgbClr val="242424"/>
                </a:solidFill>
                <a:effectLst/>
                <a:latin typeface="Segoe UI Web (Arabic)"/>
              </a:rPr>
              <a:t>Types </a:t>
            </a:r>
          </a:p>
          <a:p>
            <a:pPr algn="ctr" fontAlgn="base">
              <a:buFont typeface="Wingdings" panose="05000000000000000000" pitchFamily="2" charset="2"/>
              <a:buChar char="Ø"/>
            </a:pPr>
            <a:r>
              <a:rPr lang="en-US" sz="2000" dirty="0">
                <a:solidFill>
                  <a:srgbClr val="242424"/>
                </a:solidFill>
                <a:latin typeface="Segoe UI Web (Arabic)"/>
              </a:rPr>
              <a:t>Crohn's disease </a:t>
            </a:r>
          </a:p>
          <a:p>
            <a:pPr algn="ctr" fontAlgn="base">
              <a:buFont typeface="Wingdings" panose="05000000000000000000" pitchFamily="2" charset="2"/>
              <a:buChar char="Ø"/>
            </a:pPr>
            <a:r>
              <a:rPr lang="en-US" sz="2000" b="0" i="0" dirty="0">
                <a:solidFill>
                  <a:srgbClr val="242424"/>
                </a:solidFill>
                <a:effectLst/>
                <a:latin typeface="Segoe UI Web (Arabic)"/>
              </a:rPr>
              <a:t>Ulcerative colitis</a:t>
            </a:r>
          </a:p>
          <a:p>
            <a:pPr marL="0" indent="0" algn="ctr">
              <a:buNone/>
            </a:pPr>
            <a:endParaRPr lang="ar-SA" sz="2000" dirty="0"/>
          </a:p>
        </p:txBody>
      </p:sp>
      <p:pic>
        <p:nvPicPr>
          <p:cNvPr id="5" name="صورة 4">
            <a:extLst>
              <a:ext uri="{FF2B5EF4-FFF2-40B4-BE49-F238E27FC236}">
                <a16:creationId xmlns:a16="http://schemas.microsoft.com/office/drawing/2014/main" id="{D782F3ED-B389-DCB5-1E72-48817A6BAC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683" y="1729648"/>
            <a:ext cx="6278932" cy="4008057"/>
          </a:xfrm>
          <a:prstGeom prst="rect">
            <a:avLst/>
          </a:prstGeom>
        </p:spPr>
      </p:pic>
    </p:spTree>
    <p:extLst>
      <p:ext uri="{BB962C8B-B14F-4D97-AF65-F5344CB8AC3E}">
        <p14:creationId xmlns:p14="http://schemas.microsoft.com/office/powerpoint/2010/main" val="1023319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02761A6-6F69-8244-5D88-D6121AB0420A}"/>
              </a:ext>
            </a:extLst>
          </p:cNvPr>
          <p:cNvSpPr>
            <a:spLocks noGrp="1"/>
          </p:cNvSpPr>
          <p:nvPr>
            <p:ph type="title"/>
          </p:nvPr>
        </p:nvSpPr>
        <p:spPr/>
        <p:txBody>
          <a:bodyPr/>
          <a:lstStyle/>
          <a:p>
            <a:r>
              <a:rPr lang="en-US" dirty="0" err="1">
                <a:solidFill>
                  <a:schemeClr val="accent1"/>
                </a:solidFill>
              </a:rPr>
              <a:t>Cont</a:t>
            </a:r>
            <a:r>
              <a:rPr lang="en-US" dirty="0">
                <a:solidFill>
                  <a:schemeClr val="accent1"/>
                </a:solidFill>
              </a:rPr>
              <a:t>…</a:t>
            </a:r>
            <a:endParaRPr lang="ar-SA" dirty="0">
              <a:solidFill>
                <a:schemeClr val="accent1"/>
              </a:solidFill>
            </a:endParaRPr>
          </a:p>
        </p:txBody>
      </p:sp>
      <p:sp>
        <p:nvSpPr>
          <p:cNvPr id="3" name="عنصر نائب للمحتوى 2">
            <a:extLst>
              <a:ext uri="{FF2B5EF4-FFF2-40B4-BE49-F238E27FC236}">
                <a16:creationId xmlns:a16="http://schemas.microsoft.com/office/drawing/2014/main" id="{54BCC7DA-A3BB-A3E7-C147-B70DCCBFC6DE}"/>
              </a:ext>
            </a:extLst>
          </p:cNvPr>
          <p:cNvSpPr>
            <a:spLocks noGrp="1"/>
          </p:cNvSpPr>
          <p:nvPr>
            <p:ph idx="1"/>
          </p:nvPr>
        </p:nvSpPr>
        <p:spPr/>
        <p:txBody>
          <a:bodyPr>
            <a:normAutofit/>
          </a:bodyPr>
          <a:lstStyle/>
          <a:p>
            <a:pPr marL="0" indent="0" fontAlgn="base">
              <a:buNone/>
            </a:pPr>
            <a:r>
              <a:rPr lang="en-US" sz="2400" b="1" dirty="0">
                <a:effectLst/>
              </a:rPr>
              <a:t>• Crohn's disease. </a:t>
            </a:r>
            <a:r>
              <a:rPr lang="en-US" sz="2400" dirty="0">
                <a:effectLst/>
              </a:rPr>
              <a:t>Any part of the GI tract from the mouth to the anus can be affected. Part of the small intestine is usually involved before the large intestine.</a:t>
            </a:r>
          </a:p>
          <a:p>
            <a:pPr marL="0" indent="0" fontAlgn="base">
              <a:buNone/>
            </a:pPr>
            <a:r>
              <a:rPr lang="en-US" sz="2400" b="1" dirty="0">
                <a:effectLst/>
              </a:rPr>
              <a:t>• Ulcerative colitis. </a:t>
            </a:r>
            <a:r>
              <a:rPr lang="en-US" sz="2400" dirty="0">
                <a:effectLst/>
              </a:rPr>
              <a:t>The large intestine and rectum are affected.</a:t>
            </a:r>
          </a:p>
        </p:txBody>
      </p:sp>
    </p:spTree>
    <p:extLst>
      <p:ext uri="{BB962C8B-B14F-4D97-AF65-F5344CB8AC3E}">
        <p14:creationId xmlns:p14="http://schemas.microsoft.com/office/powerpoint/2010/main" val="2300632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60126B3-21D0-65F9-9C71-B091D0D048F6}"/>
              </a:ext>
            </a:extLst>
          </p:cNvPr>
          <p:cNvSpPr>
            <a:spLocks noGrp="1"/>
          </p:cNvSpPr>
          <p:nvPr>
            <p:ph type="title"/>
          </p:nvPr>
        </p:nvSpPr>
        <p:spPr/>
        <p:txBody>
          <a:bodyPr/>
          <a:lstStyle/>
          <a:p>
            <a:r>
              <a:rPr lang="en-US" b="0" i="0" dirty="0">
                <a:solidFill>
                  <a:schemeClr val="accent1"/>
                </a:solidFill>
                <a:effectLst/>
                <a:latin typeface="Segoe UI Web (Arabic)"/>
              </a:rPr>
              <a:t>Signs and symptoms</a:t>
            </a:r>
            <a:endParaRPr lang="ar-SA" dirty="0">
              <a:solidFill>
                <a:schemeClr val="accent1"/>
              </a:solidFill>
            </a:endParaRPr>
          </a:p>
        </p:txBody>
      </p:sp>
      <p:sp>
        <p:nvSpPr>
          <p:cNvPr id="3" name="عنصر نائب للمحتوى 2">
            <a:extLst>
              <a:ext uri="{FF2B5EF4-FFF2-40B4-BE49-F238E27FC236}">
                <a16:creationId xmlns:a16="http://schemas.microsoft.com/office/drawing/2014/main" id="{9D5833FE-9A2E-65B4-C8F9-218A51E06074}"/>
              </a:ext>
            </a:extLst>
          </p:cNvPr>
          <p:cNvSpPr>
            <a:spLocks noGrp="1"/>
          </p:cNvSpPr>
          <p:nvPr>
            <p:ph idx="1"/>
          </p:nvPr>
        </p:nvSpPr>
        <p:spPr/>
        <p:txBody>
          <a:bodyPr>
            <a:normAutofit lnSpcReduction="10000"/>
          </a:bodyPr>
          <a:lstStyle/>
          <a:p>
            <a:pPr marL="0" indent="0" algn="l" fontAlgn="base">
              <a:buNone/>
            </a:pPr>
            <a:r>
              <a:rPr lang="en-US" sz="2400" b="0" i="0" dirty="0">
                <a:solidFill>
                  <a:srgbClr val="242424"/>
                </a:solidFill>
                <a:effectLst/>
                <a:latin typeface="Segoe UI Web (Arabic)"/>
              </a:rPr>
              <a:t>• Persistent diarrhea</a:t>
            </a:r>
          </a:p>
          <a:p>
            <a:pPr marL="0" indent="0" algn="l" fontAlgn="base">
              <a:buNone/>
            </a:pPr>
            <a:r>
              <a:rPr lang="en-US" sz="2400" b="0" i="0" dirty="0">
                <a:solidFill>
                  <a:srgbClr val="242424"/>
                </a:solidFill>
                <a:effectLst/>
                <a:latin typeface="Segoe UI Web (Arabic)"/>
              </a:rPr>
              <a:t>• Abdominal pain and cramping</a:t>
            </a:r>
          </a:p>
          <a:p>
            <a:pPr marL="0" indent="0" algn="l" fontAlgn="base">
              <a:buNone/>
            </a:pPr>
            <a:r>
              <a:rPr lang="en-US" sz="2400" b="0" i="0" dirty="0">
                <a:solidFill>
                  <a:srgbClr val="242424"/>
                </a:solidFill>
                <a:effectLst/>
                <a:latin typeface="Segoe UI Web (Arabic)"/>
              </a:rPr>
              <a:t>• Fever</a:t>
            </a:r>
          </a:p>
          <a:p>
            <a:pPr marL="0" indent="0" algn="l" fontAlgn="base">
              <a:buNone/>
            </a:pPr>
            <a:r>
              <a:rPr lang="en-US" sz="2400" b="0" i="0" dirty="0">
                <a:solidFill>
                  <a:srgbClr val="242424"/>
                </a:solidFill>
                <a:effectLst/>
                <a:latin typeface="Segoe UI Web (Arabic)"/>
              </a:rPr>
              <a:t>• Rectal bleeding and bloody stools</a:t>
            </a:r>
          </a:p>
          <a:p>
            <a:pPr marL="0" indent="0" algn="l" fontAlgn="base">
              <a:buNone/>
            </a:pPr>
            <a:r>
              <a:rPr lang="en-US" sz="2400" b="0" i="0" dirty="0">
                <a:solidFill>
                  <a:srgbClr val="242424"/>
                </a:solidFill>
                <a:effectLst/>
                <a:latin typeface="Segoe UI Web (Arabic)"/>
              </a:rPr>
              <a:t>• Appetite: loss of</a:t>
            </a:r>
          </a:p>
          <a:p>
            <a:pPr marL="0" indent="0" algn="l" fontAlgn="base">
              <a:buNone/>
            </a:pPr>
            <a:r>
              <a:rPr lang="en-US" sz="2400" b="0" i="0" dirty="0">
                <a:solidFill>
                  <a:srgbClr val="242424"/>
                </a:solidFill>
                <a:effectLst/>
                <a:latin typeface="Segoe UI Web (Arabic)"/>
              </a:rPr>
              <a:t>• Weight loss</a:t>
            </a:r>
          </a:p>
          <a:p>
            <a:pPr marL="0" indent="0">
              <a:buNone/>
            </a:pPr>
            <a:endParaRPr lang="ar-SA" sz="2400" dirty="0"/>
          </a:p>
        </p:txBody>
      </p:sp>
    </p:spTree>
    <p:extLst>
      <p:ext uri="{BB962C8B-B14F-4D97-AF65-F5344CB8AC3E}">
        <p14:creationId xmlns:p14="http://schemas.microsoft.com/office/powerpoint/2010/main" val="2395235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C056918-74F3-C568-A262-923B889950F7}"/>
              </a:ext>
            </a:extLst>
          </p:cNvPr>
          <p:cNvSpPr>
            <a:spLocks noGrp="1"/>
          </p:cNvSpPr>
          <p:nvPr>
            <p:ph type="title"/>
          </p:nvPr>
        </p:nvSpPr>
        <p:spPr/>
        <p:txBody>
          <a:bodyPr/>
          <a:lstStyle/>
          <a:p>
            <a:r>
              <a:rPr lang="en-US" b="0" i="0" dirty="0">
                <a:solidFill>
                  <a:schemeClr val="accent1"/>
                </a:solidFill>
                <a:effectLst/>
                <a:latin typeface="Segoe UI Web (Arabic)"/>
              </a:rPr>
              <a:t>Risk factors</a:t>
            </a:r>
            <a:endParaRPr lang="ar-SA" dirty="0">
              <a:solidFill>
                <a:schemeClr val="accent1"/>
              </a:solidFill>
            </a:endParaRPr>
          </a:p>
        </p:txBody>
      </p:sp>
      <p:sp>
        <p:nvSpPr>
          <p:cNvPr id="3" name="عنصر نائب للمحتوى 2">
            <a:extLst>
              <a:ext uri="{FF2B5EF4-FFF2-40B4-BE49-F238E27FC236}">
                <a16:creationId xmlns:a16="http://schemas.microsoft.com/office/drawing/2014/main" id="{10AD3CAF-6E2F-C7F1-BBE9-4C20F018802B}"/>
              </a:ext>
            </a:extLst>
          </p:cNvPr>
          <p:cNvSpPr>
            <a:spLocks noGrp="1"/>
          </p:cNvSpPr>
          <p:nvPr>
            <p:ph idx="1"/>
          </p:nvPr>
        </p:nvSpPr>
        <p:spPr/>
        <p:txBody>
          <a:bodyPr>
            <a:normAutofit/>
          </a:bodyPr>
          <a:lstStyle/>
          <a:p>
            <a:pPr fontAlgn="base"/>
            <a:r>
              <a:rPr lang="en-US" sz="2400" dirty="0">
                <a:effectLst/>
              </a:rPr>
              <a:t>IBD often occurs before 30 years of age.</a:t>
            </a:r>
          </a:p>
          <a:p>
            <a:pPr fontAlgn="base"/>
            <a:r>
              <a:rPr lang="en-US" sz="2400" dirty="0">
                <a:effectLst/>
              </a:rPr>
              <a:t>Family history of </a:t>
            </a:r>
            <a:r>
              <a:rPr lang="en-US" sz="2400" dirty="0" err="1">
                <a:effectLst/>
              </a:rPr>
              <a:t>ibd</a:t>
            </a:r>
            <a:r>
              <a:rPr lang="en-US" sz="2400" dirty="0">
                <a:effectLst/>
              </a:rPr>
              <a:t>,</a:t>
            </a:r>
          </a:p>
          <a:p>
            <a:pPr fontAlgn="base"/>
            <a:r>
              <a:rPr lang="en-US" sz="2400" dirty="0">
                <a:effectLst/>
              </a:rPr>
              <a:t> Cigar smoking, </a:t>
            </a:r>
          </a:p>
          <a:p>
            <a:pPr fontAlgn="base"/>
            <a:r>
              <a:rPr lang="en-US" sz="2400" dirty="0">
                <a:effectLst/>
              </a:rPr>
              <a:t>Some drugs, </a:t>
            </a:r>
          </a:p>
          <a:p>
            <a:pPr fontAlgn="base"/>
            <a:r>
              <a:rPr lang="en-US" sz="2400" dirty="0">
                <a:effectLst/>
              </a:rPr>
              <a:t>And a diet high in fat and refined foods.</a:t>
            </a:r>
          </a:p>
        </p:txBody>
      </p:sp>
    </p:spTree>
    <p:extLst>
      <p:ext uri="{BB962C8B-B14F-4D97-AF65-F5344CB8AC3E}">
        <p14:creationId xmlns:p14="http://schemas.microsoft.com/office/powerpoint/2010/main" val="29270499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1F69CEA-9A78-3CC6-9EFF-D332440CFD61}"/>
              </a:ext>
            </a:extLst>
          </p:cNvPr>
          <p:cNvSpPr>
            <a:spLocks noGrp="1"/>
          </p:cNvSpPr>
          <p:nvPr>
            <p:ph type="title"/>
          </p:nvPr>
        </p:nvSpPr>
        <p:spPr/>
        <p:txBody>
          <a:bodyPr/>
          <a:lstStyle/>
          <a:p>
            <a:r>
              <a:rPr lang="en-US" b="0" i="0" dirty="0">
                <a:solidFill>
                  <a:schemeClr val="accent1"/>
                </a:solidFill>
                <a:effectLst/>
                <a:latin typeface="Segoe UI Web (Arabic)"/>
              </a:rPr>
              <a:t>Complications</a:t>
            </a:r>
            <a:endParaRPr lang="ar-SA" dirty="0">
              <a:solidFill>
                <a:schemeClr val="accent1"/>
              </a:solidFill>
            </a:endParaRPr>
          </a:p>
        </p:txBody>
      </p:sp>
      <p:sp>
        <p:nvSpPr>
          <p:cNvPr id="3" name="عنصر نائب للمحتوى 2">
            <a:extLst>
              <a:ext uri="{FF2B5EF4-FFF2-40B4-BE49-F238E27FC236}">
                <a16:creationId xmlns:a16="http://schemas.microsoft.com/office/drawing/2014/main" id="{D0E29B98-4A9D-CBA4-BF34-6453565877F8}"/>
              </a:ext>
            </a:extLst>
          </p:cNvPr>
          <p:cNvSpPr>
            <a:spLocks noGrp="1"/>
          </p:cNvSpPr>
          <p:nvPr>
            <p:ph idx="1"/>
          </p:nvPr>
        </p:nvSpPr>
        <p:spPr/>
        <p:txBody>
          <a:bodyPr>
            <a:normAutofit lnSpcReduction="10000"/>
          </a:bodyPr>
          <a:lstStyle/>
          <a:p>
            <a:pPr fontAlgn="base"/>
            <a:r>
              <a:rPr lang="en-US" sz="2800" dirty="0">
                <a:effectLst/>
              </a:rPr>
              <a:t>Bowel obstruction, </a:t>
            </a:r>
          </a:p>
          <a:p>
            <a:pPr fontAlgn="base"/>
            <a:r>
              <a:rPr lang="en-US" sz="2800" dirty="0">
                <a:effectLst/>
              </a:rPr>
              <a:t>Ulcers in the GI tract (including the mouth and anus),</a:t>
            </a:r>
          </a:p>
          <a:p>
            <a:pPr fontAlgn="base"/>
            <a:r>
              <a:rPr lang="en-US" sz="2800" dirty="0">
                <a:effectLst/>
              </a:rPr>
              <a:t> Colon cancer, </a:t>
            </a:r>
          </a:p>
          <a:p>
            <a:pPr fontAlgn="base"/>
            <a:r>
              <a:rPr lang="en-US" sz="2800" dirty="0">
                <a:effectLst/>
              </a:rPr>
              <a:t>Osteoporosis, </a:t>
            </a:r>
          </a:p>
          <a:p>
            <a:pPr fontAlgn="base"/>
            <a:r>
              <a:rPr lang="en-US" sz="2800" dirty="0">
                <a:effectLst/>
              </a:rPr>
              <a:t>And liver disease.</a:t>
            </a:r>
          </a:p>
          <a:p>
            <a:pPr marL="0" indent="0">
              <a:buNone/>
            </a:pPr>
            <a:endParaRPr lang="ar-SA" sz="2800" dirty="0"/>
          </a:p>
        </p:txBody>
      </p:sp>
    </p:spTree>
    <p:extLst>
      <p:ext uri="{BB962C8B-B14F-4D97-AF65-F5344CB8AC3E}">
        <p14:creationId xmlns:p14="http://schemas.microsoft.com/office/powerpoint/2010/main" val="528166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10DA154-B366-98B3-96B2-4464D286413F}"/>
              </a:ext>
            </a:extLst>
          </p:cNvPr>
          <p:cNvSpPr>
            <a:spLocks noGrp="1"/>
          </p:cNvSpPr>
          <p:nvPr>
            <p:ph type="title"/>
          </p:nvPr>
        </p:nvSpPr>
        <p:spPr/>
        <p:txBody>
          <a:bodyPr/>
          <a:lstStyle/>
          <a:p>
            <a:r>
              <a:rPr lang="en-US" b="0" i="0" dirty="0">
                <a:solidFill>
                  <a:schemeClr val="accent1"/>
                </a:solidFill>
                <a:effectLst/>
                <a:latin typeface="Segoe UI Web (Arabic)"/>
              </a:rPr>
              <a:t>Treatment</a:t>
            </a:r>
            <a:endParaRPr lang="ar-SA" dirty="0">
              <a:solidFill>
                <a:schemeClr val="accent1"/>
              </a:solidFill>
            </a:endParaRPr>
          </a:p>
        </p:txBody>
      </p:sp>
      <p:sp>
        <p:nvSpPr>
          <p:cNvPr id="3" name="عنصر نائب للمحتوى 2">
            <a:extLst>
              <a:ext uri="{FF2B5EF4-FFF2-40B4-BE49-F238E27FC236}">
                <a16:creationId xmlns:a16="http://schemas.microsoft.com/office/drawing/2014/main" id="{28CE5EA8-3592-9720-E6A5-B183E4F92E0C}"/>
              </a:ext>
            </a:extLst>
          </p:cNvPr>
          <p:cNvSpPr>
            <a:spLocks noGrp="1"/>
          </p:cNvSpPr>
          <p:nvPr>
            <p:ph idx="1"/>
          </p:nvPr>
        </p:nvSpPr>
        <p:spPr>
          <a:xfrm>
            <a:off x="1607245" y="2617943"/>
            <a:ext cx="8977509" cy="3141785"/>
          </a:xfrm>
        </p:spPr>
        <p:txBody>
          <a:bodyPr>
            <a:normAutofit/>
          </a:bodyPr>
          <a:lstStyle/>
          <a:p>
            <a:pPr algn="l" fontAlgn="base"/>
            <a:r>
              <a:rPr lang="en-US" sz="2400" b="0" i="0" dirty="0">
                <a:solidFill>
                  <a:srgbClr val="242424"/>
                </a:solidFill>
                <a:effectLst/>
                <a:latin typeface="Segoe UI Web (Arabic)"/>
              </a:rPr>
              <a:t> Diet changes and drug therapy for inflammation, infection, diarrhea, pain, and nutrition.</a:t>
            </a:r>
          </a:p>
          <a:p>
            <a:pPr algn="l" fontAlgn="base"/>
            <a:r>
              <a:rPr lang="en-US" sz="2400" b="0" i="0" dirty="0">
                <a:solidFill>
                  <a:srgbClr val="242424"/>
                </a:solidFill>
                <a:effectLst/>
                <a:latin typeface="Segoe UI Web (Arabic)"/>
              </a:rPr>
              <a:t>Surgery may be needed to remove damaged parts of the small intestine or colon. A colostomy or ileostomy may be necessary.</a:t>
            </a:r>
          </a:p>
          <a:p>
            <a:endParaRPr lang="ar-SA" sz="2400" dirty="0"/>
          </a:p>
        </p:txBody>
      </p:sp>
    </p:spTree>
    <p:extLst>
      <p:ext uri="{BB962C8B-B14F-4D97-AF65-F5344CB8AC3E}">
        <p14:creationId xmlns:p14="http://schemas.microsoft.com/office/powerpoint/2010/main" val="143223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72AAEA3-8238-3C58-2729-8366E5A66209}"/>
              </a:ext>
            </a:extLst>
          </p:cNvPr>
          <p:cNvSpPr>
            <a:spLocks noGrp="1"/>
          </p:cNvSpPr>
          <p:nvPr>
            <p:ph type="title"/>
          </p:nvPr>
        </p:nvSpPr>
        <p:spPr/>
        <p:txBody>
          <a:bodyPr/>
          <a:lstStyle/>
          <a:p>
            <a:r>
              <a:rPr lang="en-US" b="0" i="0" dirty="0">
                <a:solidFill>
                  <a:schemeClr val="accent1"/>
                </a:solidFill>
                <a:effectLst/>
                <a:latin typeface="Segoe UI Web (Arabic)"/>
              </a:rPr>
              <a:t>OBJECTIVES</a:t>
            </a:r>
            <a:endParaRPr lang="ar-SA" dirty="0">
              <a:solidFill>
                <a:schemeClr val="accent1"/>
              </a:solidFill>
            </a:endParaRPr>
          </a:p>
        </p:txBody>
      </p:sp>
      <p:sp>
        <p:nvSpPr>
          <p:cNvPr id="3" name="عنصر نائب للمحتوى 2">
            <a:extLst>
              <a:ext uri="{FF2B5EF4-FFF2-40B4-BE49-F238E27FC236}">
                <a16:creationId xmlns:a16="http://schemas.microsoft.com/office/drawing/2014/main" id="{F4BBBA1D-88E4-71BF-A0BC-F1C2EA51861A}"/>
              </a:ext>
            </a:extLst>
          </p:cNvPr>
          <p:cNvSpPr>
            <a:spLocks noGrp="1"/>
          </p:cNvSpPr>
          <p:nvPr>
            <p:ph idx="1"/>
          </p:nvPr>
        </p:nvSpPr>
        <p:spPr/>
        <p:txBody>
          <a:bodyPr>
            <a:normAutofit/>
          </a:bodyPr>
          <a:lstStyle/>
          <a:p>
            <a:pPr marL="0" indent="0" algn="l" fontAlgn="base">
              <a:buNone/>
            </a:pPr>
            <a:r>
              <a:rPr lang="en-US" sz="2400" b="0" i="0" dirty="0">
                <a:solidFill>
                  <a:srgbClr val="242424"/>
                </a:solidFill>
                <a:effectLst/>
                <a:latin typeface="Segoe UI Web (Arabic)"/>
              </a:rPr>
              <a:t>• Define the key terms and key abbreviations.</a:t>
            </a:r>
          </a:p>
          <a:p>
            <a:pPr marL="0" indent="0" algn="l" fontAlgn="base">
              <a:buNone/>
            </a:pPr>
            <a:r>
              <a:rPr lang="en-US" sz="2400" b="0" i="0" dirty="0">
                <a:solidFill>
                  <a:srgbClr val="242424"/>
                </a:solidFill>
                <a:effectLst/>
                <a:latin typeface="Segoe UI Web (Arabic)"/>
              </a:rPr>
              <a:t>• Describe the care required for gastro-esophageal reflux disease ,vomiting, and inflammatory bowel disease.</a:t>
            </a:r>
          </a:p>
          <a:p>
            <a:pPr marL="0" indent="0" algn="l" fontAlgn="base">
              <a:buNone/>
            </a:pPr>
            <a:r>
              <a:rPr lang="en-US" sz="2400" b="0" i="0" dirty="0">
                <a:solidFill>
                  <a:srgbClr val="242424"/>
                </a:solidFill>
                <a:effectLst/>
                <a:latin typeface="Segoe UI Web (Arabic)"/>
              </a:rPr>
              <a:t>• Describe the care required for hepatitis and cirrhosis.</a:t>
            </a:r>
          </a:p>
          <a:p>
            <a:pPr marL="0" indent="0" algn="l" fontAlgn="base">
              <a:buNone/>
            </a:pPr>
            <a:r>
              <a:rPr lang="en-US" sz="2400" b="0" i="0" dirty="0">
                <a:solidFill>
                  <a:srgbClr val="242424"/>
                </a:solidFill>
                <a:effectLst/>
                <a:latin typeface="Segoe UI Web (Arabic)"/>
              </a:rPr>
              <a:t>• Describe the care required for diabetes.</a:t>
            </a:r>
          </a:p>
          <a:p>
            <a:endParaRPr lang="ar-SA" sz="2400" dirty="0"/>
          </a:p>
        </p:txBody>
      </p:sp>
    </p:spTree>
    <p:extLst>
      <p:ext uri="{BB962C8B-B14F-4D97-AF65-F5344CB8AC3E}">
        <p14:creationId xmlns:p14="http://schemas.microsoft.com/office/powerpoint/2010/main" val="29942534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AFDCCA3-5CE7-058C-1962-A071B764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BF24CF1-EE7F-86B3-94A8-3CD26A1AD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8233" y="936887"/>
            <a:ext cx="5947834" cy="4337163"/>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254E5600-1506-6FC0-5099-C9A2FECDCA44}"/>
              </a:ext>
            </a:extLst>
          </p:cNvPr>
          <p:cNvSpPr>
            <a:spLocks noGrp="1"/>
          </p:cNvSpPr>
          <p:nvPr>
            <p:ph type="title"/>
          </p:nvPr>
        </p:nvSpPr>
        <p:spPr>
          <a:xfrm>
            <a:off x="914397" y="950441"/>
            <a:ext cx="3184637" cy="569887"/>
          </a:xfrm>
          <a:noFill/>
        </p:spPr>
        <p:txBody>
          <a:bodyPr>
            <a:normAutofit/>
          </a:bodyPr>
          <a:lstStyle/>
          <a:p>
            <a:r>
              <a:rPr lang="en-US" b="0" i="0" dirty="0">
                <a:solidFill>
                  <a:schemeClr val="accent1"/>
                </a:solidFill>
                <a:effectLst/>
                <a:latin typeface="Segoe UI Web (Arabic)"/>
              </a:rPr>
              <a:t>Hepatitis</a:t>
            </a:r>
            <a:endParaRPr lang="ar-SA" dirty="0">
              <a:solidFill>
                <a:schemeClr val="accent1"/>
              </a:solidFill>
            </a:endParaRPr>
          </a:p>
        </p:txBody>
      </p:sp>
      <p:sp>
        <p:nvSpPr>
          <p:cNvPr id="3" name="عنصر نائب للمحتوى 2">
            <a:extLst>
              <a:ext uri="{FF2B5EF4-FFF2-40B4-BE49-F238E27FC236}">
                <a16:creationId xmlns:a16="http://schemas.microsoft.com/office/drawing/2014/main" id="{5B02F7CA-13FA-08A3-4AA5-873B8C214FD9}"/>
              </a:ext>
            </a:extLst>
          </p:cNvPr>
          <p:cNvSpPr>
            <a:spLocks noGrp="1"/>
          </p:cNvSpPr>
          <p:nvPr>
            <p:ph idx="1"/>
          </p:nvPr>
        </p:nvSpPr>
        <p:spPr>
          <a:xfrm>
            <a:off x="369539" y="1987497"/>
            <a:ext cx="4066620" cy="3052719"/>
          </a:xfrm>
        </p:spPr>
        <p:txBody>
          <a:bodyPr>
            <a:normAutofit/>
          </a:bodyPr>
          <a:lstStyle/>
          <a:p>
            <a:r>
              <a:rPr lang="en-US" sz="2400" b="0" i="0" dirty="0">
                <a:effectLst/>
                <a:latin typeface="Segoe UI Web (Arabic)"/>
              </a:rPr>
              <a:t>Hepatitis is inflammation (itis) and infection of the liver (</a:t>
            </a:r>
            <a:r>
              <a:rPr lang="en-US" sz="2400" b="0" i="0" dirty="0" err="1">
                <a:effectLst/>
                <a:latin typeface="Segoe UI Web (Arabic)"/>
              </a:rPr>
              <a:t>hepat</a:t>
            </a:r>
            <a:r>
              <a:rPr lang="en-US" sz="2400" b="0" i="0" dirty="0">
                <a:effectLst/>
                <a:latin typeface="Segoe UI Web (Arabic)"/>
              </a:rPr>
              <a:t>) caused by a virus.</a:t>
            </a:r>
          </a:p>
          <a:p>
            <a:r>
              <a:rPr lang="en-US" sz="2400" b="0" i="0" dirty="0">
                <a:effectLst/>
                <a:latin typeface="Segoe UI Web (Arabic)"/>
              </a:rPr>
              <a:t>There are 5 major types of hepatitis.</a:t>
            </a:r>
          </a:p>
          <a:p>
            <a:pPr fontAlgn="base"/>
            <a:endParaRPr lang="en-US" sz="2400" b="0" i="0" dirty="0">
              <a:effectLst/>
              <a:latin typeface="Segoe UI Web (Arabic)"/>
            </a:endParaRPr>
          </a:p>
          <a:p>
            <a:endParaRPr lang="ar-SA" sz="2400" dirty="0"/>
          </a:p>
        </p:txBody>
      </p:sp>
      <p:pic>
        <p:nvPicPr>
          <p:cNvPr id="5" name="صورة 4" descr="صورة تحتوي على رسوم متحركة, توضيح&#10;&#10;تم إنشاء الوصف تلقائياً بثقة متوسطة">
            <a:extLst>
              <a:ext uri="{FF2B5EF4-FFF2-40B4-BE49-F238E27FC236}">
                <a16:creationId xmlns:a16="http://schemas.microsoft.com/office/drawing/2014/main" id="{C1CE5100-D2CD-CE44-00BD-93E2350DD5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698" y="1606437"/>
            <a:ext cx="5790336" cy="4337163"/>
          </a:xfrm>
          <a:prstGeom prst="rect">
            <a:avLst/>
          </a:prstGeom>
        </p:spPr>
      </p:pic>
    </p:spTree>
    <p:extLst>
      <p:ext uri="{BB962C8B-B14F-4D97-AF65-F5344CB8AC3E}">
        <p14:creationId xmlns:p14="http://schemas.microsoft.com/office/powerpoint/2010/main" val="7979615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230E47AF-A559-61A3-61D3-52EC8284F44F}"/>
              </a:ext>
            </a:extLst>
          </p:cNvPr>
          <p:cNvSpPr>
            <a:spLocks noGrp="1"/>
          </p:cNvSpPr>
          <p:nvPr>
            <p:ph type="title"/>
          </p:nvPr>
        </p:nvSpPr>
        <p:spPr>
          <a:xfrm>
            <a:off x="1339557" y="5296657"/>
            <a:ext cx="8977511" cy="478224"/>
          </a:xfrm>
        </p:spPr>
        <p:txBody>
          <a:bodyPr>
            <a:normAutofit fontScale="90000"/>
          </a:bodyPr>
          <a:lstStyle/>
          <a:p>
            <a:r>
              <a:rPr lang="en-US" b="0" i="0" dirty="0">
                <a:solidFill>
                  <a:srgbClr val="242424"/>
                </a:solidFill>
                <a:effectLst/>
                <a:latin typeface="Segoe UI Web (Arabic)"/>
              </a:rPr>
              <a:t>*Some people have no symptoms.</a:t>
            </a:r>
            <a:endParaRPr lang="ar-SA" dirty="0">
              <a:solidFill>
                <a:schemeClr val="accent1"/>
              </a:solidFill>
            </a:endParaRPr>
          </a:p>
        </p:txBody>
      </p:sp>
      <p:pic>
        <p:nvPicPr>
          <p:cNvPr id="9" name="عنصر نائب للمحتوى 8">
            <a:extLst>
              <a:ext uri="{FF2B5EF4-FFF2-40B4-BE49-F238E27FC236}">
                <a16:creationId xmlns:a16="http://schemas.microsoft.com/office/drawing/2014/main" id="{84FB9453-9771-9A03-4724-14E2EDF4471B}"/>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1608" t="12401" r="4366" b="27238"/>
          <a:stretch/>
        </p:blipFill>
        <p:spPr>
          <a:xfrm>
            <a:off x="1472150" y="1083119"/>
            <a:ext cx="4356163" cy="3726249"/>
          </a:xfrm>
        </p:spPr>
      </p:pic>
      <p:pic>
        <p:nvPicPr>
          <p:cNvPr id="10" name="صورة 9">
            <a:extLst>
              <a:ext uri="{FF2B5EF4-FFF2-40B4-BE49-F238E27FC236}">
                <a16:creationId xmlns:a16="http://schemas.microsoft.com/office/drawing/2014/main" id="{4AD47949-1981-CC64-57ED-CF4CD9419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4874" y="1937226"/>
            <a:ext cx="4254976" cy="2711892"/>
          </a:xfrm>
          <a:prstGeom prst="rect">
            <a:avLst/>
          </a:prstGeom>
        </p:spPr>
      </p:pic>
    </p:spTree>
    <p:extLst>
      <p:ext uri="{BB962C8B-B14F-4D97-AF65-F5344CB8AC3E}">
        <p14:creationId xmlns:p14="http://schemas.microsoft.com/office/powerpoint/2010/main" val="2066664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a:extLst>
              <a:ext uri="{FF2B5EF4-FFF2-40B4-BE49-F238E27FC236}">
                <a16:creationId xmlns:a16="http://schemas.microsoft.com/office/drawing/2014/main" id="{967B7954-4AF5-1A6B-9E34-81051760BA48}"/>
              </a:ext>
            </a:extLst>
          </p:cNvPr>
          <p:cNvPicPr>
            <a:picLocks noGrp="1" noChangeAspect="1"/>
          </p:cNvPicPr>
          <p:nvPr>
            <p:ph idx="4294967295"/>
          </p:nvPr>
        </p:nvPicPr>
        <p:blipFill rotWithShape="1">
          <a:blip r:embed="rId2">
            <a:extLst>
              <a:ext uri="{28A0092B-C50C-407E-A947-70E740481C1C}">
                <a14:useLocalDpi xmlns:a14="http://schemas.microsoft.com/office/drawing/2010/main" val="0"/>
              </a:ext>
            </a:extLst>
          </a:blip>
          <a:srcRect l="13324" t="73429" r="3725" b="6232"/>
          <a:stretch/>
        </p:blipFill>
        <p:spPr>
          <a:xfrm>
            <a:off x="3316076" y="318439"/>
            <a:ext cx="6378575" cy="1036637"/>
          </a:xfrm>
        </p:spPr>
      </p:pic>
      <p:pic>
        <p:nvPicPr>
          <p:cNvPr id="7" name="صورة 6">
            <a:extLst>
              <a:ext uri="{FF2B5EF4-FFF2-40B4-BE49-F238E27FC236}">
                <a16:creationId xmlns:a16="http://schemas.microsoft.com/office/drawing/2014/main" id="{79061CF9-B2FA-ED13-1453-6C75B24E3C51}"/>
              </a:ext>
            </a:extLst>
          </p:cNvPr>
          <p:cNvPicPr>
            <a:picLocks noChangeAspect="1"/>
          </p:cNvPicPr>
          <p:nvPr/>
        </p:nvPicPr>
        <p:blipFill rotWithShape="1">
          <a:blip r:embed="rId3">
            <a:extLst>
              <a:ext uri="{28A0092B-C50C-407E-A947-70E740481C1C}">
                <a14:useLocalDpi xmlns:a14="http://schemas.microsoft.com/office/drawing/2010/main" val="0"/>
              </a:ext>
            </a:extLst>
          </a:blip>
          <a:srcRect l="3177" t="3595"/>
          <a:stretch/>
        </p:blipFill>
        <p:spPr>
          <a:xfrm>
            <a:off x="3316076" y="1355076"/>
            <a:ext cx="6378768" cy="5288096"/>
          </a:xfrm>
          <a:prstGeom prst="rect">
            <a:avLst/>
          </a:prstGeom>
        </p:spPr>
      </p:pic>
    </p:spTree>
    <p:extLst>
      <p:ext uri="{BB962C8B-B14F-4D97-AF65-F5344CB8AC3E}">
        <p14:creationId xmlns:p14="http://schemas.microsoft.com/office/powerpoint/2010/main" val="9186089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a:extLst>
              <a:ext uri="{FF2B5EF4-FFF2-40B4-BE49-F238E27FC236}">
                <a16:creationId xmlns:a16="http://schemas.microsoft.com/office/drawing/2014/main" id="{ACEBA65B-55F7-F6A6-3209-CCA4503DF9B7}"/>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125165" y="333375"/>
            <a:ext cx="5926238" cy="6191250"/>
          </a:xfrm>
        </p:spPr>
      </p:pic>
    </p:spTree>
    <p:extLst>
      <p:ext uri="{BB962C8B-B14F-4D97-AF65-F5344CB8AC3E}">
        <p14:creationId xmlns:p14="http://schemas.microsoft.com/office/powerpoint/2010/main" val="2523607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a:extLst>
              <a:ext uri="{FF2B5EF4-FFF2-40B4-BE49-F238E27FC236}">
                <a16:creationId xmlns:a16="http://schemas.microsoft.com/office/drawing/2014/main" id="{56C4392B-585D-4ADC-2AD0-7093A4BD1110}"/>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187700" y="1109221"/>
            <a:ext cx="5816600" cy="4162425"/>
          </a:xfrm>
        </p:spPr>
      </p:pic>
    </p:spTree>
    <p:extLst>
      <p:ext uri="{BB962C8B-B14F-4D97-AF65-F5344CB8AC3E}">
        <p14:creationId xmlns:p14="http://schemas.microsoft.com/office/powerpoint/2010/main" val="1939063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a:extLst>
              <a:ext uri="{FF2B5EF4-FFF2-40B4-BE49-F238E27FC236}">
                <a16:creationId xmlns:a16="http://schemas.microsoft.com/office/drawing/2014/main" id="{4CB32E31-2F2B-338E-96B5-B78E62B066CD}"/>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951162" y="856527"/>
            <a:ext cx="6736848" cy="4759254"/>
          </a:xfrm>
        </p:spPr>
      </p:pic>
    </p:spTree>
    <p:extLst>
      <p:ext uri="{BB962C8B-B14F-4D97-AF65-F5344CB8AC3E}">
        <p14:creationId xmlns:p14="http://schemas.microsoft.com/office/powerpoint/2010/main" val="8094418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a:extLst>
              <a:ext uri="{FF2B5EF4-FFF2-40B4-BE49-F238E27FC236}">
                <a16:creationId xmlns:a16="http://schemas.microsoft.com/office/drawing/2014/main" id="{D6DF8380-99F1-4CEB-5E54-6836603D2746}"/>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997844" y="1175543"/>
            <a:ext cx="6794338" cy="4982189"/>
          </a:xfrm>
        </p:spPr>
      </p:pic>
    </p:spTree>
    <p:extLst>
      <p:ext uri="{BB962C8B-B14F-4D97-AF65-F5344CB8AC3E}">
        <p14:creationId xmlns:p14="http://schemas.microsoft.com/office/powerpoint/2010/main" val="20601717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a:extLst>
              <a:ext uri="{FF2B5EF4-FFF2-40B4-BE49-F238E27FC236}">
                <a16:creationId xmlns:a16="http://schemas.microsoft.com/office/drawing/2014/main" id="{F1DD8F60-255C-0995-78BD-63D02DAC8068}"/>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3126581" y="763929"/>
            <a:ext cx="6503556" cy="5162129"/>
          </a:xfrm>
        </p:spPr>
      </p:pic>
    </p:spTree>
    <p:extLst>
      <p:ext uri="{BB962C8B-B14F-4D97-AF65-F5344CB8AC3E}">
        <p14:creationId xmlns:p14="http://schemas.microsoft.com/office/powerpoint/2010/main" val="2461473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a:extLst>
              <a:ext uri="{FF2B5EF4-FFF2-40B4-BE49-F238E27FC236}">
                <a16:creationId xmlns:a16="http://schemas.microsoft.com/office/drawing/2014/main" id="{2D021034-3E60-FB5E-5433-6F0D7BF089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3880" y="1858168"/>
            <a:ext cx="6345715" cy="3385861"/>
          </a:xfrm>
        </p:spPr>
      </p:pic>
    </p:spTree>
    <p:extLst>
      <p:ext uri="{BB962C8B-B14F-4D97-AF65-F5344CB8AC3E}">
        <p14:creationId xmlns:p14="http://schemas.microsoft.com/office/powerpoint/2010/main" val="6082775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E2A49E-0BD9-321C-F602-AFA2FCF9B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198" y="931857"/>
            <a:ext cx="10326946" cy="499630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5C7EF91A-AEA4-5F56-0661-A62DE8490B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صورة 4" descr="صورة تحتوي على لقطة شاشة, نص, طعام&#10;&#10;تم إنشاء الوصف تلقائياً">
            <a:extLst>
              <a:ext uri="{FF2B5EF4-FFF2-40B4-BE49-F238E27FC236}">
                <a16:creationId xmlns:a16="http://schemas.microsoft.com/office/drawing/2014/main" id="{9F11C973-22CB-91CB-DE59-36D842843E71}"/>
              </a:ext>
            </a:extLst>
          </p:cNvPr>
          <p:cNvPicPr>
            <a:picLocks noChangeAspect="1"/>
          </p:cNvPicPr>
          <p:nvPr/>
        </p:nvPicPr>
        <p:blipFill rotWithShape="1">
          <a:blip r:embed="rId2">
            <a:extLst>
              <a:ext uri="{28A0092B-C50C-407E-A947-70E740481C1C}">
                <a14:useLocalDpi xmlns:a14="http://schemas.microsoft.com/office/drawing/2010/main" val="0"/>
              </a:ext>
            </a:extLst>
          </a:blip>
          <a:srcRect t="5962" b="27470"/>
          <a:stretch/>
        </p:blipFill>
        <p:spPr>
          <a:xfrm>
            <a:off x="20" y="1"/>
            <a:ext cx="12191980" cy="6858000"/>
          </a:xfrm>
          <a:prstGeom prst="rect">
            <a:avLst/>
          </a:prstGeom>
        </p:spPr>
      </p:pic>
      <p:sp>
        <p:nvSpPr>
          <p:cNvPr id="14" name="Rectangle 13">
            <a:extLst>
              <a:ext uri="{FF2B5EF4-FFF2-40B4-BE49-F238E27FC236}">
                <a16:creationId xmlns:a16="http://schemas.microsoft.com/office/drawing/2014/main" id="{5B12B501-806A-E961-4C73-E0D1677A8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2446808"/>
            <a:ext cx="12192000" cy="4417496"/>
          </a:xfrm>
          <a:prstGeom prst="rect">
            <a:avLst/>
          </a:prstGeom>
          <a:gradFill flip="none" rotWithShape="1">
            <a:gsLst>
              <a:gs pos="0">
                <a:srgbClr val="000000">
                  <a:alpha val="56000"/>
                </a:srgbClr>
              </a:gs>
              <a:gs pos="100000">
                <a:srgbClr val="000000">
                  <a:alpha val="0"/>
                </a:srgbClr>
              </a:gs>
              <a:gs pos="60000">
                <a:srgbClr val="000000">
                  <a:alpha val="28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عنصر نائب للمحتوى 2">
            <a:extLst>
              <a:ext uri="{FF2B5EF4-FFF2-40B4-BE49-F238E27FC236}">
                <a16:creationId xmlns:a16="http://schemas.microsoft.com/office/drawing/2014/main" id="{6E587688-412D-530B-DA42-87E3645E539A}"/>
              </a:ext>
            </a:extLst>
          </p:cNvPr>
          <p:cNvSpPr>
            <a:spLocks noGrp="1"/>
          </p:cNvSpPr>
          <p:nvPr>
            <p:ph idx="1"/>
          </p:nvPr>
        </p:nvSpPr>
        <p:spPr>
          <a:xfrm>
            <a:off x="895480" y="5076496"/>
            <a:ext cx="6772868" cy="826113"/>
          </a:xfrm>
        </p:spPr>
        <p:txBody>
          <a:bodyPr vert="horz" lIns="91440" tIns="45720" rIns="91440" bIns="45720" rtlCol="0">
            <a:normAutofit/>
          </a:bodyPr>
          <a:lstStyle/>
          <a:p>
            <a:pPr marL="0" indent="0">
              <a:buNone/>
            </a:pPr>
            <a:r>
              <a:rPr lang="en-US" b="0" i="0">
                <a:solidFill>
                  <a:srgbClr val="FFFFFF"/>
                </a:solidFill>
                <a:effectLst/>
              </a:rPr>
              <a:t>Cirrhosis is a liver condition caused by chronic liver damage.</a:t>
            </a:r>
            <a:endParaRPr lang="en-US">
              <a:solidFill>
                <a:srgbClr val="FFFFFF"/>
              </a:solidFill>
            </a:endParaRPr>
          </a:p>
        </p:txBody>
      </p:sp>
      <p:sp>
        <p:nvSpPr>
          <p:cNvPr id="2" name="عنوان 1">
            <a:extLst>
              <a:ext uri="{FF2B5EF4-FFF2-40B4-BE49-F238E27FC236}">
                <a16:creationId xmlns:a16="http://schemas.microsoft.com/office/drawing/2014/main" id="{55AB068F-1167-27FF-F5C1-4009D1C2DE8E}"/>
              </a:ext>
            </a:extLst>
          </p:cNvPr>
          <p:cNvSpPr>
            <a:spLocks noGrp="1"/>
          </p:cNvSpPr>
          <p:nvPr>
            <p:ph type="title"/>
          </p:nvPr>
        </p:nvSpPr>
        <p:spPr>
          <a:xfrm>
            <a:off x="895481" y="2919772"/>
            <a:ext cx="6772868" cy="2150420"/>
          </a:xfrm>
        </p:spPr>
        <p:txBody>
          <a:bodyPr vert="horz" lIns="91440" tIns="45720" rIns="91440" bIns="45720" rtlCol="0" anchor="b">
            <a:normAutofit/>
          </a:bodyPr>
          <a:lstStyle/>
          <a:p>
            <a:r>
              <a:rPr lang="en-US" sz="3200" i="0" spc="530">
                <a:solidFill>
                  <a:srgbClr val="FFFFFF"/>
                </a:solidFill>
                <a:effectLst/>
              </a:rPr>
              <a:t>Cirrhosis</a:t>
            </a:r>
            <a:endParaRPr lang="en-US" sz="3200" spc="530">
              <a:solidFill>
                <a:srgbClr val="FFFFFF"/>
              </a:solidFill>
            </a:endParaRPr>
          </a:p>
        </p:txBody>
      </p:sp>
    </p:spTree>
    <p:extLst>
      <p:ext uri="{BB962C8B-B14F-4D97-AF65-F5344CB8AC3E}">
        <p14:creationId xmlns:p14="http://schemas.microsoft.com/office/powerpoint/2010/main" val="130808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BDAA101-F7F6-E97A-400A-DFD497152787}"/>
              </a:ext>
            </a:extLst>
          </p:cNvPr>
          <p:cNvSpPr>
            <a:spLocks noGrp="1"/>
          </p:cNvSpPr>
          <p:nvPr>
            <p:ph type="title"/>
          </p:nvPr>
        </p:nvSpPr>
        <p:spPr/>
        <p:txBody>
          <a:bodyPr/>
          <a:lstStyle/>
          <a:p>
            <a:r>
              <a:rPr lang="en-US" b="0" i="0" dirty="0">
                <a:solidFill>
                  <a:schemeClr val="accent1"/>
                </a:solidFill>
                <a:effectLst/>
                <a:latin typeface="Segoe UI Web (Arabic)"/>
              </a:rPr>
              <a:t>KEY TERMS</a:t>
            </a:r>
            <a:endParaRPr lang="ar-SA" dirty="0">
              <a:solidFill>
                <a:schemeClr val="accent1"/>
              </a:solidFill>
            </a:endParaRPr>
          </a:p>
        </p:txBody>
      </p:sp>
      <p:sp>
        <p:nvSpPr>
          <p:cNvPr id="3" name="عنصر نائب للمحتوى 2">
            <a:extLst>
              <a:ext uri="{FF2B5EF4-FFF2-40B4-BE49-F238E27FC236}">
                <a16:creationId xmlns:a16="http://schemas.microsoft.com/office/drawing/2014/main" id="{4CCE2BAB-9E2D-D00B-8F84-9E864148CEAF}"/>
              </a:ext>
            </a:extLst>
          </p:cNvPr>
          <p:cNvSpPr>
            <a:spLocks noGrp="1"/>
          </p:cNvSpPr>
          <p:nvPr>
            <p:ph idx="1"/>
          </p:nvPr>
        </p:nvSpPr>
        <p:spPr/>
        <p:txBody>
          <a:bodyPr>
            <a:normAutofit fontScale="92500"/>
          </a:bodyPr>
          <a:lstStyle/>
          <a:p>
            <a:pPr algn="l">
              <a:buFont typeface="Arial" panose="020B0604020202020204" pitchFamily="34" charset="0"/>
              <a:buChar char="•"/>
            </a:pPr>
            <a:r>
              <a:rPr lang="en-US" sz="2400" b="1" i="0" dirty="0">
                <a:solidFill>
                  <a:srgbClr val="242424"/>
                </a:solidFill>
                <a:effectLst/>
                <a:latin typeface="Segoe UI Web (Arabic)"/>
              </a:rPr>
              <a:t>Heartburn</a:t>
            </a:r>
            <a:r>
              <a:rPr lang="en-US" sz="2400" b="0" i="0" dirty="0">
                <a:solidFill>
                  <a:srgbClr val="242424"/>
                </a:solidFill>
                <a:effectLst/>
                <a:latin typeface="Segoe UI Web (Arabic)"/>
              </a:rPr>
              <a:t> A </a:t>
            </a:r>
            <a:r>
              <a:rPr lang="en-US" sz="2400" b="0" i="0" dirty="0">
                <a:solidFill>
                  <a:srgbClr val="242424"/>
                </a:solidFill>
                <a:effectLst/>
                <a:highlight>
                  <a:srgbClr val="FF0000"/>
                </a:highlight>
                <a:latin typeface="Segoe UI Web (Arabic)"/>
              </a:rPr>
              <a:t>burning sensation </a:t>
            </a:r>
            <a:r>
              <a:rPr lang="en-US" sz="2400" b="0" i="0" dirty="0">
                <a:solidFill>
                  <a:srgbClr val="242424"/>
                </a:solidFill>
                <a:effectLst/>
                <a:latin typeface="Segoe UI Web (Arabic)"/>
              </a:rPr>
              <a:t>in the chest or throat; acid reflux.</a:t>
            </a:r>
          </a:p>
          <a:p>
            <a:pPr algn="l">
              <a:buFont typeface="Arial" panose="020B0604020202020204" pitchFamily="34" charset="0"/>
              <a:buChar char="•"/>
            </a:pPr>
            <a:r>
              <a:rPr lang="en-US" sz="2400" b="1" i="0" dirty="0">
                <a:solidFill>
                  <a:srgbClr val="242424"/>
                </a:solidFill>
                <a:effectLst/>
                <a:latin typeface="Segoe UI Web (Arabic)"/>
              </a:rPr>
              <a:t>Jaundice</a:t>
            </a:r>
            <a:r>
              <a:rPr lang="en-US" sz="2400" b="0" i="0" dirty="0">
                <a:solidFill>
                  <a:srgbClr val="242424"/>
                </a:solidFill>
                <a:effectLst/>
                <a:latin typeface="Segoe UI Web (Arabic)"/>
              </a:rPr>
              <a:t> </a:t>
            </a:r>
            <a:r>
              <a:rPr lang="en-US" sz="2400" b="0" i="0" dirty="0">
                <a:solidFill>
                  <a:srgbClr val="242424"/>
                </a:solidFill>
                <a:effectLst/>
                <a:highlight>
                  <a:srgbClr val="FFFF00"/>
                </a:highlight>
                <a:latin typeface="Segoe UI Web (Arabic)"/>
              </a:rPr>
              <a:t>yellowish color </a:t>
            </a:r>
            <a:r>
              <a:rPr lang="en-US" sz="2400" b="0" i="0" dirty="0">
                <a:solidFill>
                  <a:srgbClr val="242424"/>
                </a:solidFill>
                <a:effectLst/>
                <a:latin typeface="Segoe UI Web (Arabic)"/>
              </a:rPr>
              <a:t>of the skin or whites of the eyes</a:t>
            </a:r>
          </a:p>
          <a:p>
            <a:pPr algn="l">
              <a:buFont typeface="Arial" panose="020B0604020202020204" pitchFamily="34" charset="0"/>
              <a:buChar char="•"/>
            </a:pPr>
            <a:r>
              <a:rPr lang="en-US" sz="2400" b="1" i="0" dirty="0">
                <a:solidFill>
                  <a:srgbClr val="242424"/>
                </a:solidFill>
                <a:effectLst/>
                <a:latin typeface="Segoe UI Web (Arabic)"/>
              </a:rPr>
              <a:t>Vomitus</a:t>
            </a:r>
            <a:r>
              <a:rPr lang="en-US" sz="2400" b="0" i="0" dirty="0">
                <a:solidFill>
                  <a:srgbClr val="242424"/>
                </a:solidFill>
                <a:effectLst/>
                <a:latin typeface="Segoe UI Web (Arabic)"/>
              </a:rPr>
              <a:t> food and fluids </a:t>
            </a:r>
            <a:r>
              <a:rPr lang="en-US" sz="2400" b="0" i="0" dirty="0">
                <a:solidFill>
                  <a:srgbClr val="242424"/>
                </a:solidFill>
                <a:effectLst/>
                <a:highlight>
                  <a:srgbClr val="00FF00"/>
                </a:highlight>
                <a:latin typeface="Segoe UI Web (Arabic)"/>
              </a:rPr>
              <a:t>expelled</a:t>
            </a:r>
            <a:r>
              <a:rPr lang="en-US" sz="2400" b="0" i="0" dirty="0">
                <a:solidFill>
                  <a:srgbClr val="242424"/>
                </a:solidFill>
                <a:effectLst/>
                <a:latin typeface="Segoe UI Web (Arabic)"/>
              </a:rPr>
              <a:t> from the stomach through the mouth</a:t>
            </a:r>
          </a:p>
          <a:p>
            <a:pPr algn="l">
              <a:buFont typeface="Arial" panose="020B0604020202020204" pitchFamily="34" charset="0"/>
              <a:buChar char="•"/>
            </a:pPr>
            <a:r>
              <a:rPr lang="en-US" sz="2400" b="1" dirty="0">
                <a:solidFill>
                  <a:srgbClr val="242424"/>
                </a:solidFill>
                <a:latin typeface="Segoe UI Web (Arabic)"/>
              </a:rPr>
              <a:t>Hyper-glycemia</a:t>
            </a:r>
            <a:r>
              <a:rPr lang="en-US" sz="2400" dirty="0">
                <a:solidFill>
                  <a:srgbClr val="242424"/>
                </a:solidFill>
                <a:latin typeface="Segoe UI Web (Arabic)"/>
              </a:rPr>
              <a:t> high (hyper) sugar (</a:t>
            </a:r>
            <a:r>
              <a:rPr lang="en-US" sz="2400" dirty="0" err="1">
                <a:solidFill>
                  <a:srgbClr val="242424"/>
                </a:solidFill>
                <a:latin typeface="Segoe UI Web (Arabic)"/>
              </a:rPr>
              <a:t>glyc</a:t>
            </a:r>
            <a:r>
              <a:rPr lang="en-US" sz="2400" dirty="0">
                <a:solidFill>
                  <a:srgbClr val="242424"/>
                </a:solidFill>
                <a:latin typeface="Segoe UI Web (Arabic)"/>
              </a:rPr>
              <a:t>) in the blood (</a:t>
            </a:r>
            <a:r>
              <a:rPr lang="en-US" sz="2400" dirty="0" err="1">
                <a:solidFill>
                  <a:srgbClr val="242424"/>
                </a:solidFill>
                <a:latin typeface="Segoe UI Web (Arabic)"/>
              </a:rPr>
              <a:t>emia</a:t>
            </a:r>
            <a:r>
              <a:rPr lang="en-US" sz="2400" dirty="0">
                <a:solidFill>
                  <a:srgbClr val="242424"/>
                </a:solidFill>
                <a:latin typeface="Segoe UI Web (Arabic)"/>
              </a:rPr>
              <a:t>) </a:t>
            </a:r>
            <a:r>
              <a:rPr lang="en-US" sz="2400" b="1" dirty="0">
                <a:solidFill>
                  <a:srgbClr val="242424"/>
                </a:solidFill>
                <a:latin typeface="Segoe UI Web (Arabic)"/>
              </a:rPr>
              <a:t>↑</a:t>
            </a:r>
          </a:p>
          <a:p>
            <a:r>
              <a:rPr lang="en-US" sz="2400" b="1" i="0" dirty="0">
                <a:solidFill>
                  <a:srgbClr val="242424"/>
                </a:solidFill>
                <a:effectLst/>
                <a:latin typeface="Segoe UI Web (Arabic)"/>
              </a:rPr>
              <a:t>Hypo-</a:t>
            </a:r>
            <a:r>
              <a:rPr lang="en-US" sz="2400" b="1" dirty="0">
                <a:solidFill>
                  <a:srgbClr val="242424"/>
                </a:solidFill>
                <a:latin typeface="Segoe UI Web (Arabic)"/>
              </a:rPr>
              <a:t>glycemia</a:t>
            </a:r>
            <a:r>
              <a:rPr lang="en-US" sz="2400" dirty="0">
                <a:solidFill>
                  <a:srgbClr val="242424"/>
                </a:solidFill>
                <a:latin typeface="Segoe UI Web (Arabic)"/>
              </a:rPr>
              <a:t> low (hypo) sugar (</a:t>
            </a:r>
            <a:r>
              <a:rPr lang="en-US" sz="2400" dirty="0" err="1">
                <a:solidFill>
                  <a:srgbClr val="242424"/>
                </a:solidFill>
                <a:latin typeface="Segoe UI Web (Arabic)"/>
              </a:rPr>
              <a:t>glyc</a:t>
            </a:r>
            <a:r>
              <a:rPr lang="en-US" sz="2400" dirty="0">
                <a:solidFill>
                  <a:srgbClr val="242424"/>
                </a:solidFill>
                <a:latin typeface="Segoe UI Web (Arabic)"/>
              </a:rPr>
              <a:t>) in the blood (</a:t>
            </a:r>
            <a:r>
              <a:rPr lang="en-US" sz="2400" dirty="0" err="1">
                <a:solidFill>
                  <a:srgbClr val="242424"/>
                </a:solidFill>
                <a:latin typeface="Segoe UI Web (Arabic)"/>
              </a:rPr>
              <a:t>emia</a:t>
            </a:r>
            <a:r>
              <a:rPr lang="en-US" sz="2400" dirty="0">
                <a:solidFill>
                  <a:srgbClr val="242424"/>
                </a:solidFill>
                <a:latin typeface="Segoe UI Web (Arabic)"/>
              </a:rPr>
              <a:t>) </a:t>
            </a:r>
            <a:r>
              <a:rPr lang="en-US" sz="2400" dirty="0">
                <a:solidFill>
                  <a:srgbClr val="242424"/>
                </a:solidFill>
                <a:latin typeface="Arial" panose="020B0604020202020204" pitchFamily="34" charset="0"/>
                <a:cs typeface="Arial" panose="020B0604020202020204" pitchFamily="34" charset="0"/>
              </a:rPr>
              <a:t>↓</a:t>
            </a:r>
            <a:endParaRPr lang="en-US" sz="2400" dirty="0">
              <a:solidFill>
                <a:srgbClr val="242424"/>
              </a:solidFill>
              <a:latin typeface="Segoe UI Web (Arabic)"/>
            </a:endParaRPr>
          </a:p>
          <a:p>
            <a:pPr algn="l">
              <a:buFont typeface="Arial" panose="020B0604020202020204" pitchFamily="34" charset="0"/>
              <a:buChar char="•"/>
            </a:pPr>
            <a:endParaRPr lang="en-US" sz="2400" b="0" i="0" dirty="0">
              <a:solidFill>
                <a:srgbClr val="242424"/>
              </a:solidFill>
              <a:effectLst/>
              <a:latin typeface="Segoe UI Web (Arabic)"/>
            </a:endParaRPr>
          </a:p>
          <a:p>
            <a:endParaRPr lang="ar-SA" sz="2400" dirty="0"/>
          </a:p>
        </p:txBody>
      </p:sp>
    </p:spTree>
    <p:extLst>
      <p:ext uri="{BB962C8B-B14F-4D97-AF65-F5344CB8AC3E}">
        <p14:creationId xmlns:p14="http://schemas.microsoft.com/office/powerpoint/2010/main" val="20498637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D7FBCBE6-81D6-2390-B44B-7AEAC54B073F}"/>
              </a:ext>
            </a:extLst>
          </p:cNvPr>
          <p:cNvSpPr>
            <a:spLocks noGrp="1"/>
          </p:cNvSpPr>
          <p:nvPr>
            <p:ph idx="1"/>
          </p:nvPr>
        </p:nvSpPr>
        <p:spPr/>
        <p:txBody>
          <a:bodyPr>
            <a:normAutofit/>
          </a:bodyPr>
          <a:lstStyle/>
          <a:p>
            <a:r>
              <a:rPr lang="en-US" sz="2800" b="0" i="0" dirty="0">
                <a:solidFill>
                  <a:srgbClr val="242424"/>
                </a:solidFill>
                <a:effectLst/>
                <a:latin typeface="Segoe UI Web (Arabic)"/>
              </a:rPr>
              <a:t>Chronic alcohol abuse, chronic hepatitis B and C, and extra fat in the liver are common causes. Obesity is becoming a common </a:t>
            </a:r>
            <a:r>
              <a:rPr lang="en-US" sz="2800" b="1" i="0" dirty="0">
                <a:solidFill>
                  <a:srgbClr val="242424"/>
                </a:solidFill>
                <a:effectLst/>
                <a:latin typeface="Segoe UI Web (Arabic)"/>
              </a:rPr>
              <a:t>cause.</a:t>
            </a:r>
          </a:p>
          <a:p>
            <a:endParaRPr lang="ar-SA" sz="2800" dirty="0"/>
          </a:p>
        </p:txBody>
      </p:sp>
    </p:spTree>
    <p:extLst>
      <p:ext uri="{BB962C8B-B14F-4D97-AF65-F5344CB8AC3E}">
        <p14:creationId xmlns:p14="http://schemas.microsoft.com/office/powerpoint/2010/main" val="20854168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3A3BA320-6885-B4D2-F9C3-5CF8CCAAF1BB}"/>
              </a:ext>
            </a:extLst>
          </p:cNvPr>
          <p:cNvSpPr>
            <a:spLocks noGrp="1"/>
          </p:cNvSpPr>
          <p:nvPr>
            <p:ph type="title"/>
          </p:nvPr>
        </p:nvSpPr>
        <p:spPr>
          <a:xfrm>
            <a:off x="1345020" y="1067946"/>
            <a:ext cx="8977511" cy="1073825"/>
          </a:xfrm>
        </p:spPr>
        <p:txBody>
          <a:bodyPr>
            <a:normAutofit/>
          </a:bodyPr>
          <a:lstStyle/>
          <a:p>
            <a:r>
              <a:rPr lang="en-US" b="0" i="0" dirty="0">
                <a:solidFill>
                  <a:schemeClr val="accent1"/>
                </a:solidFill>
                <a:effectLst/>
                <a:latin typeface="Segoe UI Web (Arabic)"/>
              </a:rPr>
              <a:t>Signs and symptoms may occur as the disease progresses.</a:t>
            </a:r>
            <a:endParaRPr lang="ar-SA" dirty="0">
              <a:solidFill>
                <a:schemeClr val="accent1"/>
              </a:solidFill>
            </a:endParaRPr>
          </a:p>
        </p:txBody>
      </p:sp>
      <p:sp>
        <p:nvSpPr>
          <p:cNvPr id="3" name="عنصر نائب للمحتوى 2">
            <a:extLst>
              <a:ext uri="{FF2B5EF4-FFF2-40B4-BE49-F238E27FC236}">
                <a16:creationId xmlns:a16="http://schemas.microsoft.com/office/drawing/2014/main" id="{F72D6577-FFA5-7D80-8BA1-7EE5AADC3E2D}"/>
              </a:ext>
            </a:extLst>
          </p:cNvPr>
          <p:cNvSpPr>
            <a:spLocks noGrp="1"/>
          </p:cNvSpPr>
          <p:nvPr>
            <p:ph idx="1"/>
          </p:nvPr>
        </p:nvSpPr>
        <p:spPr>
          <a:xfrm>
            <a:off x="1345020" y="2243369"/>
            <a:ext cx="11093021" cy="3749807"/>
          </a:xfrm>
        </p:spPr>
        <p:txBody>
          <a:bodyPr>
            <a:normAutofit/>
          </a:bodyPr>
          <a:lstStyle/>
          <a:p>
            <a:pPr marL="0" indent="0" algn="l" fontAlgn="base">
              <a:buNone/>
            </a:pPr>
            <a:r>
              <a:rPr lang="en-US" sz="1600" b="0" i="0" dirty="0">
                <a:solidFill>
                  <a:srgbClr val="242424"/>
                </a:solidFill>
                <a:effectLst/>
                <a:latin typeface="Segoe UI Web (Arabic)"/>
              </a:rPr>
              <a:t>• Weakness and fatigue</a:t>
            </a:r>
          </a:p>
          <a:p>
            <a:pPr marL="0" indent="0" algn="l" fontAlgn="base">
              <a:buNone/>
            </a:pPr>
            <a:r>
              <a:rPr lang="en-US" sz="1600" b="0" i="0" dirty="0">
                <a:solidFill>
                  <a:srgbClr val="242424"/>
                </a:solidFill>
                <a:effectLst/>
                <a:latin typeface="Segoe UI Web (Arabic)"/>
              </a:rPr>
              <a:t>• Loss of appetite and weight loss</a:t>
            </a:r>
          </a:p>
          <a:p>
            <a:pPr marL="0" indent="0" algn="l" fontAlgn="base">
              <a:buNone/>
            </a:pPr>
            <a:r>
              <a:rPr lang="en-US" sz="1600" b="0" i="0" dirty="0">
                <a:solidFill>
                  <a:srgbClr val="242424"/>
                </a:solidFill>
                <a:effectLst/>
                <a:latin typeface="Segoe UI Web (Arabic)"/>
              </a:rPr>
              <a:t>• Nausea and vomiting</a:t>
            </a:r>
          </a:p>
          <a:p>
            <a:pPr marL="0" indent="0" algn="l" fontAlgn="base">
              <a:buNone/>
            </a:pPr>
            <a:r>
              <a:rPr lang="en-US" sz="1600" b="0" i="0" dirty="0">
                <a:solidFill>
                  <a:srgbClr val="242424"/>
                </a:solidFill>
                <a:effectLst/>
                <a:latin typeface="Segoe UI Web (Arabic)"/>
              </a:rPr>
              <a:t>• Ascites—abdominal bloating from fluid buildup in the abdomen (Fig. 50-9)</a:t>
            </a:r>
          </a:p>
          <a:p>
            <a:pPr marL="0" indent="0" algn="l" fontAlgn="base">
              <a:buNone/>
            </a:pPr>
            <a:r>
              <a:rPr lang="en-US" sz="1600" b="0" i="0" dirty="0">
                <a:solidFill>
                  <a:srgbClr val="242424"/>
                </a:solidFill>
                <a:effectLst/>
                <a:latin typeface="Segoe UI Web (Arabic)"/>
              </a:rPr>
              <a:t>• Edema (swelling) in the feet and legs</a:t>
            </a:r>
          </a:p>
          <a:p>
            <a:pPr marL="0" indent="0" algn="l" fontAlgn="base">
              <a:buNone/>
            </a:pPr>
            <a:r>
              <a:rPr lang="en-US" sz="1600" b="0" i="0" dirty="0">
                <a:solidFill>
                  <a:srgbClr val="242424"/>
                </a:solidFill>
                <a:effectLst/>
                <a:latin typeface="Segoe UI Web (Arabic)"/>
              </a:rPr>
              <a:t>• Itching (severe)</a:t>
            </a:r>
          </a:p>
          <a:p>
            <a:pPr marL="0" indent="0" algn="l" fontAlgn="base">
              <a:buNone/>
            </a:pPr>
            <a:r>
              <a:rPr lang="en-US" sz="1600" b="0" i="0" dirty="0">
                <a:solidFill>
                  <a:srgbClr val="242424"/>
                </a:solidFill>
                <a:effectLst/>
                <a:latin typeface="Segoe UI Web (Arabic)"/>
              </a:rPr>
              <a:t>• Spider-like blood vessels on the skin</a:t>
            </a:r>
          </a:p>
          <a:p>
            <a:pPr marL="0" indent="0" algn="l" fontAlgn="base">
              <a:buNone/>
            </a:pPr>
            <a:r>
              <a:rPr lang="en-US" sz="1600" b="0" i="0" dirty="0">
                <a:solidFill>
                  <a:srgbClr val="242424"/>
                </a:solidFill>
                <a:effectLst/>
                <a:latin typeface="Segoe UI Web (Arabic)"/>
              </a:rPr>
              <a:t>• Jaundice</a:t>
            </a:r>
          </a:p>
          <a:p>
            <a:pPr marL="0" indent="0" algn="l" fontAlgn="base">
              <a:buNone/>
            </a:pPr>
            <a:r>
              <a:rPr lang="en-US" sz="1600" b="0" i="0" dirty="0">
                <a:solidFill>
                  <a:srgbClr val="242424"/>
                </a:solidFill>
                <a:effectLst/>
                <a:latin typeface="Segoe UI Web (Arabic)"/>
              </a:rPr>
              <a:t>• Pain or discomfort in the right upper abdomen</a:t>
            </a:r>
          </a:p>
          <a:p>
            <a:pPr marL="0" indent="0">
              <a:buNone/>
            </a:pPr>
            <a:endParaRPr lang="ar-SA" sz="1600" dirty="0"/>
          </a:p>
        </p:txBody>
      </p:sp>
    </p:spTree>
    <p:extLst>
      <p:ext uri="{BB962C8B-B14F-4D97-AF65-F5344CB8AC3E}">
        <p14:creationId xmlns:p14="http://schemas.microsoft.com/office/powerpoint/2010/main" val="4001176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E2A49E-0BD9-321C-F602-AFA2FCF9B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198" y="931857"/>
            <a:ext cx="10326946" cy="499630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5C7EF91A-AEA4-5F56-0661-A62DE8490B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عنصر نائب للمحتوى 4" descr="صورة تحتوي على نص, شخص, التوليد, كرش&#10;&#10;تم إنشاء الوصف تلقائياً">
            <a:extLst>
              <a:ext uri="{FF2B5EF4-FFF2-40B4-BE49-F238E27FC236}">
                <a16:creationId xmlns:a16="http://schemas.microsoft.com/office/drawing/2014/main" id="{95A631E9-B5D0-C83A-213B-B21EAE955618}"/>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1316"/>
          <a:stretch/>
        </p:blipFill>
        <p:spPr>
          <a:xfrm>
            <a:off x="20" y="1"/>
            <a:ext cx="12191980" cy="6858000"/>
          </a:xfrm>
          <a:prstGeom prst="rect">
            <a:avLst/>
          </a:prstGeom>
        </p:spPr>
      </p:pic>
      <p:sp>
        <p:nvSpPr>
          <p:cNvPr id="14" name="Rectangle 13">
            <a:extLst>
              <a:ext uri="{FF2B5EF4-FFF2-40B4-BE49-F238E27FC236}">
                <a16:creationId xmlns:a16="http://schemas.microsoft.com/office/drawing/2014/main" id="{5B12B501-806A-E961-4C73-E0D1677A8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2446808"/>
            <a:ext cx="12192000" cy="4417496"/>
          </a:xfrm>
          <a:prstGeom prst="rect">
            <a:avLst/>
          </a:prstGeom>
          <a:gradFill flip="none" rotWithShape="1">
            <a:gsLst>
              <a:gs pos="0">
                <a:srgbClr val="000000">
                  <a:alpha val="56000"/>
                </a:srgbClr>
              </a:gs>
              <a:gs pos="100000">
                <a:srgbClr val="000000">
                  <a:alpha val="0"/>
                </a:srgbClr>
              </a:gs>
              <a:gs pos="60000">
                <a:srgbClr val="000000">
                  <a:alpha val="28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4243873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0DDFBAD7-DD61-F2B8-1BA4-61AF480FACA2}"/>
              </a:ext>
            </a:extLst>
          </p:cNvPr>
          <p:cNvSpPr>
            <a:spLocks noGrp="1"/>
          </p:cNvSpPr>
          <p:nvPr>
            <p:ph idx="1"/>
          </p:nvPr>
        </p:nvSpPr>
        <p:spPr>
          <a:xfrm>
            <a:off x="1322989" y="1670821"/>
            <a:ext cx="8977509" cy="3738462"/>
          </a:xfrm>
        </p:spPr>
        <p:txBody>
          <a:bodyPr>
            <a:normAutofit fontScale="92500" lnSpcReduction="20000"/>
          </a:bodyPr>
          <a:lstStyle/>
          <a:p>
            <a:pPr algn="l" fontAlgn="base"/>
            <a:r>
              <a:rPr lang="en-US" sz="2400" b="1" i="0" dirty="0">
                <a:solidFill>
                  <a:srgbClr val="242424"/>
                </a:solidFill>
                <a:effectLst/>
                <a:latin typeface="Segoe UI Web (Arabic)"/>
              </a:rPr>
              <a:t>Complications.</a:t>
            </a:r>
            <a:r>
              <a:rPr lang="en-US" sz="2400" b="0" i="0" dirty="0">
                <a:solidFill>
                  <a:srgbClr val="242424"/>
                </a:solidFill>
                <a:effectLst/>
                <a:latin typeface="Segoe UI Web (Arabic)"/>
              </a:rPr>
              <a:t> Infection, bruising, and bleeding occur. </a:t>
            </a:r>
          </a:p>
          <a:p>
            <a:pPr algn="l" fontAlgn="base"/>
            <a:r>
              <a:rPr lang="en-US" sz="2400" b="0" i="0" dirty="0">
                <a:solidFill>
                  <a:srgbClr val="242424"/>
                </a:solidFill>
                <a:effectLst/>
                <a:latin typeface="Segoe UI Web (Arabic)"/>
              </a:rPr>
              <a:t>Toxins build up in the brain, causing confusion, personality changes, and memory loss.</a:t>
            </a:r>
          </a:p>
          <a:p>
            <a:pPr algn="l" fontAlgn="base"/>
            <a:r>
              <a:rPr lang="en-US" sz="2400" b="1" i="0" dirty="0">
                <a:solidFill>
                  <a:srgbClr val="242424"/>
                </a:solidFill>
                <a:effectLst/>
                <a:latin typeface="Segoe UI Web (Arabic)"/>
              </a:rPr>
              <a:t>Treatment</a:t>
            </a:r>
            <a:r>
              <a:rPr lang="en-US" sz="2400" b="0" i="0" dirty="0">
                <a:solidFill>
                  <a:srgbClr val="242424"/>
                </a:solidFill>
                <a:effectLst/>
                <a:latin typeface="Segoe UI Web (Arabic)"/>
              </a:rPr>
              <a:t> is aimed at treating the cause</a:t>
            </a:r>
          </a:p>
          <a:p>
            <a:pPr algn="l" fontAlgn="base"/>
            <a:r>
              <a:rPr lang="en-US" sz="2400" b="0" i="0" dirty="0">
                <a:solidFill>
                  <a:srgbClr val="242424"/>
                </a:solidFill>
                <a:effectLst/>
                <a:latin typeface="Segoe UI Web (Arabic)"/>
              </a:rPr>
              <a:t>A low-sodium diet is needed for edema and ascites. </a:t>
            </a:r>
          </a:p>
          <a:p>
            <a:pPr algn="l" fontAlgn="base"/>
            <a:r>
              <a:rPr lang="en-US" sz="2400" b="0" i="0" dirty="0">
                <a:solidFill>
                  <a:srgbClr val="242424"/>
                </a:solidFill>
                <a:effectLst/>
                <a:latin typeface="Segoe UI Web (Arabic)"/>
              </a:rPr>
              <a:t>Diuretic drugs (water pills) are ordered to remove fluid. </a:t>
            </a:r>
          </a:p>
          <a:p>
            <a:pPr algn="l" fontAlgn="base"/>
            <a:r>
              <a:rPr lang="en-US" sz="2400" b="0" i="0" dirty="0">
                <a:solidFill>
                  <a:srgbClr val="242424"/>
                </a:solidFill>
                <a:effectLst/>
                <a:latin typeface="Segoe UI Web (Arabic)"/>
              </a:rPr>
              <a:t>Antibiotics are ordered for infection. </a:t>
            </a:r>
          </a:p>
          <a:p>
            <a:pPr algn="l" fontAlgn="base"/>
            <a:r>
              <a:rPr lang="en-US" sz="2400" b="0" i="0" dirty="0">
                <a:solidFill>
                  <a:srgbClr val="242424"/>
                </a:solidFill>
                <a:effectLst/>
                <a:latin typeface="Segoe UI Web (Arabic)"/>
              </a:rPr>
              <a:t>The person must avoid alcohol and may need a liver transplant.</a:t>
            </a:r>
          </a:p>
          <a:p>
            <a:endParaRPr lang="ar-SA" sz="2400" dirty="0"/>
          </a:p>
        </p:txBody>
      </p:sp>
    </p:spTree>
    <p:extLst>
      <p:ext uri="{BB962C8B-B14F-4D97-AF65-F5344CB8AC3E}">
        <p14:creationId xmlns:p14="http://schemas.microsoft.com/office/powerpoint/2010/main" val="28775177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ربع نص 4">
            <a:extLst>
              <a:ext uri="{FF2B5EF4-FFF2-40B4-BE49-F238E27FC236}">
                <a16:creationId xmlns:a16="http://schemas.microsoft.com/office/drawing/2014/main" id="{BA73EC84-B9F1-2F07-9631-C0E5944A7F26}"/>
              </a:ext>
            </a:extLst>
          </p:cNvPr>
          <p:cNvSpPr txBox="1"/>
          <p:nvPr/>
        </p:nvSpPr>
        <p:spPr>
          <a:xfrm>
            <a:off x="1267901" y="1579911"/>
            <a:ext cx="8757447" cy="4401205"/>
          </a:xfrm>
          <a:prstGeom prst="rect">
            <a:avLst/>
          </a:prstGeom>
          <a:noFill/>
        </p:spPr>
        <p:txBody>
          <a:bodyPr wrap="square">
            <a:spAutoFit/>
          </a:bodyPr>
          <a:lstStyle/>
          <a:p>
            <a:pPr algn="l" fontAlgn="base"/>
            <a:r>
              <a:rPr lang="en-US" sz="2000" b="0" i="0" dirty="0">
                <a:solidFill>
                  <a:srgbClr val="242424"/>
                </a:solidFill>
                <a:effectLst/>
                <a:latin typeface="Segoe UI Web (Arabic)"/>
              </a:rPr>
              <a:t>• Follow the care plan to prevent complications from bed rest—pneumonia, blood clots, pressure injuries.</a:t>
            </a:r>
          </a:p>
          <a:p>
            <a:pPr algn="l" fontAlgn="base"/>
            <a:r>
              <a:rPr lang="en-US" sz="2000" b="0" i="0" dirty="0">
                <a:solidFill>
                  <a:srgbClr val="242424"/>
                </a:solidFill>
                <a:effectLst/>
                <a:latin typeface="Segoe UI Web (Arabic)"/>
              </a:rPr>
              <a:t>• Provide good skin care and prevent itching.</a:t>
            </a:r>
          </a:p>
          <a:p>
            <a:pPr algn="l" fontAlgn="base"/>
            <a:r>
              <a:rPr lang="en-US" sz="2000" b="0" i="0" dirty="0">
                <a:solidFill>
                  <a:srgbClr val="242424"/>
                </a:solidFill>
                <a:effectLst/>
                <a:latin typeface="Segoe UI Web (Arabic)"/>
              </a:rPr>
              <a:t>• Follow the care plan for what cleanser to use.</a:t>
            </a:r>
          </a:p>
          <a:p>
            <a:pPr algn="l" fontAlgn="base"/>
            <a:r>
              <a:rPr lang="en-US" sz="2000" b="0" i="0" dirty="0">
                <a:solidFill>
                  <a:srgbClr val="242424"/>
                </a:solidFill>
                <a:effectLst/>
                <a:latin typeface="Segoe UI Web (Arabic)"/>
              </a:rPr>
              <a:t>• Apply lotion to the skin.</a:t>
            </a:r>
          </a:p>
          <a:p>
            <a:pPr algn="l" fontAlgn="base"/>
            <a:r>
              <a:rPr lang="en-US" sz="2000" b="0" i="0" dirty="0">
                <a:solidFill>
                  <a:srgbClr val="242424"/>
                </a:solidFill>
                <a:effectLst/>
                <a:latin typeface="Segoe UI Web (Arabic)"/>
              </a:rPr>
              <a:t>• Discourage the scratching of itchy skin.</a:t>
            </a:r>
          </a:p>
          <a:p>
            <a:pPr algn="l" fontAlgn="base"/>
            <a:r>
              <a:rPr lang="en-US" sz="2000" b="0" i="0" dirty="0">
                <a:solidFill>
                  <a:srgbClr val="242424"/>
                </a:solidFill>
                <a:effectLst/>
                <a:latin typeface="Segoe UI Web (Arabic)"/>
              </a:rPr>
              <a:t>• Provide mouth care before meals and every 2 hours.</a:t>
            </a:r>
          </a:p>
          <a:p>
            <a:pPr algn="l" fontAlgn="base"/>
            <a:r>
              <a:rPr lang="en-US" sz="2000" b="0" i="0" dirty="0">
                <a:solidFill>
                  <a:srgbClr val="242424"/>
                </a:solidFill>
                <a:effectLst/>
                <a:latin typeface="Segoe UI Web (Arabic)"/>
              </a:rPr>
              <a:t>• Follow diet and fluid restriction orders.</a:t>
            </a:r>
          </a:p>
          <a:p>
            <a:pPr algn="l" fontAlgn="base"/>
            <a:r>
              <a:rPr lang="en-US" sz="2000" b="0" i="0" dirty="0">
                <a:solidFill>
                  <a:srgbClr val="242424"/>
                </a:solidFill>
                <a:effectLst/>
                <a:latin typeface="Segoe UI Web (Arabic)"/>
              </a:rPr>
              <a:t>• Turn the person at least every 2 hours or as noted on the care plan.</a:t>
            </a:r>
          </a:p>
          <a:p>
            <a:pPr algn="l" fontAlgn="base"/>
            <a:r>
              <a:rPr lang="en-US" sz="2000" b="0" i="0" dirty="0">
                <a:solidFill>
                  <a:srgbClr val="242424"/>
                </a:solidFill>
                <a:effectLst/>
                <a:latin typeface="Segoe UI Web (Arabic)"/>
              </a:rPr>
              <a:t>• Promote comfort and the ability to breathe.</a:t>
            </a:r>
          </a:p>
          <a:p>
            <a:pPr algn="l" fontAlgn="base"/>
            <a:r>
              <a:rPr lang="en-US" sz="2000" b="0" i="0" dirty="0">
                <a:solidFill>
                  <a:srgbClr val="242424"/>
                </a:solidFill>
                <a:effectLst/>
                <a:latin typeface="Segoe UI Web (Arabic)"/>
              </a:rPr>
              <a:t>• Semi-Fowler's or Fowler's position</a:t>
            </a:r>
          </a:p>
          <a:p>
            <a:pPr algn="l" fontAlgn="base"/>
            <a:r>
              <a:rPr lang="en-US" sz="2000" b="0" i="0" dirty="0">
                <a:solidFill>
                  <a:srgbClr val="242424"/>
                </a:solidFill>
                <a:effectLst/>
                <a:latin typeface="Segoe UI Web (Arabic)"/>
              </a:rPr>
              <a:t>• Pillows under the arms for support</a:t>
            </a:r>
          </a:p>
          <a:p>
            <a:pPr algn="l" fontAlgn="base"/>
            <a:r>
              <a:rPr lang="en-US" sz="2000" b="0" i="0" dirty="0">
                <a:solidFill>
                  <a:srgbClr val="242424"/>
                </a:solidFill>
                <a:effectLst/>
                <a:latin typeface="Segoe UI Web (Arabic)"/>
              </a:rPr>
              <a:t>• Coughing and deep-breathing exercises</a:t>
            </a:r>
          </a:p>
          <a:p>
            <a:pPr algn="l" fontAlgn="base"/>
            <a:r>
              <a:rPr lang="en-US" sz="2000" b="0" i="0" dirty="0">
                <a:solidFill>
                  <a:srgbClr val="242424"/>
                </a:solidFill>
                <a:effectLst/>
                <a:latin typeface="Segoe UI Web (Arabic)"/>
              </a:rPr>
              <a:t>• Assist with ambulation and activities of daily living (ADL) as needed.</a:t>
            </a:r>
          </a:p>
        </p:txBody>
      </p:sp>
      <p:sp>
        <p:nvSpPr>
          <p:cNvPr id="6" name="عنوان 5">
            <a:extLst>
              <a:ext uri="{FF2B5EF4-FFF2-40B4-BE49-F238E27FC236}">
                <a16:creationId xmlns:a16="http://schemas.microsoft.com/office/drawing/2014/main" id="{2D4025B4-D38D-8259-0011-F8BC97BD88B1}"/>
              </a:ext>
            </a:extLst>
          </p:cNvPr>
          <p:cNvSpPr>
            <a:spLocks noGrp="1"/>
          </p:cNvSpPr>
          <p:nvPr>
            <p:ph type="title"/>
          </p:nvPr>
        </p:nvSpPr>
        <p:spPr>
          <a:xfrm>
            <a:off x="1267902" y="506086"/>
            <a:ext cx="8977511" cy="1073825"/>
          </a:xfrm>
        </p:spPr>
        <p:txBody>
          <a:bodyPr/>
          <a:lstStyle/>
          <a:p>
            <a:r>
              <a:rPr lang="en-US" b="0" i="0" dirty="0">
                <a:solidFill>
                  <a:schemeClr val="accent1"/>
                </a:solidFill>
                <a:effectLst/>
                <a:latin typeface="Segoe UI Web (Arabic)"/>
              </a:rPr>
              <a:t>General Care</a:t>
            </a:r>
            <a:endParaRPr lang="ar-SA" b="0" dirty="0"/>
          </a:p>
        </p:txBody>
      </p:sp>
    </p:spTree>
    <p:extLst>
      <p:ext uri="{BB962C8B-B14F-4D97-AF65-F5344CB8AC3E}">
        <p14:creationId xmlns:p14="http://schemas.microsoft.com/office/powerpoint/2010/main" val="19608610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64733D5-6E2B-19CD-79A8-4FC1975D083C}"/>
              </a:ext>
            </a:extLst>
          </p:cNvPr>
          <p:cNvSpPr>
            <a:spLocks noGrp="1"/>
          </p:cNvSpPr>
          <p:nvPr>
            <p:ph type="title"/>
          </p:nvPr>
        </p:nvSpPr>
        <p:spPr>
          <a:xfrm>
            <a:off x="1190784" y="493164"/>
            <a:ext cx="8977511" cy="1073825"/>
          </a:xfrm>
        </p:spPr>
        <p:txBody>
          <a:bodyPr/>
          <a:lstStyle/>
          <a:p>
            <a:r>
              <a:rPr lang="en-US" b="0" i="0" dirty="0">
                <a:solidFill>
                  <a:schemeClr val="accent1"/>
                </a:solidFill>
                <a:effectLst/>
                <a:latin typeface="Segoe UI Web (Arabic)"/>
              </a:rPr>
              <a:t>Measurements and Observations</a:t>
            </a:r>
            <a:endParaRPr lang="ar-SA" dirty="0">
              <a:solidFill>
                <a:schemeClr val="accent1"/>
              </a:solidFill>
            </a:endParaRPr>
          </a:p>
        </p:txBody>
      </p:sp>
      <p:sp>
        <p:nvSpPr>
          <p:cNvPr id="3" name="عنصر نائب للمحتوى 2">
            <a:extLst>
              <a:ext uri="{FF2B5EF4-FFF2-40B4-BE49-F238E27FC236}">
                <a16:creationId xmlns:a16="http://schemas.microsoft.com/office/drawing/2014/main" id="{EED63AD6-A872-5DF0-A406-71A26E5EDD85}"/>
              </a:ext>
            </a:extLst>
          </p:cNvPr>
          <p:cNvSpPr>
            <a:spLocks noGrp="1"/>
          </p:cNvSpPr>
          <p:nvPr>
            <p:ph idx="1"/>
          </p:nvPr>
        </p:nvSpPr>
        <p:spPr>
          <a:xfrm>
            <a:off x="1190786" y="1696597"/>
            <a:ext cx="8977509" cy="4164375"/>
          </a:xfrm>
        </p:spPr>
        <p:txBody>
          <a:bodyPr>
            <a:normAutofit fontScale="92500" lnSpcReduction="10000"/>
          </a:bodyPr>
          <a:lstStyle/>
          <a:p>
            <a:pPr marL="0" indent="0" algn="l" fontAlgn="base">
              <a:buNone/>
            </a:pPr>
            <a:r>
              <a:rPr lang="en-US" b="0" i="0" dirty="0">
                <a:solidFill>
                  <a:srgbClr val="242424"/>
                </a:solidFill>
                <a:effectLst/>
                <a:latin typeface="Segoe UI Web (Arabic)"/>
              </a:rPr>
              <a:t>• Observe vomitus, urine, and BMs for blood.</a:t>
            </a:r>
          </a:p>
          <a:p>
            <a:pPr marL="0" indent="0" algn="l" fontAlgn="base">
              <a:buNone/>
            </a:pPr>
            <a:r>
              <a:rPr lang="en-US" b="0" i="0" dirty="0">
                <a:solidFill>
                  <a:srgbClr val="242424"/>
                </a:solidFill>
                <a:effectLst/>
                <a:latin typeface="Segoe UI Web (Arabic)"/>
              </a:rPr>
              <a:t>• Observe for signs of decreased mental function — confusion, memory loss, behavior changes, and so on.</a:t>
            </a:r>
          </a:p>
          <a:p>
            <a:pPr marL="0" indent="0" algn="l" fontAlgn="base">
              <a:buNone/>
            </a:pPr>
            <a:r>
              <a:rPr lang="en-US" b="0" i="0" dirty="0">
                <a:solidFill>
                  <a:srgbClr val="242424"/>
                </a:solidFill>
                <a:effectLst/>
                <a:latin typeface="Segoe UI Web (Arabic)"/>
              </a:rPr>
              <a:t>• Measure vital signs every 2 to 4 hours.</a:t>
            </a:r>
          </a:p>
          <a:p>
            <a:pPr marL="0" indent="0" algn="l" fontAlgn="base">
              <a:buNone/>
            </a:pPr>
            <a:r>
              <a:rPr lang="en-US" b="0" i="0" dirty="0">
                <a:solidFill>
                  <a:srgbClr val="242424"/>
                </a:solidFill>
                <a:effectLst/>
                <a:latin typeface="Segoe UI Web (Arabic)"/>
              </a:rPr>
              <a:t>• Measure intake and output (I&amp;O).</a:t>
            </a:r>
          </a:p>
          <a:p>
            <a:pPr marL="0" indent="0" algn="l" fontAlgn="base">
              <a:buNone/>
            </a:pPr>
            <a:r>
              <a:rPr lang="en-US" b="0" i="0" dirty="0">
                <a:solidFill>
                  <a:srgbClr val="242424"/>
                </a:solidFill>
                <a:effectLst/>
                <a:latin typeface="Segoe UI Web (Arabic)"/>
              </a:rPr>
              <a:t>• Measure weight daily.</a:t>
            </a:r>
          </a:p>
          <a:p>
            <a:pPr marL="0" indent="0" algn="l" fontAlgn="base">
              <a:buNone/>
            </a:pPr>
            <a:r>
              <a:rPr lang="en-US" sz="3200" b="0" i="0" dirty="0">
                <a:solidFill>
                  <a:schemeClr val="accent1"/>
                </a:solidFill>
                <a:effectLst/>
                <a:latin typeface="Segoe UI Web (Arabic)"/>
              </a:rPr>
              <a:t>Safety</a:t>
            </a:r>
          </a:p>
          <a:p>
            <a:pPr marL="0" indent="0" algn="l" fontAlgn="base">
              <a:buNone/>
            </a:pPr>
            <a:r>
              <a:rPr lang="en-US" b="0" i="0" dirty="0">
                <a:solidFill>
                  <a:srgbClr val="242424"/>
                </a:solidFill>
                <a:effectLst/>
                <a:latin typeface="Segoe UI Web (Arabic)"/>
              </a:rPr>
              <a:t>• Use bed rails according to the care plan.</a:t>
            </a:r>
          </a:p>
          <a:p>
            <a:pPr marL="0" indent="0" algn="l" fontAlgn="base">
              <a:buNone/>
            </a:pPr>
            <a:r>
              <a:rPr lang="en-US" b="0" i="0" dirty="0">
                <a:solidFill>
                  <a:srgbClr val="242424"/>
                </a:solidFill>
                <a:effectLst/>
                <a:latin typeface="Segoe UI Web (Arabic)"/>
              </a:rPr>
              <a:t>• Keep the call light and other needed items within reach.</a:t>
            </a:r>
          </a:p>
          <a:p>
            <a:pPr marL="0" indent="0" algn="l" fontAlgn="base">
              <a:buNone/>
            </a:pPr>
            <a:r>
              <a:rPr lang="en-US" b="0" i="0" dirty="0">
                <a:solidFill>
                  <a:srgbClr val="242424"/>
                </a:solidFill>
                <a:effectLst/>
                <a:latin typeface="Segoe UI Web (Arabic)"/>
              </a:rPr>
              <a:t>• Complete a safety check before leaving the room.</a:t>
            </a:r>
          </a:p>
        </p:txBody>
      </p:sp>
    </p:spTree>
    <p:extLst>
      <p:ext uri="{BB962C8B-B14F-4D97-AF65-F5344CB8AC3E}">
        <p14:creationId xmlns:p14="http://schemas.microsoft.com/office/powerpoint/2010/main" val="11941039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FAFDCCA3-5CE7-058C-1962-A071B764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88A443CC-C86B-992B-7EE8-36522B907F96}"/>
              </a:ext>
            </a:extLst>
          </p:cNvPr>
          <p:cNvSpPr>
            <a:spLocks noGrp="1"/>
          </p:cNvSpPr>
          <p:nvPr>
            <p:ph type="title"/>
          </p:nvPr>
        </p:nvSpPr>
        <p:spPr>
          <a:xfrm>
            <a:off x="914396" y="250152"/>
            <a:ext cx="4328163" cy="1771535"/>
          </a:xfrm>
          <a:noFill/>
        </p:spPr>
        <p:txBody>
          <a:bodyPr>
            <a:normAutofit/>
          </a:bodyPr>
          <a:lstStyle/>
          <a:p>
            <a:pPr algn="ctr"/>
            <a:r>
              <a:rPr lang="en-US" sz="3200" b="0" i="0" dirty="0">
                <a:solidFill>
                  <a:schemeClr val="accent1"/>
                </a:solidFill>
                <a:effectLst/>
                <a:latin typeface="Segoe UI Web (Arabic)"/>
              </a:rPr>
              <a:t>Endocrine Disorders</a:t>
            </a:r>
            <a:endParaRPr lang="ar-SA" sz="3200" dirty="0">
              <a:solidFill>
                <a:schemeClr val="accent1"/>
              </a:solidFill>
            </a:endParaRPr>
          </a:p>
        </p:txBody>
      </p:sp>
      <p:sp>
        <p:nvSpPr>
          <p:cNvPr id="3" name="عنصر نائب للمحتوى 2">
            <a:extLst>
              <a:ext uri="{FF2B5EF4-FFF2-40B4-BE49-F238E27FC236}">
                <a16:creationId xmlns:a16="http://schemas.microsoft.com/office/drawing/2014/main" id="{69653D74-1E78-AFB3-DE1C-10846DBB8539}"/>
              </a:ext>
            </a:extLst>
          </p:cNvPr>
          <p:cNvSpPr>
            <a:spLocks noGrp="1"/>
          </p:cNvSpPr>
          <p:nvPr>
            <p:ph idx="1"/>
          </p:nvPr>
        </p:nvSpPr>
        <p:spPr>
          <a:xfrm>
            <a:off x="914396" y="2362071"/>
            <a:ext cx="5181603" cy="3928559"/>
          </a:xfrm>
        </p:spPr>
        <p:txBody>
          <a:bodyPr>
            <a:normAutofit lnSpcReduction="10000"/>
          </a:bodyPr>
          <a:lstStyle/>
          <a:p>
            <a:pPr fontAlgn="base"/>
            <a:r>
              <a:rPr lang="en-US" sz="2400" b="0" i="0" dirty="0">
                <a:effectLst/>
                <a:latin typeface="Segoe UI Web (Arabic)"/>
              </a:rPr>
              <a:t>The endocrine system is made up of glands. The endocrine glands secrete chemical substances called hormones into the bloodstream that can affect other organs and glands in the body. Diabetes, the most common endocrine disorder, involves the pancreas.</a:t>
            </a:r>
          </a:p>
          <a:p>
            <a:pPr fontAlgn="base"/>
            <a:r>
              <a:rPr lang="en-US" sz="2400" b="0" i="0" dirty="0">
                <a:effectLst/>
                <a:latin typeface="Segoe UI Web (Arabic)"/>
              </a:rPr>
              <a:t>The pancreas secretes insulin.</a:t>
            </a:r>
          </a:p>
          <a:p>
            <a:endParaRPr lang="ar-SA" sz="2400" dirty="0"/>
          </a:p>
        </p:txBody>
      </p:sp>
      <p:sp>
        <p:nvSpPr>
          <p:cNvPr id="15" name="Rectangle 11">
            <a:extLst>
              <a:ext uri="{FF2B5EF4-FFF2-40B4-BE49-F238E27FC236}">
                <a16:creationId xmlns:a16="http://schemas.microsoft.com/office/drawing/2014/main" id="{1BF24CF1-EE7F-86B3-94A8-3CD26A1ADB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65243" y="936887"/>
            <a:ext cx="4490823" cy="4337163"/>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صورة 4" descr="صورة تحتوي على رسم, فن الخط, توضيح, مفصل&#10;&#10;تم إنشاء الوصف تلقائياً">
            <a:extLst>
              <a:ext uri="{FF2B5EF4-FFF2-40B4-BE49-F238E27FC236}">
                <a16:creationId xmlns:a16="http://schemas.microsoft.com/office/drawing/2014/main" id="{9F0AC3EF-EE58-8097-7B0C-E5A1E46D1B98}"/>
              </a:ext>
            </a:extLst>
          </p:cNvPr>
          <p:cNvPicPr>
            <a:picLocks noChangeAspect="1"/>
          </p:cNvPicPr>
          <p:nvPr/>
        </p:nvPicPr>
        <p:blipFill rotWithShape="1">
          <a:blip r:embed="rId2">
            <a:extLst>
              <a:ext uri="{28A0092B-C50C-407E-A947-70E740481C1C}">
                <a14:useLocalDpi xmlns:a14="http://schemas.microsoft.com/office/drawing/2010/main" val="0"/>
              </a:ext>
            </a:extLst>
          </a:blip>
          <a:srcRect b="2691"/>
          <a:stretch/>
        </p:blipFill>
        <p:spPr>
          <a:xfrm>
            <a:off x="6765243" y="965110"/>
            <a:ext cx="4490822" cy="4337163"/>
          </a:xfrm>
          <a:prstGeom prst="rect">
            <a:avLst/>
          </a:prstGeom>
        </p:spPr>
      </p:pic>
    </p:spTree>
    <p:extLst>
      <p:ext uri="{BB962C8B-B14F-4D97-AF65-F5344CB8AC3E}">
        <p14:creationId xmlns:p14="http://schemas.microsoft.com/office/powerpoint/2010/main" val="29894301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6503E140-404C-6029-E890-7AB556214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1">
            <a:extLst>
              <a:ext uri="{FF2B5EF4-FFF2-40B4-BE49-F238E27FC236}">
                <a16:creationId xmlns:a16="http://schemas.microsoft.com/office/drawing/2014/main" id="{9848ADCE-4E1B-5DA1-9CA7-5520DB9B5B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5622" y="941445"/>
            <a:ext cx="3308489" cy="4336940"/>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E4CE6BE4-9D0B-0BAF-FC4A-32B863AC9DB4}"/>
              </a:ext>
            </a:extLst>
          </p:cNvPr>
          <p:cNvSpPr>
            <a:spLocks noGrp="1"/>
          </p:cNvSpPr>
          <p:nvPr>
            <p:ph type="title"/>
          </p:nvPr>
        </p:nvSpPr>
        <p:spPr>
          <a:xfrm>
            <a:off x="5900658" y="1728396"/>
            <a:ext cx="6129295" cy="1162484"/>
          </a:xfrm>
        </p:spPr>
        <p:txBody>
          <a:bodyPr anchor="ctr">
            <a:normAutofit/>
          </a:bodyPr>
          <a:lstStyle/>
          <a:p>
            <a:r>
              <a:rPr lang="en-US" b="0" i="0" dirty="0">
                <a:solidFill>
                  <a:schemeClr val="accent1"/>
                </a:solidFill>
                <a:effectLst/>
                <a:latin typeface="Segoe UI Web (Arabic)"/>
              </a:rPr>
              <a:t>Diabetes</a:t>
            </a:r>
            <a:endParaRPr lang="ar-SA" dirty="0">
              <a:solidFill>
                <a:schemeClr val="accent1"/>
              </a:solidFill>
            </a:endParaRPr>
          </a:p>
        </p:txBody>
      </p:sp>
      <p:sp>
        <p:nvSpPr>
          <p:cNvPr id="3" name="عنصر نائب للمحتوى 2">
            <a:extLst>
              <a:ext uri="{FF2B5EF4-FFF2-40B4-BE49-F238E27FC236}">
                <a16:creationId xmlns:a16="http://schemas.microsoft.com/office/drawing/2014/main" id="{58286DC9-EAA7-43E1-B850-EB41A972869A}"/>
              </a:ext>
            </a:extLst>
          </p:cNvPr>
          <p:cNvSpPr>
            <a:spLocks noGrp="1"/>
          </p:cNvSpPr>
          <p:nvPr>
            <p:ph idx="1"/>
          </p:nvPr>
        </p:nvSpPr>
        <p:spPr>
          <a:xfrm>
            <a:off x="6096000" y="2890880"/>
            <a:ext cx="5361542" cy="3052719"/>
          </a:xfrm>
        </p:spPr>
        <p:txBody>
          <a:bodyPr>
            <a:normAutofit fontScale="92500" lnSpcReduction="20000"/>
          </a:bodyPr>
          <a:lstStyle/>
          <a:p>
            <a:r>
              <a:rPr lang="en-US" sz="2800" b="0" i="0" dirty="0">
                <a:effectLst/>
                <a:latin typeface="Segoe UI Web (Arabic)"/>
              </a:rPr>
              <a:t>In diabetes, the body cannot produce or use insulin properly. Without any or enough insulin, sugar builds up in the blood. Blood glucose (sugar) is high. Cells do not have enough sugar for energy and cannot function.</a:t>
            </a:r>
            <a:endParaRPr lang="ar-SA" sz="2800" dirty="0"/>
          </a:p>
        </p:txBody>
      </p:sp>
      <p:pic>
        <p:nvPicPr>
          <p:cNvPr id="5" name="صورة 4" descr="صورة تحتوي على نص, ملصق, تصميم الجرافيك, توضيح&#10;&#10;تم إنشاء الوصف تلقائياً">
            <a:extLst>
              <a:ext uri="{FF2B5EF4-FFF2-40B4-BE49-F238E27FC236}">
                <a16:creationId xmlns:a16="http://schemas.microsoft.com/office/drawing/2014/main" id="{F8EBB524-18DA-8356-A799-8D897EF954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2042" y="1574298"/>
            <a:ext cx="3306158" cy="3091257"/>
          </a:xfrm>
          <a:prstGeom prst="rect">
            <a:avLst/>
          </a:prstGeom>
        </p:spPr>
      </p:pic>
    </p:spTree>
    <p:extLst>
      <p:ext uri="{BB962C8B-B14F-4D97-AF65-F5344CB8AC3E}">
        <p14:creationId xmlns:p14="http://schemas.microsoft.com/office/powerpoint/2010/main" val="372639153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5729F00-71AD-CB1A-EF6D-D158A1474138}"/>
              </a:ext>
            </a:extLst>
          </p:cNvPr>
          <p:cNvSpPr>
            <a:spLocks noGrp="1"/>
          </p:cNvSpPr>
          <p:nvPr>
            <p:ph type="title"/>
          </p:nvPr>
        </p:nvSpPr>
        <p:spPr>
          <a:xfrm>
            <a:off x="1298636" y="787706"/>
            <a:ext cx="8977511" cy="1073825"/>
          </a:xfrm>
        </p:spPr>
        <p:txBody>
          <a:bodyPr/>
          <a:lstStyle/>
          <a:p>
            <a:r>
              <a:rPr lang="en-US" b="0" i="0" dirty="0">
                <a:solidFill>
                  <a:schemeClr val="accent1"/>
                </a:solidFill>
                <a:effectLst/>
                <a:latin typeface="Segoe UI Web (Arabic)"/>
              </a:rPr>
              <a:t>Types of Diabetes</a:t>
            </a:r>
            <a:endParaRPr lang="ar-SA" dirty="0">
              <a:solidFill>
                <a:schemeClr val="accent1"/>
              </a:solidFill>
            </a:endParaRPr>
          </a:p>
        </p:txBody>
      </p:sp>
      <p:sp>
        <p:nvSpPr>
          <p:cNvPr id="3" name="عنصر نائب للمحتوى 2">
            <a:extLst>
              <a:ext uri="{FF2B5EF4-FFF2-40B4-BE49-F238E27FC236}">
                <a16:creationId xmlns:a16="http://schemas.microsoft.com/office/drawing/2014/main" id="{3E3CBB30-8D1A-5591-F36C-7F7F5ED45798}"/>
              </a:ext>
            </a:extLst>
          </p:cNvPr>
          <p:cNvSpPr>
            <a:spLocks noGrp="1"/>
          </p:cNvSpPr>
          <p:nvPr>
            <p:ph idx="1"/>
          </p:nvPr>
        </p:nvSpPr>
        <p:spPr>
          <a:xfrm>
            <a:off x="1133383" y="2100149"/>
            <a:ext cx="9594727" cy="3672689"/>
          </a:xfrm>
        </p:spPr>
        <p:txBody>
          <a:bodyPr>
            <a:normAutofit fontScale="92500" lnSpcReduction="10000"/>
          </a:bodyPr>
          <a:lstStyle/>
          <a:p>
            <a:pPr marL="0" indent="0" algn="l" fontAlgn="base">
              <a:buNone/>
            </a:pPr>
            <a:r>
              <a:rPr lang="en-US" sz="2000" b="1" i="0" dirty="0">
                <a:solidFill>
                  <a:srgbClr val="242424"/>
                </a:solidFill>
                <a:effectLst/>
                <a:latin typeface="Segoe UI Web (Arabic)"/>
              </a:rPr>
              <a:t>• Type 1 diabetes. </a:t>
            </a:r>
            <a:r>
              <a:rPr lang="en-US" sz="2000" b="0" i="0" dirty="0">
                <a:solidFill>
                  <a:srgbClr val="242424"/>
                </a:solidFill>
                <a:effectLst/>
                <a:latin typeface="Segoe UI Web (Arabic)"/>
              </a:rPr>
              <a:t>Occurs most often in children and young adults but can develop in adults. The pancreas makes no insulin. Too much glucose stays in the blood. Onset is rapid.</a:t>
            </a:r>
          </a:p>
          <a:p>
            <a:pPr marL="0" indent="0" algn="l" fontAlgn="base">
              <a:buNone/>
            </a:pPr>
            <a:r>
              <a:rPr lang="en-US" sz="2000" b="1" i="0" dirty="0">
                <a:solidFill>
                  <a:srgbClr val="242424"/>
                </a:solidFill>
                <a:effectLst/>
                <a:latin typeface="Segoe UI Web (Arabic)"/>
              </a:rPr>
              <a:t>• Type 2 diabetes. </a:t>
            </a:r>
            <a:r>
              <a:rPr lang="en-US" sz="2000" b="0" i="0" dirty="0">
                <a:solidFill>
                  <a:srgbClr val="242424"/>
                </a:solidFill>
                <a:effectLst/>
                <a:latin typeface="Segoe UI Web (Arabic)"/>
              </a:rPr>
              <a:t>The body does not make enough insulin or use insulin well. The most common type of diabetes, it can occur at any age including childhood. Risk factors include being age 45 or older, having a family history of diabetes, being overweight or obese, and being physically inactive.</a:t>
            </a:r>
          </a:p>
          <a:p>
            <a:pPr marL="0" indent="0" algn="l" fontAlgn="base">
              <a:buNone/>
            </a:pPr>
            <a:r>
              <a:rPr lang="en-US" sz="2000" b="1" i="0" dirty="0">
                <a:solidFill>
                  <a:srgbClr val="242424"/>
                </a:solidFill>
                <a:effectLst/>
                <a:latin typeface="Segoe UI Web (Arabic)"/>
              </a:rPr>
              <a:t>• Gestational diabetes. </a:t>
            </a:r>
            <a:r>
              <a:rPr lang="en-US" sz="2000" b="0" i="0" dirty="0">
                <a:solidFill>
                  <a:srgbClr val="242424"/>
                </a:solidFill>
                <a:effectLst/>
                <a:latin typeface="Segoe UI Web (Arabic)"/>
              </a:rPr>
              <a:t>Develops during pregnancy. (Gestation comes from </a:t>
            </a:r>
            <a:r>
              <a:rPr lang="en-US" sz="2000" b="0" i="0" dirty="0" err="1">
                <a:solidFill>
                  <a:srgbClr val="242424"/>
                </a:solidFill>
                <a:effectLst/>
                <a:latin typeface="Segoe UI Web (Arabic)"/>
              </a:rPr>
              <a:t>gestare</a:t>
            </a:r>
            <a:r>
              <a:rPr lang="en-US" sz="2000" b="0" i="0" dirty="0">
                <a:solidFill>
                  <a:srgbClr val="242424"/>
                </a:solidFill>
                <a:effectLst/>
                <a:latin typeface="Segoe UI Web (Arabic)"/>
              </a:rPr>
              <a:t>. It means to bear.) This type usually goes away after the baby is born. However, the mother is at risk for type 2 diabetes later in life.</a:t>
            </a:r>
          </a:p>
          <a:p>
            <a:pPr marL="0" indent="0">
              <a:buNone/>
            </a:pPr>
            <a:endParaRPr lang="ar-SA" sz="2000" dirty="0"/>
          </a:p>
        </p:txBody>
      </p:sp>
    </p:spTree>
    <p:extLst>
      <p:ext uri="{BB962C8B-B14F-4D97-AF65-F5344CB8AC3E}">
        <p14:creationId xmlns:p14="http://schemas.microsoft.com/office/powerpoint/2010/main" val="212713939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08071D7-58FF-FEFE-E4FE-FDEBC184C4EB}"/>
              </a:ext>
            </a:extLst>
          </p:cNvPr>
          <p:cNvSpPr>
            <a:spLocks noGrp="1"/>
          </p:cNvSpPr>
          <p:nvPr>
            <p:ph type="title"/>
          </p:nvPr>
        </p:nvSpPr>
        <p:spPr/>
        <p:txBody>
          <a:bodyPr/>
          <a:lstStyle/>
          <a:p>
            <a:r>
              <a:rPr lang="en-US" b="0" i="0" dirty="0">
                <a:solidFill>
                  <a:schemeClr val="accent1"/>
                </a:solidFill>
                <a:effectLst/>
                <a:latin typeface="Segoe UI Web (Arabic)"/>
              </a:rPr>
              <a:t>Signs and Symptoms</a:t>
            </a:r>
            <a:endParaRPr lang="ar-SA" dirty="0">
              <a:solidFill>
                <a:schemeClr val="accent1"/>
              </a:solidFill>
            </a:endParaRPr>
          </a:p>
        </p:txBody>
      </p:sp>
      <p:sp>
        <p:nvSpPr>
          <p:cNvPr id="3" name="عنصر نائب للمحتوى 2">
            <a:extLst>
              <a:ext uri="{FF2B5EF4-FFF2-40B4-BE49-F238E27FC236}">
                <a16:creationId xmlns:a16="http://schemas.microsoft.com/office/drawing/2014/main" id="{0DB2161C-FB46-596B-7A76-9AFBF40D5C9B}"/>
              </a:ext>
            </a:extLst>
          </p:cNvPr>
          <p:cNvSpPr>
            <a:spLocks noGrp="1"/>
          </p:cNvSpPr>
          <p:nvPr>
            <p:ph idx="1"/>
          </p:nvPr>
        </p:nvSpPr>
        <p:spPr/>
        <p:txBody>
          <a:bodyPr>
            <a:normAutofit fontScale="92500" lnSpcReduction="20000"/>
          </a:bodyPr>
          <a:lstStyle/>
          <a:p>
            <a:pPr marL="0" indent="0" algn="l" fontAlgn="base">
              <a:buNone/>
            </a:pPr>
            <a:r>
              <a:rPr lang="en-US" b="0" i="0" dirty="0">
                <a:solidFill>
                  <a:srgbClr val="242424"/>
                </a:solidFill>
                <a:effectLst/>
                <a:latin typeface="Segoe UI Web (Arabic)"/>
              </a:rPr>
              <a:t>• Being very thirsty</a:t>
            </a:r>
          </a:p>
          <a:p>
            <a:pPr marL="0" indent="0" algn="l" fontAlgn="base">
              <a:buNone/>
            </a:pPr>
            <a:r>
              <a:rPr lang="en-US" b="0" i="0" dirty="0">
                <a:solidFill>
                  <a:srgbClr val="242424"/>
                </a:solidFill>
                <a:effectLst/>
                <a:latin typeface="Segoe UI Web (Arabic)"/>
              </a:rPr>
              <a:t>• Frequent urination</a:t>
            </a:r>
          </a:p>
          <a:p>
            <a:pPr marL="0" indent="0" algn="l" fontAlgn="base">
              <a:buNone/>
            </a:pPr>
            <a:r>
              <a:rPr lang="en-US" b="0" i="0" dirty="0">
                <a:solidFill>
                  <a:srgbClr val="242424"/>
                </a:solidFill>
                <a:effectLst/>
                <a:latin typeface="Segoe UI Web (Arabic)"/>
              </a:rPr>
              <a:t>• Feeling very hungry or tired</a:t>
            </a:r>
          </a:p>
          <a:p>
            <a:pPr marL="0" indent="0" algn="l" fontAlgn="base">
              <a:buNone/>
            </a:pPr>
            <a:r>
              <a:rPr lang="en-US" b="0" i="0" dirty="0">
                <a:solidFill>
                  <a:srgbClr val="242424"/>
                </a:solidFill>
                <a:effectLst/>
                <a:latin typeface="Segoe UI Web (Arabic)"/>
              </a:rPr>
              <a:t>• Weight loss without trying</a:t>
            </a:r>
          </a:p>
          <a:p>
            <a:pPr marL="0" indent="0" algn="l" fontAlgn="base">
              <a:buNone/>
            </a:pPr>
            <a:r>
              <a:rPr lang="en-US" b="0" i="0" dirty="0">
                <a:solidFill>
                  <a:srgbClr val="242424"/>
                </a:solidFill>
                <a:effectLst/>
                <a:latin typeface="Segoe UI Web (Arabic)"/>
              </a:rPr>
              <a:t>• Sores that heal slowly</a:t>
            </a:r>
          </a:p>
          <a:p>
            <a:pPr marL="0" indent="0" algn="l" fontAlgn="base">
              <a:buNone/>
            </a:pPr>
            <a:r>
              <a:rPr lang="en-US" b="0" i="0" dirty="0">
                <a:solidFill>
                  <a:srgbClr val="242424"/>
                </a:solidFill>
                <a:effectLst/>
                <a:latin typeface="Segoe UI Web (Arabic)"/>
              </a:rPr>
              <a:t>• Dry, itchy skin</a:t>
            </a:r>
          </a:p>
          <a:p>
            <a:pPr marL="0" indent="0" algn="l" fontAlgn="base">
              <a:buNone/>
            </a:pPr>
            <a:r>
              <a:rPr lang="en-US" b="0" i="0" dirty="0">
                <a:solidFill>
                  <a:srgbClr val="242424"/>
                </a:solidFill>
                <a:effectLst/>
                <a:latin typeface="Segoe UI Web (Arabic)"/>
              </a:rPr>
              <a:t>• Tingling or loss of feeling in the feet </a:t>
            </a:r>
          </a:p>
          <a:p>
            <a:pPr marL="0" indent="0" algn="l" fontAlgn="base">
              <a:buNone/>
            </a:pPr>
            <a:r>
              <a:rPr lang="en-US" b="0" i="0" dirty="0">
                <a:solidFill>
                  <a:srgbClr val="242424"/>
                </a:solidFill>
                <a:effectLst/>
                <a:latin typeface="Segoe UI Web (Arabic)"/>
              </a:rPr>
              <a:t>• Blurred vision</a:t>
            </a:r>
          </a:p>
          <a:p>
            <a:pPr marL="0" indent="0">
              <a:buNone/>
            </a:pPr>
            <a:endParaRPr lang="ar-SA" dirty="0"/>
          </a:p>
        </p:txBody>
      </p:sp>
      <p:pic>
        <p:nvPicPr>
          <p:cNvPr id="5" name="صورة 4" descr="صورة تحتوي على نص, تلبيس, لقطة شاشة, الوجه الإنساني&#10;&#10;تم إنشاء الوصف تلقائياً">
            <a:extLst>
              <a:ext uri="{FF2B5EF4-FFF2-40B4-BE49-F238E27FC236}">
                <a16:creationId xmlns:a16="http://schemas.microsoft.com/office/drawing/2014/main" id="{93E23DFA-6338-9C87-53F2-AF58F72B93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42229" y="1356576"/>
            <a:ext cx="4878729" cy="4878729"/>
          </a:xfrm>
          <a:prstGeom prst="rect">
            <a:avLst/>
          </a:prstGeom>
        </p:spPr>
      </p:pic>
    </p:spTree>
    <p:extLst>
      <p:ext uri="{BB962C8B-B14F-4D97-AF65-F5344CB8AC3E}">
        <p14:creationId xmlns:p14="http://schemas.microsoft.com/office/powerpoint/2010/main" val="3972651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BE2A49E-0BD9-321C-F602-AFA2FCF9B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198" y="931857"/>
            <a:ext cx="10326946" cy="499630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2D0267C2-9A87-5888-0384-969AD93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4AEFA6A-E623-CF1A-3DDF-C38D3A7E2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8570" y="930513"/>
            <a:ext cx="3740452" cy="4989589"/>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4BF75E45-CC9E-3D46-B786-709AE32D39E3}"/>
              </a:ext>
            </a:extLst>
          </p:cNvPr>
          <p:cNvSpPr>
            <a:spLocks noGrp="1"/>
          </p:cNvSpPr>
          <p:nvPr>
            <p:ph type="title"/>
          </p:nvPr>
        </p:nvSpPr>
        <p:spPr>
          <a:xfrm>
            <a:off x="1130845" y="2280211"/>
            <a:ext cx="3355901" cy="1828800"/>
          </a:xfrm>
        </p:spPr>
        <p:txBody>
          <a:bodyPr vert="horz" lIns="91440" tIns="45720" rIns="91440" bIns="45720" rtlCol="0" anchor="b">
            <a:normAutofit/>
          </a:bodyPr>
          <a:lstStyle/>
          <a:p>
            <a:pPr algn="ctr"/>
            <a:r>
              <a:rPr lang="en-US" sz="2700" i="0" spc="530" dirty="0">
                <a:solidFill>
                  <a:schemeClr val="accent1"/>
                </a:solidFill>
                <a:effectLst/>
              </a:rPr>
              <a:t>Key Abbreviations</a:t>
            </a:r>
            <a:endParaRPr lang="en-US" sz="2700" spc="530" dirty="0">
              <a:solidFill>
                <a:schemeClr val="accent1"/>
              </a:solidFill>
            </a:endParaRPr>
          </a:p>
        </p:txBody>
      </p:sp>
      <p:pic>
        <p:nvPicPr>
          <p:cNvPr id="5" name="عنصر نائب للمحتوى 4" descr="صورة تحتوي على نص, لقطة شاشة, الخط, رقم&#10;&#10;تم إنشاء الوصف تلقائياً">
            <a:extLst>
              <a:ext uri="{FF2B5EF4-FFF2-40B4-BE49-F238E27FC236}">
                <a16:creationId xmlns:a16="http://schemas.microsoft.com/office/drawing/2014/main" id="{CE9CB9C4-0F9F-E73E-BE79-424C71AD3C94}"/>
              </a:ext>
            </a:extLst>
          </p:cNvPr>
          <p:cNvPicPr>
            <a:picLocks noGrp="1" noChangeAspect="1"/>
          </p:cNvPicPr>
          <p:nvPr>
            <p:ph idx="1"/>
          </p:nvPr>
        </p:nvPicPr>
        <p:blipFill rotWithShape="1">
          <a:blip r:embed="rId2">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l="8948" t="14454" r="8067"/>
          <a:stretch/>
        </p:blipFill>
        <p:spPr>
          <a:xfrm>
            <a:off x="5778319" y="1467555"/>
            <a:ext cx="5475111" cy="4106980"/>
          </a:xfrm>
          <a:prstGeom prst="rect">
            <a:avLst/>
          </a:prstGeom>
        </p:spPr>
      </p:pic>
    </p:spTree>
    <p:extLst>
      <p:ext uri="{BB962C8B-B14F-4D97-AF65-F5344CB8AC3E}">
        <p14:creationId xmlns:p14="http://schemas.microsoft.com/office/powerpoint/2010/main" val="307929954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3AB1AD0-DA6D-58BD-1F4A-0A996E70EB03}"/>
              </a:ext>
            </a:extLst>
          </p:cNvPr>
          <p:cNvSpPr>
            <a:spLocks noGrp="1"/>
          </p:cNvSpPr>
          <p:nvPr>
            <p:ph type="title"/>
          </p:nvPr>
        </p:nvSpPr>
        <p:spPr>
          <a:xfrm>
            <a:off x="1455189" y="950907"/>
            <a:ext cx="8977511" cy="1073825"/>
          </a:xfrm>
        </p:spPr>
        <p:txBody>
          <a:bodyPr/>
          <a:lstStyle/>
          <a:p>
            <a:r>
              <a:rPr lang="en-US" b="0" i="0" dirty="0">
                <a:solidFill>
                  <a:schemeClr val="accent1"/>
                </a:solidFill>
                <a:effectLst/>
                <a:latin typeface="Segoe UI Web (Arabic)"/>
              </a:rPr>
              <a:t>Complications</a:t>
            </a:r>
            <a:endParaRPr lang="ar-SA" dirty="0">
              <a:solidFill>
                <a:schemeClr val="accent1"/>
              </a:solidFill>
            </a:endParaRPr>
          </a:p>
        </p:txBody>
      </p:sp>
      <p:sp>
        <p:nvSpPr>
          <p:cNvPr id="3" name="عنصر نائب للمحتوى 2">
            <a:extLst>
              <a:ext uri="{FF2B5EF4-FFF2-40B4-BE49-F238E27FC236}">
                <a16:creationId xmlns:a16="http://schemas.microsoft.com/office/drawing/2014/main" id="{B9E0BEC5-32D9-51EC-593C-3F5F65F4494D}"/>
              </a:ext>
            </a:extLst>
          </p:cNvPr>
          <p:cNvSpPr>
            <a:spLocks noGrp="1"/>
          </p:cNvSpPr>
          <p:nvPr>
            <p:ph idx="1"/>
          </p:nvPr>
        </p:nvSpPr>
        <p:spPr>
          <a:xfrm>
            <a:off x="1201804" y="2344573"/>
            <a:ext cx="5418348" cy="3562520"/>
          </a:xfrm>
        </p:spPr>
        <p:txBody>
          <a:bodyPr>
            <a:normAutofit lnSpcReduction="10000"/>
          </a:bodyPr>
          <a:lstStyle/>
          <a:p>
            <a:pPr fontAlgn="base"/>
            <a:r>
              <a:rPr lang="en-US" dirty="0">
                <a:effectLst/>
              </a:rPr>
              <a:t>Diabetes must be controlled to prevent complications. </a:t>
            </a:r>
          </a:p>
          <a:p>
            <a:pPr fontAlgn="base"/>
            <a:r>
              <a:rPr lang="en-US" dirty="0">
                <a:effectLst/>
              </a:rPr>
              <a:t>High blood glucose levels can cause serious health problems.</a:t>
            </a:r>
          </a:p>
          <a:p>
            <a:pPr fontAlgn="base"/>
            <a:r>
              <a:rPr lang="en-US" dirty="0">
                <a:effectLst/>
              </a:rPr>
              <a:t> Heart disease,</a:t>
            </a:r>
          </a:p>
          <a:p>
            <a:pPr fontAlgn="base"/>
            <a:r>
              <a:rPr lang="en-US" dirty="0">
                <a:effectLst/>
              </a:rPr>
              <a:t> stroke,</a:t>
            </a:r>
          </a:p>
          <a:p>
            <a:pPr fontAlgn="base"/>
            <a:r>
              <a:rPr lang="en-US" dirty="0">
                <a:effectLst/>
              </a:rPr>
              <a:t> kidney disease,</a:t>
            </a:r>
          </a:p>
          <a:p>
            <a:pPr fontAlgn="base"/>
            <a:r>
              <a:rPr lang="en-US" dirty="0">
                <a:effectLst/>
              </a:rPr>
              <a:t> eye problems, and nerve damage are examples. </a:t>
            </a:r>
          </a:p>
          <a:p>
            <a:pPr fontAlgn="base"/>
            <a:r>
              <a:rPr lang="en-US" dirty="0">
                <a:effectLst/>
              </a:rPr>
              <a:t>So are dental disease and foot problems.</a:t>
            </a:r>
          </a:p>
        </p:txBody>
      </p:sp>
      <p:pic>
        <p:nvPicPr>
          <p:cNvPr id="5" name="صورة 4" descr="صورة تحتوي على نص, هيكل عظمي&#10;&#10;تم إنشاء الوصف تلقائياً">
            <a:extLst>
              <a:ext uri="{FF2B5EF4-FFF2-40B4-BE49-F238E27FC236}">
                <a16:creationId xmlns:a16="http://schemas.microsoft.com/office/drawing/2014/main" id="{DF6F16D3-135D-B1AE-7A24-B1FA249FF4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1045" y="1398452"/>
            <a:ext cx="4694446" cy="4693184"/>
          </a:xfrm>
          <a:prstGeom prst="rect">
            <a:avLst/>
          </a:prstGeom>
        </p:spPr>
      </p:pic>
    </p:spTree>
    <p:extLst>
      <p:ext uri="{BB962C8B-B14F-4D97-AF65-F5344CB8AC3E}">
        <p14:creationId xmlns:p14="http://schemas.microsoft.com/office/powerpoint/2010/main" val="3878295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5A90E338-80ED-1E5E-040C-9991F90C04A9}"/>
              </a:ext>
            </a:extLst>
          </p:cNvPr>
          <p:cNvSpPr>
            <a:spLocks noGrp="1"/>
          </p:cNvSpPr>
          <p:nvPr>
            <p:ph type="title"/>
          </p:nvPr>
        </p:nvSpPr>
        <p:spPr/>
        <p:txBody>
          <a:bodyPr/>
          <a:lstStyle/>
          <a:p>
            <a:r>
              <a:rPr lang="en-US" b="0" i="0" dirty="0">
                <a:solidFill>
                  <a:schemeClr val="accent1"/>
                </a:solidFill>
                <a:effectLst/>
                <a:latin typeface="Segoe UI Web (Arabic)"/>
              </a:rPr>
              <a:t>Treatment</a:t>
            </a:r>
            <a:endParaRPr lang="ar-SA" dirty="0">
              <a:solidFill>
                <a:schemeClr val="accent1"/>
              </a:solidFill>
            </a:endParaRPr>
          </a:p>
        </p:txBody>
      </p:sp>
      <p:sp>
        <p:nvSpPr>
          <p:cNvPr id="3" name="عنصر نائب للمحتوى 2">
            <a:extLst>
              <a:ext uri="{FF2B5EF4-FFF2-40B4-BE49-F238E27FC236}">
                <a16:creationId xmlns:a16="http://schemas.microsoft.com/office/drawing/2014/main" id="{2FCC3E37-4A8E-7125-1FEF-7ED9065DFF6C}"/>
              </a:ext>
            </a:extLst>
          </p:cNvPr>
          <p:cNvSpPr>
            <a:spLocks noGrp="1"/>
          </p:cNvSpPr>
          <p:nvPr>
            <p:ph idx="1"/>
          </p:nvPr>
        </p:nvSpPr>
        <p:spPr/>
        <p:txBody>
          <a:bodyPr/>
          <a:lstStyle/>
          <a:p>
            <a:pPr algn="l" fontAlgn="base"/>
            <a:r>
              <a:rPr lang="en-US" b="0" i="0" dirty="0">
                <a:solidFill>
                  <a:srgbClr val="242424"/>
                </a:solidFill>
                <a:effectLst/>
                <a:latin typeface="Segoe UI Web (Arabic)"/>
              </a:rPr>
              <a:t>Type 1 diabetes is treated with daily insulin therapy, healthy eating and exercise. </a:t>
            </a:r>
          </a:p>
          <a:p>
            <a:pPr algn="l" fontAlgn="base"/>
            <a:r>
              <a:rPr lang="en-US" b="0" i="0" dirty="0">
                <a:solidFill>
                  <a:srgbClr val="242424"/>
                </a:solidFill>
                <a:effectLst/>
                <a:latin typeface="Segoe UI Web (Arabic)"/>
              </a:rPr>
              <a:t>Type 2 diabetes is treated with healthy eating, exercise, and weight loss if needed. The person with type 2 may take oral drugs or need insulin. </a:t>
            </a:r>
          </a:p>
          <a:p>
            <a:pPr algn="l" fontAlgn="base"/>
            <a:r>
              <a:rPr lang="en-US" b="0" i="0" dirty="0">
                <a:solidFill>
                  <a:srgbClr val="242424"/>
                </a:solidFill>
                <a:effectLst/>
                <a:latin typeface="Segoe UI Web (Arabic)"/>
              </a:rPr>
              <a:t>Types 1 and 2 involve controlling blood pressure, cholesterol, and the risk factors for coronary artery disease.</a:t>
            </a:r>
          </a:p>
          <a:p>
            <a:pPr algn="l" fontAlgn="base"/>
            <a:r>
              <a:rPr lang="en-US" b="0" i="0" dirty="0">
                <a:solidFill>
                  <a:srgbClr val="242424"/>
                </a:solidFill>
                <a:effectLst/>
                <a:latin typeface="Segoe UI Web (Arabic)"/>
              </a:rPr>
              <a:t>Good foot care is needed. Corns, blisters, calluses, and other foot problems can lead to an infection and amputation.</a:t>
            </a:r>
          </a:p>
          <a:p>
            <a:endParaRPr lang="ar-SA" dirty="0"/>
          </a:p>
        </p:txBody>
      </p:sp>
    </p:spTree>
    <p:extLst>
      <p:ext uri="{BB962C8B-B14F-4D97-AF65-F5344CB8AC3E}">
        <p14:creationId xmlns:p14="http://schemas.microsoft.com/office/powerpoint/2010/main" val="2224872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CCCBD96E-0DBA-2411-DE79-C00C96BB77F1}"/>
              </a:ext>
            </a:extLst>
          </p:cNvPr>
          <p:cNvSpPr>
            <a:spLocks noGrp="1"/>
          </p:cNvSpPr>
          <p:nvPr>
            <p:ph idx="1"/>
          </p:nvPr>
        </p:nvSpPr>
        <p:spPr>
          <a:xfrm>
            <a:off x="1607245" y="2320815"/>
            <a:ext cx="8977509" cy="3141785"/>
          </a:xfrm>
        </p:spPr>
        <p:txBody>
          <a:bodyPr/>
          <a:lstStyle/>
          <a:p>
            <a:pPr marL="0" indent="0" algn="l" fontAlgn="base">
              <a:buNone/>
            </a:pPr>
            <a:r>
              <a:rPr lang="en-US" b="0" i="0" dirty="0">
                <a:solidFill>
                  <a:srgbClr val="242424"/>
                </a:solidFill>
                <a:effectLst/>
                <a:latin typeface="Segoe UI Web (Arabic)"/>
              </a:rPr>
              <a:t>The person's blood sugar level can fall too low or go too high.</a:t>
            </a:r>
          </a:p>
          <a:p>
            <a:pPr algn="l">
              <a:buFont typeface="Arial" panose="020B0604020202020204" pitchFamily="34" charset="0"/>
              <a:buChar char="•"/>
            </a:pPr>
            <a:r>
              <a:rPr lang="en-US" sz="1800" b="1" dirty="0">
                <a:solidFill>
                  <a:srgbClr val="242424"/>
                </a:solidFill>
                <a:latin typeface="Segoe UI Web (Arabic)"/>
              </a:rPr>
              <a:t>Hyper-glycemia</a:t>
            </a:r>
            <a:r>
              <a:rPr lang="en-US" sz="1800" dirty="0">
                <a:solidFill>
                  <a:srgbClr val="242424"/>
                </a:solidFill>
                <a:latin typeface="Segoe UI Web (Arabic)"/>
              </a:rPr>
              <a:t> high (hyper) sugar (</a:t>
            </a:r>
            <a:r>
              <a:rPr lang="en-US" sz="1800" dirty="0" err="1">
                <a:solidFill>
                  <a:srgbClr val="242424"/>
                </a:solidFill>
                <a:latin typeface="Segoe UI Web (Arabic)"/>
              </a:rPr>
              <a:t>glyc</a:t>
            </a:r>
            <a:r>
              <a:rPr lang="en-US" sz="1800" dirty="0">
                <a:solidFill>
                  <a:srgbClr val="242424"/>
                </a:solidFill>
                <a:latin typeface="Segoe UI Web (Arabic)"/>
              </a:rPr>
              <a:t>) in the blood (</a:t>
            </a:r>
            <a:r>
              <a:rPr lang="en-US" sz="1800" dirty="0" err="1">
                <a:solidFill>
                  <a:srgbClr val="242424"/>
                </a:solidFill>
                <a:latin typeface="Segoe UI Web (Arabic)"/>
              </a:rPr>
              <a:t>emia</a:t>
            </a:r>
            <a:r>
              <a:rPr lang="en-US" sz="1800" dirty="0">
                <a:solidFill>
                  <a:srgbClr val="242424"/>
                </a:solidFill>
                <a:latin typeface="Segoe UI Web (Arabic)"/>
              </a:rPr>
              <a:t>) ↑</a:t>
            </a:r>
          </a:p>
          <a:p>
            <a:r>
              <a:rPr lang="en-US" sz="1800" b="1" i="0" dirty="0">
                <a:solidFill>
                  <a:srgbClr val="242424"/>
                </a:solidFill>
                <a:effectLst/>
                <a:latin typeface="Segoe UI Web (Arabic)"/>
              </a:rPr>
              <a:t>Hypo-</a:t>
            </a:r>
            <a:r>
              <a:rPr lang="en-US" sz="1800" b="1" dirty="0">
                <a:solidFill>
                  <a:srgbClr val="242424"/>
                </a:solidFill>
                <a:latin typeface="Segoe UI Web (Arabic)"/>
              </a:rPr>
              <a:t>glycemia</a:t>
            </a:r>
            <a:r>
              <a:rPr lang="en-US" sz="1800" dirty="0">
                <a:solidFill>
                  <a:srgbClr val="242424"/>
                </a:solidFill>
                <a:latin typeface="Segoe UI Web (Arabic)"/>
              </a:rPr>
              <a:t> low (hypo) sugar (</a:t>
            </a:r>
            <a:r>
              <a:rPr lang="en-US" sz="1800" dirty="0" err="1">
                <a:solidFill>
                  <a:srgbClr val="242424"/>
                </a:solidFill>
                <a:latin typeface="Segoe UI Web (Arabic)"/>
              </a:rPr>
              <a:t>glyc</a:t>
            </a:r>
            <a:r>
              <a:rPr lang="en-US" sz="1800" dirty="0">
                <a:solidFill>
                  <a:srgbClr val="242424"/>
                </a:solidFill>
                <a:latin typeface="Segoe UI Web (Arabic)"/>
              </a:rPr>
              <a:t>) in the blood (</a:t>
            </a:r>
            <a:r>
              <a:rPr lang="en-US" sz="1800" dirty="0" err="1">
                <a:solidFill>
                  <a:srgbClr val="242424"/>
                </a:solidFill>
                <a:latin typeface="Segoe UI Web (Arabic)"/>
              </a:rPr>
              <a:t>emia</a:t>
            </a:r>
            <a:r>
              <a:rPr lang="en-US" sz="1800" dirty="0">
                <a:solidFill>
                  <a:srgbClr val="242424"/>
                </a:solidFill>
                <a:latin typeface="Segoe UI Web (Arabic)"/>
              </a:rPr>
              <a:t>) </a:t>
            </a:r>
            <a:r>
              <a:rPr lang="en-US" sz="1800" dirty="0">
                <a:solidFill>
                  <a:srgbClr val="242424"/>
                </a:solidFill>
                <a:latin typeface="Arial" panose="020B0604020202020204" pitchFamily="34" charset="0"/>
                <a:cs typeface="Arial" panose="020B0604020202020204" pitchFamily="34" charset="0"/>
              </a:rPr>
              <a:t>↓</a:t>
            </a:r>
            <a:endParaRPr lang="en-US" sz="1800" dirty="0">
              <a:solidFill>
                <a:srgbClr val="242424"/>
              </a:solidFill>
              <a:latin typeface="Segoe UI Web (Arabic)"/>
            </a:endParaRPr>
          </a:p>
          <a:p>
            <a:pPr marL="0" indent="0" algn="l" fontAlgn="base">
              <a:buNone/>
            </a:pPr>
            <a:endParaRPr lang="ar-SA" dirty="0"/>
          </a:p>
        </p:txBody>
      </p:sp>
    </p:spTree>
    <p:extLst>
      <p:ext uri="{BB962C8B-B14F-4D97-AF65-F5344CB8AC3E}">
        <p14:creationId xmlns:p14="http://schemas.microsoft.com/office/powerpoint/2010/main" val="13161388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عنصر نائب للمحتوى 8" descr="صورة تحتوي على نص, لقطة شاشة, المستند, الخط&#10;&#10;تم إنشاء الوصف تلقائياً">
            <a:extLst>
              <a:ext uri="{FF2B5EF4-FFF2-40B4-BE49-F238E27FC236}">
                <a16:creationId xmlns:a16="http://schemas.microsoft.com/office/drawing/2014/main" id="{BA276B9D-1148-7C71-70D2-BC14C8310234}"/>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2106592" y="489070"/>
            <a:ext cx="8332788" cy="6203950"/>
          </a:xfrm>
        </p:spPr>
      </p:pic>
    </p:spTree>
    <p:extLst>
      <p:ext uri="{BB962C8B-B14F-4D97-AF65-F5344CB8AC3E}">
        <p14:creationId xmlns:p14="http://schemas.microsoft.com/office/powerpoint/2010/main" val="12164104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5BE2A49E-0BD9-321C-F602-AFA2FCF9B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198" y="931857"/>
            <a:ext cx="10326946" cy="499630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0623FB3B-24E7-5304-70D8-3CA402902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Pile of books with an apple on top">
            <a:extLst>
              <a:ext uri="{FF2B5EF4-FFF2-40B4-BE49-F238E27FC236}">
                <a16:creationId xmlns:a16="http://schemas.microsoft.com/office/drawing/2014/main" id="{433660D2-EA92-6FE6-E097-20AFC0667AF6}"/>
              </a:ext>
            </a:extLst>
          </p:cNvPr>
          <p:cNvPicPr>
            <a:picLocks noChangeAspect="1"/>
          </p:cNvPicPr>
          <p:nvPr/>
        </p:nvPicPr>
        <p:blipFill rotWithShape="1">
          <a:blip r:embed="rId2">
            <a:alphaModFix/>
          </a:blip>
          <a:srcRect t="12348" b="12537"/>
          <a:stretch/>
        </p:blipFill>
        <p:spPr>
          <a:xfrm>
            <a:off x="-148" y="-5291"/>
            <a:ext cx="12192000" cy="6868582"/>
          </a:xfrm>
          <a:prstGeom prst="rect">
            <a:avLst/>
          </a:prstGeom>
        </p:spPr>
      </p:pic>
      <p:sp>
        <p:nvSpPr>
          <p:cNvPr id="24" name="Rectangle 23">
            <a:extLst>
              <a:ext uri="{FF2B5EF4-FFF2-40B4-BE49-F238E27FC236}">
                <a16:creationId xmlns:a16="http://schemas.microsoft.com/office/drawing/2014/main" id="{197ACFF5-6294-AC6E-267D-4EA83CD28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554937" y="-1560223"/>
            <a:ext cx="6858000" cy="9967865"/>
          </a:xfrm>
          <a:prstGeom prst="rect">
            <a:avLst/>
          </a:prstGeom>
          <a:gradFill flip="none" rotWithShape="1">
            <a:gsLst>
              <a:gs pos="0">
                <a:srgbClr val="000000">
                  <a:alpha val="56000"/>
                </a:srgbClr>
              </a:gs>
              <a:gs pos="100000">
                <a:srgbClr val="000000">
                  <a:alpha val="0"/>
                </a:srgbClr>
              </a:gs>
              <a:gs pos="57000">
                <a:srgbClr val="000000">
                  <a:alpha val="28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Freeform: Shape 25">
            <a:extLst>
              <a:ext uri="{FF2B5EF4-FFF2-40B4-BE49-F238E27FC236}">
                <a16:creationId xmlns:a16="http://schemas.microsoft.com/office/drawing/2014/main" id="{4711BF64-C99B-2F90-ADA1-0C08F9BE8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0038" y="934541"/>
            <a:ext cx="10331449" cy="4992275"/>
          </a:xfrm>
          <a:custGeom>
            <a:avLst/>
            <a:gdLst>
              <a:gd name="connsiteX0" fmla="*/ 0 w 9985794"/>
              <a:gd name="connsiteY0" fmla="*/ 0 h 4920343"/>
              <a:gd name="connsiteX1" fmla="*/ 9985794 w 9985794"/>
              <a:gd name="connsiteY1" fmla="*/ 0 h 4920343"/>
              <a:gd name="connsiteX2" fmla="*/ 9985794 w 9985794"/>
              <a:gd name="connsiteY2" fmla="*/ 4920343 h 4920343"/>
              <a:gd name="connsiteX3" fmla="*/ 0 w 9985794"/>
              <a:gd name="connsiteY3" fmla="*/ 4920343 h 4920343"/>
              <a:gd name="connsiteX4" fmla="*/ 0 w 9985794"/>
              <a:gd name="connsiteY4" fmla="*/ 4119525 h 4920343"/>
              <a:gd name="connsiteX5" fmla="*/ 4905554 w 9985794"/>
              <a:gd name="connsiteY5" fmla="*/ 4119525 h 4920343"/>
              <a:gd name="connsiteX6" fmla="*/ 4905554 w 9985794"/>
              <a:gd name="connsiteY6" fmla="*/ 1451087 h 4920343"/>
              <a:gd name="connsiteX7" fmla="*/ 0 w 9985794"/>
              <a:gd name="connsiteY7" fmla="*/ 1451087 h 4920343"/>
              <a:gd name="connsiteX0" fmla="*/ 4905554 w 9985794"/>
              <a:gd name="connsiteY0" fmla="*/ 4119525 h 4920343"/>
              <a:gd name="connsiteX1" fmla="*/ 4905554 w 9985794"/>
              <a:gd name="connsiteY1" fmla="*/ 1451087 h 4920343"/>
              <a:gd name="connsiteX2" fmla="*/ 0 w 9985794"/>
              <a:gd name="connsiteY2" fmla="*/ 1451087 h 4920343"/>
              <a:gd name="connsiteX3" fmla="*/ 0 w 9985794"/>
              <a:gd name="connsiteY3" fmla="*/ 0 h 4920343"/>
              <a:gd name="connsiteX4" fmla="*/ 9985794 w 9985794"/>
              <a:gd name="connsiteY4" fmla="*/ 0 h 4920343"/>
              <a:gd name="connsiteX5" fmla="*/ 9985794 w 9985794"/>
              <a:gd name="connsiteY5" fmla="*/ 4920343 h 4920343"/>
              <a:gd name="connsiteX6" fmla="*/ 0 w 9985794"/>
              <a:gd name="connsiteY6" fmla="*/ 4920343 h 4920343"/>
              <a:gd name="connsiteX7" fmla="*/ 0 w 9985794"/>
              <a:gd name="connsiteY7" fmla="*/ 4119525 h 4920343"/>
              <a:gd name="connsiteX8" fmla="*/ 4996994 w 9985794"/>
              <a:gd name="connsiteY8" fmla="*/ 4210965 h 4920343"/>
              <a:gd name="connsiteX0" fmla="*/ 4905554 w 9985794"/>
              <a:gd name="connsiteY0" fmla="*/ 4119525 h 4920343"/>
              <a:gd name="connsiteX1" fmla="*/ 4905554 w 9985794"/>
              <a:gd name="connsiteY1" fmla="*/ 1451087 h 4920343"/>
              <a:gd name="connsiteX2" fmla="*/ 0 w 9985794"/>
              <a:gd name="connsiteY2" fmla="*/ 1451087 h 4920343"/>
              <a:gd name="connsiteX3" fmla="*/ 0 w 9985794"/>
              <a:gd name="connsiteY3" fmla="*/ 0 h 4920343"/>
              <a:gd name="connsiteX4" fmla="*/ 9985794 w 9985794"/>
              <a:gd name="connsiteY4" fmla="*/ 0 h 4920343"/>
              <a:gd name="connsiteX5" fmla="*/ 9985794 w 9985794"/>
              <a:gd name="connsiteY5" fmla="*/ 4920343 h 4920343"/>
              <a:gd name="connsiteX6" fmla="*/ 0 w 9985794"/>
              <a:gd name="connsiteY6" fmla="*/ 4920343 h 4920343"/>
              <a:gd name="connsiteX7" fmla="*/ 0 w 9985794"/>
              <a:gd name="connsiteY7" fmla="*/ 4119525 h 4920343"/>
              <a:gd name="connsiteX0" fmla="*/ 4905554 w 9985794"/>
              <a:gd name="connsiteY0" fmla="*/ 1451087 h 4920343"/>
              <a:gd name="connsiteX1" fmla="*/ 0 w 9985794"/>
              <a:gd name="connsiteY1" fmla="*/ 1451087 h 4920343"/>
              <a:gd name="connsiteX2" fmla="*/ 0 w 9985794"/>
              <a:gd name="connsiteY2" fmla="*/ 0 h 4920343"/>
              <a:gd name="connsiteX3" fmla="*/ 9985794 w 9985794"/>
              <a:gd name="connsiteY3" fmla="*/ 0 h 4920343"/>
              <a:gd name="connsiteX4" fmla="*/ 9985794 w 9985794"/>
              <a:gd name="connsiteY4" fmla="*/ 4920343 h 4920343"/>
              <a:gd name="connsiteX5" fmla="*/ 0 w 9985794"/>
              <a:gd name="connsiteY5" fmla="*/ 4920343 h 4920343"/>
              <a:gd name="connsiteX6" fmla="*/ 0 w 9985794"/>
              <a:gd name="connsiteY6" fmla="*/ 4119525 h 4920343"/>
              <a:gd name="connsiteX0" fmla="*/ 0 w 9985794"/>
              <a:gd name="connsiteY0" fmla="*/ 1451087 h 4920343"/>
              <a:gd name="connsiteX1" fmla="*/ 0 w 9985794"/>
              <a:gd name="connsiteY1" fmla="*/ 0 h 4920343"/>
              <a:gd name="connsiteX2" fmla="*/ 9985794 w 9985794"/>
              <a:gd name="connsiteY2" fmla="*/ 0 h 4920343"/>
              <a:gd name="connsiteX3" fmla="*/ 9985794 w 9985794"/>
              <a:gd name="connsiteY3" fmla="*/ 4920343 h 4920343"/>
              <a:gd name="connsiteX4" fmla="*/ 0 w 9985794"/>
              <a:gd name="connsiteY4" fmla="*/ 4920343 h 4920343"/>
              <a:gd name="connsiteX5" fmla="*/ 0 w 9985794"/>
              <a:gd name="connsiteY5" fmla="*/ 4119525 h 4920343"/>
              <a:gd name="connsiteX0" fmla="*/ 0 w 9989309"/>
              <a:gd name="connsiteY0" fmla="*/ 1723425 h 4920343"/>
              <a:gd name="connsiteX1" fmla="*/ 3515 w 9989309"/>
              <a:gd name="connsiteY1" fmla="*/ 0 h 4920343"/>
              <a:gd name="connsiteX2" fmla="*/ 9989309 w 9989309"/>
              <a:gd name="connsiteY2" fmla="*/ 0 h 4920343"/>
              <a:gd name="connsiteX3" fmla="*/ 9989309 w 9989309"/>
              <a:gd name="connsiteY3" fmla="*/ 4920343 h 4920343"/>
              <a:gd name="connsiteX4" fmla="*/ 3515 w 9989309"/>
              <a:gd name="connsiteY4" fmla="*/ 4920343 h 4920343"/>
              <a:gd name="connsiteX5" fmla="*/ 3515 w 9989309"/>
              <a:gd name="connsiteY5" fmla="*/ 4119525 h 4920343"/>
              <a:gd name="connsiteX0" fmla="*/ 10620 w 9985870"/>
              <a:gd name="connsiteY0" fmla="*/ 1768218 h 4920343"/>
              <a:gd name="connsiteX1" fmla="*/ 76 w 9985870"/>
              <a:gd name="connsiteY1" fmla="*/ 0 h 4920343"/>
              <a:gd name="connsiteX2" fmla="*/ 9985870 w 9985870"/>
              <a:gd name="connsiteY2" fmla="*/ 0 h 4920343"/>
              <a:gd name="connsiteX3" fmla="*/ 9985870 w 9985870"/>
              <a:gd name="connsiteY3" fmla="*/ 4920343 h 4920343"/>
              <a:gd name="connsiteX4" fmla="*/ 76 w 9985870"/>
              <a:gd name="connsiteY4" fmla="*/ 4920343 h 4920343"/>
              <a:gd name="connsiteX5" fmla="*/ 76 w 9985870"/>
              <a:gd name="connsiteY5" fmla="*/ 4119525 h 4920343"/>
              <a:gd name="connsiteX0" fmla="*/ 0 w 9987551"/>
              <a:gd name="connsiteY0" fmla="*/ 1884678 h 4920343"/>
              <a:gd name="connsiteX1" fmla="*/ 1757 w 9987551"/>
              <a:gd name="connsiteY1" fmla="*/ 0 h 4920343"/>
              <a:gd name="connsiteX2" fmla="*/ 9987551 w 9987551"/>
              <a:gd name="connsiteY2" fmla="*/ 0 h 4920343"/>
              <a:gd name="connsiteX3" fmla="*/ 9987551 w 9987551"/>
              <a:gd name="connsiteY3" fmla="*/ 4920343 h 4920343"/>
              <a:gd name="connsiteX4" fmla="*/ 1757 w 9987551"/>
              <a:gd name="connsiteY4" fmla="*/ 4920343 h 4920343"/>
              <a:gd name="connsiteX5" fmla="*/ 1757 w 9987551"/>
              <a:gd name="connsiteY5" fmla="*/ 4119525 h 4920343"/>
              <a:gd name="connsiteX0" fmla="*/ 0 w 9987551"/>
              <a:gd name="connsiteY0" fmla="*/ 1916929 h 4920343"/>
              <a:gd name="connsiteX1" fmla="*/ 1757 w 9987551"/>
              <a:gd name="connsiteY1" fmla="*/ 0 h 4920343"/>
              <a:gd name="connsiteX2" fmla="*/ 9987551 w 9987551"/>
              <a:gd name="connsiteY2" fmla="*/ 0 h 4920343"/>
              <a:gd name="connsiteX3" fmla="*/ 9987551 w 9987551"/>
              <a:gd name="connsiteY3" fmla="*/ 4920343 h 4920343"/>
              <a:gd name="connsiteX4" fmla="*/ 1757 w 9987551"/>
              <a:gd name="connsiteY4" fmla="*/ 4920343 h 4920343"/>
              <a:gd name="connsiteX5" fmla="*/ 1757 w 9987551"/>
              <a:gd name="connsiteY5" fmla="*/ 4119525 h 492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87551" h="4920343">
                <a:moveTo>
                  <a:pt x="0" y="1916929"/>
                </a:moveTo>
                <a:cubicBezTo>
                  <a:pt x="1172" y="1342454"/>
                  <a:pt x="585" y="574475"/>
                  <a:pt x="1757" y="0"/>
                </a:cubicBezTo>
                <a:lnTo>
                  <a:pt x="9987551" y="0"/>
                </a:lnTo>
                <a:lnTo>
                  <a:pt x="9987551" y="4920343"/>
                </a:lnTo>
                <a:lnTo>
                  <a:pt x="1757" y="4920343"/>
                </a:lnTo>
                <a:lnTo>
                  <a:pt x="1757" y="4119525"/>
                </a:lnTo>
              </a:path>
            </a:pathLst>
          </a:custGeom>
          <a:no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1">
                  <a:lumMod val="40000"/>
                  <a:lumOff val="60000"/>
                </a:schemeClr>
              </a:solidFill>
            </a:endParaRPr>
          </a:p>
        </p:txBody>
      </p:sp>
      <p:sp>
        <p:nvSpPr>
          <p:cNvPr id="2" name="عنوان 1">
            <a:extLst>
              <a:ext uri="{FF2B5EF4-FFF2-40B4-BE49-F238E27FC236}">
                <a16:creationId xmlns:a16="http://schemas.microsoft.com/office/drawing/2014/main" id="{3C6B5518-D3DE-9E0C-C22C-C096CC2AA7CA}"/>
              </a:ext>
            </a:extLst>
          </p:cNvPr>
          <p:cNvSpPr>
            <a:spLocks noGrp="1"/>
          </p:cNvSpPr>
          <p:nvPr>
            <p:ph type="title"/>
          </p:nvPr>
        </p:nvSpPr>
        <p:spPr>
          <a:xfrm>
            <a:off x="776883" y="2874682"/>
            <a:ext cx="4261400" cy="1660280"/>
          </a:xfrm>
          <a:noFill/>
        </p:spPr>
        <p:txBody>
          <a:bodyPr vert="horz" lIns="91440" tIns="45720" rIns="91440" bIns="45720" rtlCol="0" anchor="b">
            <a:normAutofit/>
          </a:bodyPr>
          <a:lstStyle/>
          <a:p>
            <a:r>
              <a:rPr lang="en-US" spc="530" dirty="0">
                <a:solidFill>
                  <a:srgbClr val="FFFFFF"/>
                </a:solidFill>
              </a:rPr>
              <a:t>Health Education</a:t>
            </a:r>
          </a:p>
        </p:txBody>
      </p:sp>
    </p:spTree>
    <p:extLst>
      <p:ext uri="{BB962C8B-B14F-4D97-AF65-F5344CB8AC3E}">
        <p14:creationId xmlns:p14="http://schemas.microsoft.com/office/powerpoint/2010/main" val="33633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E2A49E-0BD9-321C-F602-AFA2FCF9B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198" y="931857"/>
            <a:ext cx="10326946" cy="499630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5C7EF91A-AEA4-5F56-0661-A62DE8490B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Question mark on green pastel background">
            <a:extLst>
              <a:ext uri="{FF2B5EF4-FFF2-40B4-BE49-F238E27FC236}">
                <a16:creationId xmlns:a16="http://schemas.microsoft.com/office/drawing/2014/main" id="{BBA3FB4D-5C63-AB75-199D-7C30DBE7FAE7}"/>
              </a:ext>
            </a:extLst>
          </p:cNvPr>
          <p:cNvPicPr>
            <a:picLocks noChangeAspect="1"/>
          </p:cNvPicPr>
          <p:nvPr/>
        </p:nvPicPr>
        <p:blipFill rotWithShape="1">
          <a:blip r:embed="rId2"/>
          <a:srcRect t="3582" b="21418"/>
          <a:stretch/>
        </p:blipFill>
        <p:spPr>
          <a:xfrm>
            <a:off x="20" y="1"/>
            <a:ext cx="12191980" cy="6858000"/>
          </a:xfrm>
          <a:prstGeom prst="rect">
            <a:avLst/>
          </a:prstGeom>
        </p:spPr>
      </p:pic>
      <p:sp>
        <p:nvSpPr>
          <p:cNvPr id="12" name="Rectangle 11">
            <a:extLst>
              <a:ext uri="{FF2B5EF4-FFF2-40B4-BE49-F238E27FC236}">
                <a16:creationId xmlns:a16="http://schemas.microsoft.com/office/drawing/2014/main" id="{5B12B501-806A-E961-4C73-E0D1677A8A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 y="2446808"/>
            <a:ext cx="12192000" cy="4417496"/>
          </a:xfrm>
          <a:prstGeom prst="rect">
            <a:avLst/>
          </a:prstGeom>
          <a:gradFill flip="none" rotWithShape="1">
            <a:gsLst>
              <a:gs pos="0">
                <a:srgbClr val="000000">
                  <a:alpha val="56000"/>
                </a:srgbClr>
              </a:gs>
              <a:gs pos="100000">
                <a:srgbClr val="000000">
                  <a:alpha val="0"/>
                </a:srgbClr>
              </a:gs>
              <a:gs pos="60000">
                <a:srgbClr val="000000">
                  <a:alpha val="28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عنوان 1">
            <a:extLst>
              <a:ext uri="{FF2B5EF4-FFF2-40B4-BE49-F238E27FC236}">
                <a16:creationId xmlns:a16="http://schemas.microsoft.com/office/drawing/2014/main" id="{9744A076-6F5F-926C-8F78-8C28E8D24499}"/>
              </a:ext>
            </a:extLst>
          </p:cNvPr>
          <p:cNvSpPr>
            <a:spLocks noGrp="1"/>
          </p:cNvSpPr>
          <p:nvPr>
            <p:ph type="title"/>
          </p:nvPr>
        </p:nvSpPr>
        <p:spPr>
          <a:xfrm>
            <a:off x="895481" y="2919772"/>
            <a:ext cx="6772868" cy="2150420"/>
          </a:xfrm>
        </p:spPr>
        <p:txBody>
          <a:bodyPr vert="horz" lIns="91440" tIns="45720" rIns="91440" bIns="45720" rtlCol="0" anchor="b">
            <a:normAutofit/>
          </a:bodyPr>
          <a:lstStyle/>
          <a:p>
            <a:r>
              <a:rPr lang="en-US" sz="3200" spc="530">
                <a:solidFill>
                  <a:srgbClr val="FFFFFF"/>
                </a:solidFill>
              </a:rPr>
              <a:t>Any Q ?</a:t>
            </a:r>
          </a:p>
        </p:txBody>
      </p:sp>
    </p:spTree>
    <p:extLst>
      <p:ext uri="{BB962C8B-B14F-4D97-AF65-F5344CB8AC3E}">
        <p14:creationId xmlns:p14="http://schemas.microsoft.com/office/powerpoint/2010/main" val="12513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C22E14B-4FF3-5229-CA86-75E25F3725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Close up of book pages">
            <a:extLst>
              <a:ext uri="{FF2B5EF4-FFF2-40B4-BE49-F238E27FC236}">
                <a16:creationId xmlns:a16="http://schemas.microsoft.com/office/drawing/2014/main" id="{7E35A705-DA00-0C4B-155F-BC2058684F68}"/>
              </a:ext>
            </a:extLst>
          </p:cNvPr>
          <p:cNvPicPr>
            <a:picLocks noChangeAspect="1"/>
          </p:cNvPicPr>
          <p:nvPr/>
        </p:nvPicPr>
        <p:blipFill rotWithShape="1">
          <a:blip r:embed="rId2"/>
          <a:srcRect l="34841" r="14259"/>
          <a:stretch/>
        </p:blipFill>
        <p:spPr>
          <a:xfrm>
            <a:off x="7537704" y="-2"/>
            <a:ext cx="4654296" cy="6857999"/>
          </a:xfrm>
          <a:prstGeom prst="rect">
            <a:avLst/>
          </a:prstGeom>
        </p:spPr>
      </p:pic>
      <p:sp>
        <p:nvSpPr>
          <p:cNvPr id="11" name="Rectangle 10">
            <a:extLst>
              <a:ext uri="{FF2B5EF4-FFF2-40B4-BE49-F238E27FC236}">
                <a16:creationId xmlns:a16="http://schemas.microsoft.com/office/drawing/2014/main" id="{FA6B968A-A417-B33C-613C-7B1B45542C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198" y="931857"/>
            <a:ext cx="10326946" cy="499630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عنوان 1">
            <a:extLst>
              <a:ext uri="{FF2B5EF4-FFF2-40B4-BE49-F238E27FC236}">
                <a16:creationId xmlns:a16="http://schemas.microsoft.com/office/drawing/2014/main" id="{6E27553B-4C71-39E2-CB16-271DFD66A90D}"/>
              </a:ext>
            </a:extLst>
          </p:cNvPr>
          <p:cNvSpPr>
            <a:spLocks noGrp="1"/>
          </p:cNvSpPr>
          <p:nvPr>
            <p:ph type="title"/>
          </p:nvPr>
        </p:nvSpPr>
        <p:spPr>
          <a:xfrm>
            <a:off x="782418" y="1280160"/>
            <a:ext cx="5670400" cy="1152144"/>
          </a:xfrm>
        </p:spPr>
        <p:txBody>
          <a:bodyPr>
            <a:normAutofit/>
          </a:bodyPr>
          <a:lstStyle/>
          <a:p>
            <a:r>
              <a:rPr lang="en-US" dirty="0"/>
              <a:t>References : </a:t>
            </a:r>
            <a:endParaRPr lang="ar-SA" dirty="0"/>
          </a:p>
        </p:txBody>
      </p:sp>
      <p:sp>
        <p:nvSpPr>
          <p:cNvPr id="3" name="عنصر نائب للمحتوى 2">
            <a:extLst>
              <a:ext uri="{FF2B5EF4-FFF2-40B4-BE49-F238E27FC236}">
                <a16:creationId xmlns:a16="http://schemas.microsoft.com/office/drawing/2014/main" id="{1A5FBCB0-B3B6-7CB4-8545-A04F26C3CB7A}"/>
              </a:ext>
            </a:extLst>
          </p:cNvPr>
          <p:cNvSpPr>
            <a:spLocks noGrp="1"/>
          </p:cNvSpPr>
          <p:nvPr>
            <p:ph idx="1"/>
          </p:nvPr>
        </p:nvSpPr>
        <p:spPr>
          <a:xfrm>
            <a:off x="1620445" y="2890881"/>
            <a:ext cx="4832373" cy="2633866"/>
          </a:xfrm>
        </p:spPr>
        <p:txBody>
          <a:bodyPr>
            <a:normAutofit/>
          </a:bodyPr>
          <a:lstStyle/>
          <a:p>
            <a:r>
              <a:rPr lang="en-US" dirty="0"/>
              <a:t>1. Sorrentino, S. A., </a:t>
            </a:r>
            <a:r>
              <a:rPr lang="en-US" dirty="0" err="1"/>
              <a:t>Remmert</a:t>
            </a:r>
            <a:r>
              <a:rPr lang="en-US" dirty="0"/>
              <a:t>, L., &amp; Wilk, L. S. (2020). Mosby's Textbook for Nursing Assistants (10th ed.). St. Louis, MO: Elsevier.)</a:t>
            </a:r>
          </a:p>
          <a:p>
            <a:pPr marL="0" indent="0">
              <a:buNone/>
            </a:pPr>
            <a:endParaRPr lang="ar-SA" dirty="0"/>
          </a:p>
        </p:txBody>
      </p:sp>
    </p:spTree>
    <p:extLst>
      <p:ext uri="{BB962C8B-B14F-4D97-AF65-F5344CB8AC3E}">
        <p14:creationId xmlns:p14="http://schemas.microsoft.com/office/powerpoint/2010/main" val="37105758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BE2A49E-0BD9-321C-F602-AFA2FCF9B2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198" y="931857"/>
            <a:ext cx="10326946" cy="4996302"/>
          </a:xfrm>
          <a:prstGeom prst="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0623FB3B-24E7-5304-70D8-3CA4029022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Canoe on water during sunset">
            <a:extLst>
              <a:ext uri="{FF2B5EF4-FFF2-40B4-BE49-F238E27FC236}">
                <a16:creationId xmlns:a16="http://schemas.microsoft.com/office/drawing/2014/main" id="{8A481B3F-3A61-BA96-6AEB-ACF8AD1FDD2E}"/>
              </a:ext>
            </a:extLst>
          </p:cNvPr>
          <p:cNvPicPr>
            <a:picLocks noChangeAspect="1"/>
          </p:cNvPicPr>
          <p:nvPr/>
        </p:nvPicPr>
        <p:blipFill rotWithShape="1">
          <a:blip r:embed="rId2">
            <a:alphaModFix/>
          </a:blip>
          <a:srcRect t="15600"/>
          <a:stretch/>
        </p:blipFill>
        <p:spPr>
          <a:xfrm>
            <a:off x="-148" y="-5291"/>
            <a:ext cx="12192000" cy="6868582"/>
          </a:xfrm>
          <a:prstGeom prst="rect">
            <a:avLst/>
          </a:prstGeom>
        </p:spPr>
      </p:pic>
      <p:sp>
        <p:nvSpPr>
          <p:cNvPr id="12" name="Rectangle 11">
            <a:extLst>
              <a:ext uri="{FF2B5EF4-FFF2-40B4-BE49-F238E27FC236}">
                <a16:creationId xmlns:a16="http://schemas.microsoft.com/office/drawing/2014/main" id="{197ACFF5-6294-AC6E-267D-4EA83CD288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554937" y="-1560223"/>
            <a:ext cx="6858000" cy="9967865"/>
          </a:xfrm>
          <a:prstGeom prst="rect">
            <a:avLst/>
          </a:prstGeom>
          <a:gradFill flip="none" rotWithShape="1">
            <a:gsLst>
              <a:gs pos="0">
                <a:srgbClr val="000000">
                  <a:alpha val="56000"/>
                </a:srgbClr>
              </a:gs>
              <a:gs pos="100000">
                <a:srgbClr val="000000">
                  <a:alpha val="0"/>
                </a:srgbClr>
              </a:gs>
              <a:gs pos="57000">
                <a:srgbClr val="000000">
                  <a:alpha val="28000"/>
                </a:srgb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Freeform: Shape 13">
            <a:extLst>
              <a:ext uri="{FF2B5EF4-FFF2-40B4-BE49-F238E27FC236}">
                <a16:creationId xmlns:a16="http://schemas.microsoft.com/office/drawing/2014/main" id="{4711BF64-C99B-2F90-ADA1-0C08F9BE83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0038" y="934541"/>
            <a:ext cx="10331449" cy="4992275"/>
          </a:xfrm>
          <a:custGeom>
            <a:avLst/>
            <a:gdLst>
              <a:gd name="connsiteX0" fmla="*/ 0 w 9985794"/>
              <a:gd name="connsiteY0" fmla="*/ 0 h 4920343"/>
              <a:gd name="connsiteX1" fmla="*/ 9985794 w 9985794"/>
              <a:gd name="connsiteY1" fmla="*/ 0 h 4920343"/>
              <a:gd name="connsiteX2" fmla="*/ 9985794 w 9985794"/>
              <a:gd name="connsiteY2" fmla="*/ 4920343 h 4920343"/>
              <a:gd name="connsiteX3" fmla="*/ 0 w 9985794"/>
              <a:gd name="connsiteY3" fmla="*/ 4920343 h 4920343"/>
              <a:gd name="connsiteX4" fmla="*/ 0 w 9985794"/>
              <a:gd name="connsiteY4" fmla="*/ 4119525 h 4920343"/>
              <a:gd name="connsiteX5" fmla="*/ 4905554 w 9985794"/>
              <a:gd name="connsiteY5" fmla="*/ 4119525 h 4920343"/>
              <a:gd name="connsiteX6" fmla="*/ 4905554 w 9985794"/>
              <a:gd name="connsiteY6" fmla="*/ 1451087 h 4920343"/>
              <a:gd name="connsiteX7" fmla="*/ 0 w 9985794"/>
              <a:gd name="connsiteY7" fmla="*/ 1451087 h 4920343"/>
              <a:gd name="connsiteX0" fmla="*/ 4905554 w 9985794"/>
              <a:gd name="connsiteY0" fmla="*/ 4119525 h 4920343"/>
              <a:gd name="connsiteX1" fmla="*/ 4905554 w 9985794"/>
              <a:gd name="connsiteY1" fmla="*/ 1451087 h 4920343"/>
              <a:gd name="connsiteX2" fmla="*/ 0 w 9985794"/>
              <a:gd name="connsiteY2" fmla="*/ 1451087 h 4920343"/>
              <a:gd name="connsiteX3" fmla="*/ 0 w 9985794"/>
              <a:gd name="connsiteY3" fmla="*/ 0 h 4920343"/>
              <a:gd name="connsiteX4" fmla="*/ 9985794 w 9985794"/>
              <a:gd name="connsiteY4" fmla="*/ 0 h 4920343"/>
              <a:gd name="connsiteX5" fmla="*/ 9985794 w 9985794"/>
              <a:gd name="connsiteY5" fmla="*/ 4920343 h 4920343"/>
              <a:gd name="connsiteX6" fmla="*/ 0 w 9985794"/>
              <a:gd name="connsiteY6" fmla="*/ 4920343 h 4920343"/>
              <a:gd name="connsiteX7" fmla="*/ 0 w 9985794"/>
              <a:gd name="connsiteY7" fmla="*/ 4119525 h 4920343"/>
              <a:gd name="connsiteX8" fmla="*/ 4996994 w 9985794"/>
              <a:gd name="connsiteY8" fmla="*/ 4210965 h 4920343"/>
              <a:gd name="connsiteX0" fmla="*/ 4905554 w 9985794"/>
              <a:gd name="connsiteY0" fmla="*/ 4119525 h 4920343"/>
              <a:gd name="connsiteX1" fmla="*/ 4905554 w 9985794"/>
              <a:gd name="connsiteY1" fmla="*/ 1451087 h 4920343"/>
              <a:gd name="connsiteX2" fmla="*/ 0 w 9985794"/>
              <a:gd name="connsiteY2" fmla="*/ 1451087 h 4920343"/>
              <a:gd name="connsiteX3" fmla="*/ 0 w 9985794"/>
              <a:gd name="connsiteY3" fmla="*/ 0 h 4920343"/>
              <a:gd name="connsiteX4" fmla="*/ 9985794 w 9985794"/>
              <a:gd name="connsiteY4" fmla="*/ 0 h 4920343"/>
              <a:gd name="connsiteX5" fmla="*/ 9985794 w 9985794"/>
              <a:gd name="connsiteY5" fmla="*/ 4920343 h 4920343"/>
              <a:gd name="connsiteX6" fmla="*/ 0 w 9985794"/>
              <a:gd name="connsiteY6" fmla="*/ 4920343 h 4920343"/>
              <a:gd name="connsiteX7" fmla="*/ 0 w 9985794"/>
              <a:gd name="connsiteY7" fmla="*/ 4119525 h 4920343"/>
              <a:gd name="connsiteX0" fmla="*/ 4905554 w 9985794"/>
              <a:gd name="connsiteY0" fmla="*/ 1451087 h 4920343"/>
              <a:gd name="connsiteX1" fmla="*/ 0 w 9985794"/>
              <a:gd name="connsiteY1" fmla="*/ 1451087 h 4920343"/>
              <a:gd name="connsiteX2" fmla="*/ 0 w 9985794"/>
              <a:gd name="connsiteY2" fmla="*/ 0 h 4920343"/>
              <a:gd name="connsiteX3" fmla="*/ 9985794 w 9985794"/>
              <a:gd name="connsiteY3" fmla="*/ 0 h 4920343"/>
              <a:gd name="connsiteX4" fmla="*/ 9985794 w 9985794"/>
              <a:gd name="connsiteY4" fmla="*/ 4920343 h 4920343"/>
              <a:gd name="connsiteX5" fmla="*/ 0 w 9985794"/>
              <a:gd name="connsiteY5" fmla="*/ 4920343 h 4920343"/>
              <a:gd name="connsiteX6" fmla="*/ 0 w 9985794"/>
              <a:gd name="connsiteY6" fmla="*/ 4119525 h 4920343"/>
              <a:gd name="connsiteX0" fmla="*/ 0 w 9985794"/>
              <a:gd name="connsiteY0" fmla="*/ 1451087 h 4920343"/>
              <a:gd name="connsiteX1" fmla="*/ 0 w 9985794"/>
              <a:gd name="connsiteY1" fmla="*/ 0 h 4920343"/>
              <a:gd name="connsiteX2" fmla="*/ 9985794 w 9985794"/>
              <a:gd name="connsiteY2" fmla="*/ 0 h 4920343"/>
              <a:gd name="connsiteX3" fmla="*/ 9985794 w 9985794"/>
              <a:gd name="connsiteY3" fmla="*/ 4920343 h 4920343"/>
              <a:gd name="connsiteX4" fmla="*/ 0 w 9985794"/>
              <a:gd name="connsiteY4" fmla="*/ 4920343 h 4920343"/>
              <a:gd name="connsiteX5" fmla="*/ 0 w 9985794"/>
              <a:gd name="connsiteY5" fmla="*/ 4119525 h 4920343"/>
              <a:gd name="connsiteX0" fmla="*/ 0 w 9989309"/>
              <a:gd name="connsiteY0" fmla="*/ 1723425 h 4920343"/>
              <a:gd name="connsiteX1" fmla="*/ 3515 w 9989309"/>
              <a:gd name="connsiteY1" fmla="*/ 0 h 4920343"/>
              <a:gd name="connsiteX2" fmla="*/ 9989309 w 9989309"/>
              <a:gd name="connsiteY2" fmla="*/ 0 h 4920343"/>
              <a:gd name="connsiteX3" fmla="*/ 9989309 w 9989309"/>
              <a:gd name="connsiteY3" fmla="*/ 4920343 h 4920343"/>
              <a:gd name="connsiteX4" fmla="*/ 3515 w 9989309"/>
              <a:gd name="connsiteY4" fmla="*/ 4920343 h 4920343"/>
              <a:gd name="connsiteX5" fmla="*/ 3515 w 9989309"/>
              <a:gd name="connsiteY5" fmla="*/ 4119525 h 4920343"/>
              <a:gd name="connsiteX0" fmla="*/ 10620 w 9985870"/>
              <a:gd name="connsiteY0" fmla="*/ 1768218 h 4920343"/>
              <a:gd name="connsiteX1" fmla="*/ 76 w 9985870"/>
              <a:gd name="connsiteY1" fmla="*/ 0 h 4920343"/>
              <a:gd name="connsiteX2" fmla="*/ 9985870 w 9985870"/>
              <a:gd name="connsiteY2" fmla="*/ 0 h 4920343"/>
              <a:gd name="connsiteX3" fmla="*/ 9985870 w 9985870"/>
              <a:gd name="connsiteY3" fmla="*/ 4920343 h 4920343"/>
              <a:gd name="connsiteX4" fmla="*/ 76 w 9985870"/>
              <a:gd name="connsiteY4" fmla="*/ 4920343 h 4920343"/>
              <a:gd name="connsiteX5" fmla="*/ 76 w 9985870"/>
              <a:gd name="connsiteY5" fmla="*/ 4119525 h 4920343"/>
              <a:gd name="connsiteX0" fmla="*/ 0 w 9987551"/>
              <a:gd name="connsiteY0" fmla="*/ 1884678 h 4920343"/>
              <a:gd name="connsiteX1" fmla="*/ 1757 w 9987551"/>
              <a:gd name="connsiteY1" fmla="*/ 0 h 4920343"/>
              <a:gd name="connsiteX2" fmla="*/ 9987551 w 9987551"/>
              <a:gd name="connsiteY2" fmla="*/ 0 h 4920343"/>
              <a:gd name="connsiteX3" fmla="*/ 9987551 w 9987551"/>
              <a:gd name="connsiteY3" fmla="*/ 4920343 h 4920343"/>
              <a:gd name="connsiteX4" fmla="*/ 1757 w 9987551"/>
              <a:gd name="connsiteY4" fmla="*/ 4920343 h 4920343"/>
              <a:gd name="connsiteX5" fmla="*/ 1757 w 9987551"/>
              <a:gd name="connsiteY5" fmla="*/ 4119525 h 4920343"/>
              <a:gd name="connsiteX0" fmla="*/ 0 w 9987551"/>
              <a:gd name="connsiteY0" fmla="*/ 1916929 h 4920343"/>
              <a:gd name="connsiteX1" fmla="*/ 1757 w 9987551"/>
              <a:gd name="connsiteY1" fmla="*/ 0 h 4920343"/>
              <a:gd name="connsiteX2" fmla="*/ 9987551 w 9987551"/>
              <a:gd name="connsiteY2" fmla="*/ 0 h 4920343"/>
              <a:gd name="connsiteX3" fmla="*/ 9987551 w 9987551"/>
              <a:gd name="connsiteY3" fmla="*/ 4920343 h 4920343"/>
              <a:gd name="connsiteX4" fmla="*/ 1757 w 9987551"/>
              <a:gd name="connsiteY4" fmla="*/ 4920343 h 4920343"/>
              <a:gd name="connsiteX5" fmla="*/ 1757 w 9987551"/>
              <a:gd name="connsiteY5" fmla="*/ 4119525 h 4920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87551" h="4920343">
                <a:moveTo>
                  <a:pt x="0" y="1916929"/>
                </a:moveTo>
                <a:cubicBezTo>
                  <a:pt x="1172" y="1342454"/>
                  <a:pt x="585" y="574475"/>
                  <a:pt x="1757" y="0"/>
                </a:cubicBezTo>
                <a:lnTo>
                  <a:pt x="9987551" y="0"/>
                </a:lnTo>
                <a:lnTo>
                  <a:pt x="9987551" y="4920343"/>
                </a:lnTo>
                <a:lnTo>
                  <a:pt x="1757" y="4920343"/>
                </a:lnTo>
                <a:lnTo>
                  <a:pt x="1757" y="4119525"/>
                </a:lnTo>
              </a:path>
            </a:pathLst>
          </a:custGeom>
          <a:noFill/>
          <a:ln w="381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accent1">
                  <a:lumMod val="40000"/>
                  <a:lumOff val="60000"/>
                </a:schemeClr>
              </a:solidFill>
            </a:endParaRPr>
          </a:p>
        </p:txBody>
      </p:sp>
      <p:sp>
        <p:nvSpPr>
          <p:cNvPr id="2" name="عنوان 1">
            <a:extLst>
              <a:ext uri="{FF2B5EF4-FFF2-40B4-BE49-F238E27FC236}">
                <a16:creationId xmlns:a16="http://schemas.microsoft.com/office/drawing/2014/main" id="{333562ED-5F8D-C4DB-9273-48F1F8476862}"/>
              </a:ext>
            </a:extLst>
          </p:cNvPr>
          <p:cNvSpPr>
            <a:spLocks noGrp="1"/>
          </p:cNvSpPr>
          <p:nvPr>
            <p:ph type="title"/>
          </p:nvPr>
        </p:nvSpPr>
        <p:spPr>
          <a:xfrm>
            <a:off x="776883" y="2874682"/>
            <a:ext cx="4261400" cy="1660280"/>
          </a:xfrm>
          <a:noFill/>
        </p:spPr>
        <p:txBody>
          <a:bodyPr vert="horz" lIns="91440" tIns="45720" rIns="91440" bIns="45720" rtlCol="0" anchor="b">
            <a:normAutofit/>
          </a:bodyPr>
          <a:lstStyle/>
          <a:p>
            <a:r>
              <a:rPr lang="en-US" spc="530">
                <a:solidFill>
                  <a:srgbClr val="FFFFFF"/>
                </a:solidFill>
              </a:rPr>
              <a:t>Thank you ..</a:t>
            </a:r>
          </a:p>
        </p:txBody>
      </p:sp>
    </p:spTree>
    <p:extLst>
      <p:ext uri="{BB962C8B-B14F-4D97-AF65-F5344CB8AC3E}">
        <p14:creationId xmlns:p14="http://schemas.microsoft.com/office/powerpoint/2010/main" val="339030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E2C3B9A-B4D2-F54D-15F0-06653E1832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0068CEB5-F191-9D3E-BAC0-B0E212720F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4"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464ED38-224B-AB8F-2B4A-18C5B2BE0B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35884" y="931856"/>
            <a:ext cx="10318890" cy="4994960"/>
          </a:xfrm>
          <a:custGeom>
            <a:avLst/>
            <a:gdLst>
              <a:gd name="connsiteX0" fmla="*/ 0 w 4172596"/>
              <a:gd name="connsiteY0" fmla="*/ 0 h 4952999"/>
              <a:gd name="connsiteX1" fmla="*/ 4172596 w 4172596"/>
              <a:gd name="connsiteY1" fmla="*/ 0 h 4952999"/>
              <a:gd name="connsiteX2" fmla="*/ 4172596 w 4172596"/>
              <a:gd name="connsiteY2" fmla="*/ 342900 h 4952999"/>
              <a:gd name="connsiteX3" fmla="*/ 3239761 w 4172596"/>
              <a:gd name="connsiteY3" fmla="*/ 342900 h 4952999"/>
              <a:gd name="connsiteX4" fmla="*/ 3239761 w 4172596"/>
              <a:gd name="connsiteY4" fmla="*/ 1934392 h 4952999"/>
              <a:gd name="connsiteX5" fmla="*/ 4172596 w 4172596"/>
              <a:gd name="connsiteY5" fmla="*/ 1934392 h 4952999"/>
              <a:gd name="connsiteX6" fmla="*/ 4172596 w 4172596"/>
              <a:gd name="connsiteY6" fmla="*/ 4952999 h 4952999"/>
              <a:gd name="connsiteX7" fmla="*/ 0 w 4172596"/>
              <a:gd name="connsiteY7" fmla="*/ 4952999 h 4952999"/>
              <a:gd name="connsiteX0" fmla="*/ 3239761 w 4172596"/>
              <a:gd name="connsiteY0" fmla="*/ 1934392 h 4952999"/>
              <a:gd name="connsiteX1" fmla="*/ 4172596 w 4172596"/>
              <a:gd name="connsiteY1" fmla="*/ 1934392 h 4952999"/>
              <a:gd name="connsiteX2" fmla="*/ 4172596 w 4172596"/>
              <a:gd name="connsiteY2" fmla="*/ 4952999 h 4952999"/>
              <a:gd name="connsiteX3" fmla="*/ 0 w 4172596"/>
              <a:gd name="connsiteY3" fmla="*/ 4952999 h 4952999"/>
              <a:gd name="connsiteX4" fmla="*/ 0 w 4172596"/>
              <a:gd name="connsiteY4" fmla="*/ 0 h 4952999"/>
              <a:gd name="connsiteX5" fmla="*/ 4172596 w 4172596"/>
              <a:gd name="connsiteY5" fmla="*/ 0 h 4952999"/>
              <a:gd name="connsiteX6" fmla="*/ 4172596 w 4172596"/>
              <a:gd name="connsiteY6" fmla="*/ 342900 h 4952999"/>
              <a:gd name="connsiteX7" fmla="*/ 3239761 w 4172596"/>
              <a:gd name="connsiteY7" fmla="*/ 342900 h 4952999"/>
              <a:gd name="connsiteX8" fmla="*/ 3331201 w 4172596"/>
              <a:gd name="connsiteY8" fmla="*/ 2025832 h 4952999"/>
              <a:gd name="connsiteX0" fmla="*/ 3239761 w 4172596"/>
              <a:gd name="connsiteY0" fmla="*/ 1934392 h 4952999"/>
              <a:gd name="connsiteX1" fmla="*/ 4172596 w 4172596"/>
              <a:gd name="connsiteY1" fmla="*/ 1934392 h 4952999"/>
              <a:gd name="connsiteX2" fmla="*/ 4172596 w 4172596"/>
              <a:gd name="connsiteY2" fmla="*/ 4952999 h 4952999"/>
              <a:gd name="connsiteX3" fmla="*/ 0 w 4172596"/>
              <a:gd name="connsiteY3" fmla="*/ 4952999 h 4952999"/>
              <a:gd name="connsiteX4" fmla="*/ 0 w 4172596"/>
              <a:gd name="connsiteY4" fmla="*/ 0 h 4952999"/>
              <a:gd name="connsiteX5" fmla="*/ 4172596 w 4172596"/>
              <a:gd name="connsiteY5" fmla="*/ 0 h 4952999"/>
              <a:gd name="connsiteX6" fmla="*/ 4172596 w 4172596"/>
              <a:gd name="connsiteY6" fmla="*/ 342900 h 4952999"/>
              <a:gd name="connsiteX7" fmla="*/ 3239761 w 4172596"/>
              <a:gd name="connsiteY7" fmla="*/ 342900 h 4952999"/>
              <a:gd name="connsiteX0" fmla="*/ 4172596 w 4172596"/>
              <a:gd name="connsiteY0" fmla="*/ 1934392 h 4952999"/>
              <a:gd name="connsiteX1" fmla="*/ 4172596 w 4172596"/>
              <a:gd name="connsiteY1" fmla="*/ 4952999 h 4952999"/>
              <a:gd name="connsiteX2" fmla="*/ 0 w 4172596"/>
              <a:gd name="connsiteY2" fmla="*/ 4952999 h 4952999"/>
              <a:gd name="connsiteX3" fmla="*/ 0 w 4172596"/>
              <a:gd name="connsiteY3" fmla="*/ 0 h 4952999"/>
              <a:gd name="connsiteX4" fmla="*/ 4172596 w 4172596"/>
              <a:gd name="connsiteY4" fmla="*/ 0 h 4952999"/>
              <a:gd name="connsiteX5" fmla="*/ 4172596 w 4172596"/>
              <a:gd name="connsiteY5" fmla="*/ 342900 h 4952999"/>
              <a:gd name="connsiteX6" fmla="*/ 3239761 w 4172596"/>
              <a:gd name="connsiteY6" fmla="*/ 342900 h 4952999"/>
              <a:gd name="connsiteX0" fmla="*/ 4172596 w 4172596"/>
              <a:gd name="connsiteY0" fmla="*/ 1934392 h 4952999"/>
              <a:gd name="connsiteX1" fmla="*/ 4172596 w 4172596"/>
              <a:gd name="connsiteY1" fmla="*/ 4952999 h 4952999"/>
              <a:gd name="connsiteX2" fmla="*/ 0 w 4172596"/>
              <a:gd name="connsiteY2" fmla="*/ 4952999 h 4952999"/>
              <a:gd name="connsiteX3" fmla="*/ 0 w 4172596"/>
              <a:gd name="connsiteY3" fmla="*/ 0 h 4952999"/>
              <a:gd name="connsiteX4" fmla="*/ 4172596 w 4172596"/>
              <a:gd name="connsiteY4" fmla="*/ 0 h 4952999"/>
              <a:gd name="connsiteX5" fmla="*/ 4172596 w 4172596"/>
              <a:gd name="connsiteY5" fmla="*/ 342900 h 4952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72596" h="4952999">
                <a:moveTo>
                  <a:pt x="4172596" y="1934392"/>
                </a:moveTo>
                <a:lnTo>
                  <a:pt x="4172596" y="4952999"/>
                </a:lnTo>
                <a:lnTo>
                  <a:pt x="0" y="4952999"/>
                </a:lnTo>
                <a:lnTo>
                  <a:pt x="0" y="0"/>
                </a:lnTo>
                <a:lnTo>
                  <a:pt x="4172596" y="0"/>
                </a:lnTo>
                <a:lnTo>
                  <a:pt x="4172596" y="342900"/>
                </a:lnTo>
              </a:path>
            </a:pathLst>
          </a:cu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عنوان 1">
            <a:extLst>
              <a:ext uri="{FF2B5EF4-FFF2-40B4-BE49-F238E27FC236}">
                <a16:creationId xmlns:a16="http://schemas.microsoft.com/office/drawing/2014/main" id="{85E4A651-9C3E-DB42-034C-6AD57D4A36C5}"/>
              </a:ext>
            </a:extLst>
          </p:cNvPr>
          <p:cNvSpPr>
            <a:spLocks noGrp="1"/>
          </p:cNvSpPr>
          <p:nvPr>
            <p:ph type="title"/>
          </p:nvPr>
        </p:nvSpPr>
        <p:spPr>
          <a:xfrm>
            <a:off x="738786" y="1319622"/>
            <a:ext cx="3481988" cy="1591492"/>
          </a:xfrm>
          <a:noFill/>
        </p:spPr>
        <p:txBody>
          <a:bodyPr>
            <a:normAutofit/>
          </a:bodyPr>
          <a:lstStyle/>
          <a:p>
            <a:r>
              <a:rPr lang="en-US" sz="2600" b="0" i="0">
                <a:solidFill>
                  <a:schemeClr val="accent1">
                    <a:lumMod val="60000"/>
                    <a:lumOff val="40000"/>
                  </a:schemeClr>
                </a:solidFill>
                <a:effectLst/>
                <a:latin typeface="Segoe UI Web (Arabic)"/>
              </a:rPr>
              <a:t>Body Structure and Function</a:t>
            </a:r>
            <a:endParaRPr lang="ar-SA" sz="2600">
              <a:solidFill>
                <a:schemeClr val="accent1">
                  <a:lumMod val="60000"/>
                  <a:lumOff val="40000"/>
                </a:schemeClr>
              </a:solidFill>
            </a:endParaRPr>
          </a:p>
        </p:txBody>
      </p:sp>
      <p:sp>
        <p:nvSpPr>
          <p:cNvPr id="3" name="عنصر نائب للمحتوى 2">
            <a:extLst>
              <a:ext uri="{FF2B5EF4-FFF2-40B4-BE49-F238E27FC236}">
                <a16:creationId xmlns:a16="http://schemas.microsoft.com/office/drawing/2014/main" id="{88E3B56F-0603-9E9E-9824-7DBD1D3563E8}"/>
              </a:ext>
            </a:extLst>
          </p:cNvPr>
          <p:cNvSpPr>
            <a:spLocks noGrp="1"/>
          </p:cNvSpPr>
          <p:nvPr>
            <p:ph idx="1"/>
          </p:nvPr>
        </p:nvSpPr>
        <p:spPr>
          <a:xfrm>
            <a:off x="5097933" y="1430642"/>
            <a:ext cx="5959743" cy="4154910"/>
          </a:xfrm>
        </p:spPr>
        <p:txBody>
          <a:bodyPr>
            <a:normAutofit lnSpcReduction="10000"/>
          </a:bodyPr>
          <a:lstStyle/>
          <a:p>
            <a:pPr fontAlgn="base"/>
            <a:r>
              <a:rPr lang="en-US" sz="2400" b="1" dirty="0">
                <a:effectLst/>
              </a:rPr>
              <a:t>Problems can develop in any part of the digestive system (gastro-intestinal [GI] system). This includes the accessory organs of digestion—liver, gallbladder, and pancreas.</a:t>
            </a:r>
          </a:p>
          <a:p>
            <a:pPr fontAlgn="base"/>
            <a:r>
              <a:rPr lang="en-US" sz="2400" b="1" dirty="0">
                <a:effectLst/>
              </a:rPr>
              <a:t>Pancreas part of endocrine system </a:t>
            </a:r>
          </a:p>
          <a:p>
            <a:pPr>
              <a:buFont typeface="Arial" panose="020B0604020202020204" pitchFamily="34" charset="0"/>
              <a:buChar char="•"/>
            </a:pPr>
            <a:r>
              <a:rPr lang="en-US" sz="2400" b="1" dirty="0"/>
              <a:t>The digestive system breaks down food into nutrients for the body to absorb. Solid wastes are eliminated.</a:t>
            </a:r>
            <a:endParaRPr lang="ar-SA" sz="2400" b="1" dirty="0"/>
          </a:p>
        </p:txBody>
      </p:sp>
      <p:pic>
        <p:nvPicPr>
          <p:cNvPr id="7" name="صورة 6" descr="صورة تحتوي على رسم, رسوم متحركة, فن, توضيح&#10;&#10;تم إنشاء الوصف تلقائياً">
            <a:extLst>
              <a:ext uri="{FF2B5EF4-FFF2-40B4-BE49-F238E27FC236}">
                <a16:creationId xmlns:a16="http://schemas.microsoft.com/office/drawing/2014/main" id="{37C84286-DA90-538B-78FC-356523E0DB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5147" y="2911114"/>
            <a:ext cx="4064000" cy="3987800"/>
          </a:xfrm>
          <a:prstGeom prst="rect">
            <a:avLst/>
          </a:prstGeom>
        </p:spPr>
      </p:pic>
    </p:spTree>
    <p:extLst>
      <p:ext uri="{BB962C8B-B14F-4D97-AF65-F5344CB8AC3E}">
        <p14:creationId xmlns:p14="http://schemas.microsoft.com/office/powerpoint/2010/main" val="31105481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0257E62-E325-8BF9-559D-05679B5103AB}"/>
              </a:ext>
            </a:extLst>
          </p:cNvPr>
          <p:cNvSpPr>
            <a:spLocks noGrp="1"/>
          </p:cNvSpPr>
          <p:nvPr>
            <p:ph type="title"/>
          </p:nvPr>
        </p:nvSpPr>
        <p:spPr/>
        <p:txBody>
          <a:bodyPr/>
          <a:lstStyle/>
          <a:p>
            <a:r>
              <a:rPr lang="en-US" b="0" i="0" dirty="0">
                <a:solidFill>
                  <a:schemeClr val="accent1"/>
                </a:solidFill>
                <a:effectLst/>
                <a:latin typeface="Segoe UI Web (Arabic)"/>
              </a:rPr>
              <a:t>Digestive Disorders</a:t>
            </a:r>
            <a:endParaRPr lang="ar-SA" dirty="0">
              <a:solidFill>
                <a:schemeClr val="accent1"/>
              </a:solidFill>
            </a:endParaRPr>
          </a:p>
        </p:txBody>
      </p:sp>
      <p:sp>
        <p:nvSpPr>
          <p:cNvPr id="3" name="عنصر نائب للمحتوى 2">
            <a:extLst>
              <a:ext uri="{FF2B5EF4-FFF2-40B4-BE49-F238E27FC236}">
                <a16:creationId xmlns:a16="http://schemas.microsoft.com/office/drawing/2014/main" id="{1F08C87E-4E5F-CFD6-5A4E-180ABC46B91C}"/>
              </a:ext>
            </a:extLst>
          </p:cNvPr>
          <p:cNvSpPr>
            <a:spLocks noGrp="1"/>
          </p:cNvSpPr>
          <p:nvPr>
            <p:ph idx="1"/>
          </p:nvPr>
        </p:nvSpPr>
        <p:spPr>
          <a:xfrm>
            <a:off x="1350392" y="2419639"/>
            <a:ext cx="9517609" cy="3298115"/>
          </a:xfrm>
        </p:spPr>
        <p:txBody>
          <a:bodyPr>
            <a:normAutofit fontScale="92500" lnSpcReduction="20000"/>
          </a:bodyPr>
          <a:lstStyle/>
          <a:p>
            <a:pPr marL="0" indent="0" algn="l" fontAlgn="base">
              <a:buNone/>
            </a:pPr>
            <a:r>
              <a:rPr lang="en-US" sz="2400" b="1" i="0" dirty="0">
                <a:solidFill>
                  <a:srgbClr val="242424"/>
                </a:solidFill>
                <a:effectLst/>
                <a:latin typeface="Segoe UI Web (Arabic)"/>
              </a:rPr>
              <a:t>• Diarrhea</a:t>
            </a:r>
            <a:r>
              <a:rPr lang="en-US" sz="2400" b="0" i="0" dirty="0">
                <a:solidFill>
                  <a:srgbClr val="242424"/>
                </a:solidFill>
                <a:effectLst/>
                <a:latin typeface="Segoe UI Web (Arabic)"/>
              </a:rPr>
              <a:t>—the frequent passage of liquid stools</a:t>
            </a:r>
          </a:p>
          <a:p>
            <a:pPr marL="0" indent="0" algn="l" fontAlgn="base">
              <a:buNone/>
            </a:pPr>
            <a:r>
              <a:rPr lang="en-US" sz="2400" b="1" i="0" dirty="0">
                <a:solidFill>
                  <a:srgbClr val="242424"/>
                </a:solidFill>
                <a:effectLst/>
                <a:latin typeface="Segoe UI Web (Arabic)"/>
              </a:rPr>
              <a:t>• Constipation</a:t>
            </a:r>
            <a:r>
              <a:rPr lang="en-US" sz="2400" b="0" i="0" dirty="0">
                <a:solidFill>
                  <a:srgbClr val="242424"/>
                </a:solidFill>
                <a:effectLst/>
                <a:latin typeface="Segoe UI Web (Arabic)"/>
              </a:rPr>
              <a:t>—the passage of hard, dry stool</a:t>
            </a:r>
          </a:p>
          <a:p>
            <a:pPr marL="0" indent="0" algn="l" fontAlgn="base">
              <a:buNone/>
            </a:pPr>
            <a:r>
              <a:rPr lang="en-US" sz="2400" b="1" i="0" dirty="0">
                <a:solidFill>
                  <a:srgbClr val="242424"/>
                </a:solidFill>
                <a:effectLst/>
                <a:latin typeface="Segoe UI Web (Arabic)"/>
              </a:rPr>
              <a:t>• Flatulence—</a:t>
            </a:r>
            <a:r>
              <a:rPr lang="en-US" sz="2400" b="0" i="0" dirty="0">
                <a:solidFill>
                  <a:srgbClr val="242424"/>
                </a:solidFill>
                <a:effectLst/>
                <a:latin typeface="Segoe UI Web (Arabic)"/>
              </a:rPr>
              <a:t>the excessive formation of gas or air in the stomach and intestines</a:t>
            </a:r>
          </a:p>
          <a:p>
            <a:pPr marL="0" indent="0" algn="l" fontAlgn="base">
              <a:buNone/>
            </a:pPr>
            <a:r>
              <a:rPr lang="en-US" sz="2400" b="1" i="0" dirty="0">
                <a:solidFill>
                  <a:srgbClr val="242424"/>
                </a:solidFill>
                <a:effectLst/>
                <a:latin typeface="Segoe UI Web (Arabic)"/>
              </a:rPr>
              <a:t>• Fecal incontinence—</a:t>
            </a:r>
            <a:r>
              <a:rPr lang="en-US" sz="2400" b="0" i="0" dirty="0">
                <a:solidFill>
                  <a:srgbClr val="242424"/>
                </a:solidFill>
                <a:effectLst/>
                <a:latin typeface="Segoe UI Web (Arabic)"/>
              </a:rPr>
              <a:t>the inability to control the passage of feces and gas through the anus</a:t>
            </a:r>
          </a:p>
          <a:p>
            <a:pPr marL="0" indent="0" algn="l" fontAlgn="base">
              <a:buNone/>
            </a:pPr>
            <a:r>
              <a:rPr lang="en-US" sz="2400" b="1" i="0" dirty="0">
                <a:solidFill>
                  <a:srgbClr val="242424"/>
                </a:solidFill>
                <a:effectLst/>
                <a:latin typeface="Segoe UI Web (Arabic)"/>
              </a:rPr>
              <a:t>• Ostomy—</a:t>
            </a:r>
            <a:r>
              <a:rPr lang="en-US" sz="2400" b="0" i="0" dirty="0">
                <a:solidFill>
                  <a:srgbClr val="242424"/>
                </a:solidFill>
                <a:effectLst/>
                <a:latin typeface="Segoe UI Web (Arabic)"/>
              </a:rPr>
              <a:t>the surgically created opening that connects an internal organ to the body's surface</a:t>
            </a:r>
          </a:p>
        </p:txBody>
      </p:sp>
    </p:spTree>
    <p:extLst>
      <p:ext uri="{BB962C8B-B14F-4D97-AF65-F5344CB8AC3E}">
        <p14:creationId xmlns:p14="http://schemas.microsoft.com/office/powerpoint/2010/main" val="18391727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9F8E1B3-BFBC-9638-97E0-2B6ADAF87DFB}"/>
              </a:ext>
            </a:extLst>
          </p:cNvPr>
          <p:cNvSpPr>
            <a:spLocks noGrp="1"/>
          </p:cNvSpPr>
          <p:nvPr>
            <p:ph type="title"/>
          </p:nvPr>
        </p:nvSpPr>
        <p:spPr/>
        <p:txBody>
          <a:bodyPr/>
          <a:lstStyle/>
          <a:p>
            <a:r>
              <a:rPr lang="en-US" b="0" i="0" dirty="0">
                <a:solidFill>
                  <a:schemeClr val="accent1"/>
                </a:solidFill>
                <a:effectLst/>
                <a:latin typeface="Segoe UI Web (Arabic)"/>
              </a:rPr>
              <a:t>Gastro-esophageal reflux disease (GERD)</a:t>
            </a:r>
            <a:endParaRPr lang="ar-SA" dirty="0">
              <a:solidFill>
                <a:schemeClr val="accent1"/>
              </a:solidFill>
            </a:endParaRPr>
          </a:p>
        </p:txBody>
      </p:sp>
      <p:sp>
        <p:nvSpPr>
          <p:cNvPr id="3" name="عنصر نائب للمحتوى 2">
            <a:extLst>
              <a:ext uri="{FF2B5EF4-FFF2-40B4-BE49-F238E27FC236}">
                <a16:creationId xmlns:a16="http://schemas.microsoft.com/office/drawing/2014/main" id="{1CF865AE-3FC6-FB43-C341-76127805FE53}"/>
              </a:ext>
            </a:extLst>
          </p:cNvPr>
          <p:cNvSpPr>
            <a:spLocks noGrp="1"/>
          </p:cNvSpPr>
          <p:nvPr>
            <p:ph idx="1"/>
          </p:nvPr>
        </p:nvSpPr>
        <p:spPr>
          <a:xfrm>
            <a:off x="1083435" y="2483450"/>
            <a:ext cx="5977121" cy="3466250"/>
          </a:xfrm>
        </p:spPr>
        <p:txBody>
          <a:bodyPr>
            <a:normAutofit fontScale="92500" lnSpcReduction="20000"/>
          </a:bodyPr>
          <a:lstStyle/>
          <a:p>
            <a:pPr algn="l" fontAlgn="base"/>
            <a:r>
              <a:rPr lang="en-US" sz="2000" b="0" i="0" dirty="0">
                <a:solidFill>
                  <a:srgbClr val="242424"/>
                </a:solidFill>
                <a:effectLst/>
                <a:latin typeface="Segoe UI Web (Arabic)"/>
              </a:rPr>
              <a:t>Occurs when a muscle at the end of the esophagus does not close properly. Stomach (gastro) contents flow back up (reflux) into the esophagus (esophageal).</a:t>
            </a:r>
          </a:p>
          <a:p>
            <a:pPr algn="l" fontAlgn="base"/>
            <a:r>
              <a:rPr lang="en-US" sz="2000" b="0" i="0" dirty="0">
                <a:solidFill>
                  <a:srgbClr val="242424"/>
                </a:solidFill>
                <a:effectLst/>
                <a:latin typeface="Segoe UI Web (Arabic)"/>
              </a:rPr>
              <a:t>Stomach contents contain acid that can irritate and inflame the esophagus lining. This is called esophagitis—inflammation (itis) of the esophagus. </a:t>
            </a:r>
          </a:p>
          <a:p>
            <a:pPr algn="l" fontAlgn="base"/>
            <a:r>
              <a:rPr lang="en-US" sz="2000" b="0" i="0" dirty="0">
                <a:solidFill>
                  <a:srgbClr val="242424"/>
                </a:solidFill>
                <a:effectLst/>
                <a:latin typeface="Segoe UI Web (Arabic)"/>
              </a:rPr>
              <a:t>Heartburn is the most common symptom. Heartburn (acid reflux) is a burning sensation in the chest or throat.</a:t>
            </a:r>
          </a:p>
        </p:txBody>
      </p:sp>
      <p:pic>
        <p:nvPicPr>
          <p:cNvPr id="5" name="صورة 4" descr="صورة تحتوي على نص&#10;&#10;تم إنشاء الوصف تلقائياً">
            <a:extLst>
              <a:ext uri="{FF2B5EF4-FFF2-40B4-BE49-F238E27FC236}">
                <a16:creationId xmlns:a16="http://schemas.microsoft.com/office/drawing/2014/main" id="{B62CDA4F-5EB5-76C3-721C-5B0016AF59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6304" y="2307024"/>
            <a:ext cx="4259204" cy="3642676"/>
          </a:xfrm>
          <a:prstGeom prst="rect">
            <a:avLst/>
          </a:prstGeom>
        </p:spPr>
      </p:pic>
    </p:spTree>
    <p:extLst>
      <p:ext uri="{BB962C8B-B14F-4D97-AF65-F5344CB8AC3E}">
        <p14:creationId xmlns:p14="http://schemas.microsoft.com/office/powerpoint/2010/main" val="37106595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47BF9E12-3A2F-B3D9-7A56-B9A68456AE04}"/>
              </a:ext>
            </a:extLst>
          </p:cNvPr>
          <p:cNvSpPr>
            <a:spLocks noGrp="1"/>
          </p:cNvSpPr>
          <p:nvPr>
            <p:ph type="title"/>
          </p:nvPr>
        </p:nvSpPr>
        <p:spPr/>
        <p:txBody>
          <a:bodyPr/>
          <a:lstStyle/>
          <a:p>
            <a:r>
              <a:rPr lang="en-US" b="0" i="0" dirty="0">
                <a:solidFill>
                  <a:schemeClr val="accent1"/>
                </a:solidFill>
                <a:effectLst/>
                <a:latin typeface="Segoe UI Web (Arabic)"/>
              </a:rPr>
              <a:t>Signs and symptoms of GERD</a:t>
            </a:r>
            <a:endParaRPr lang="ar-SA" dirty="0">
              <a:solidFill>
                <a:schemeClr val="accent1"/>
              </a:solidFill>
            </a:endParaRPr>
          </a:p>
        </p:txBody>
      </p:sp>
      <p:sp>
        <p:nvSpPr>
          <p:cNvPr id="3" name="عنصر نائب للمحتوى 2">
            <a:extLst>
              <a:ext uri="{FF2B5EF4-FFF2-40B4-BE49-F238E27FC236}">
                <a16:creationId xmlns:a16="http://schemas.microsoft.com/office/drawing/2014/main" id="{2CA673D7-BC62-EB89-C089-C098EDB62E62}"/>
              </a:ext>
            </a:extLst>
          </p:cNvPr>
          <p:cNvSpPr>
            <a:spLocks noGrp="1"/>
          </p:cNvSpPr>
          <p:nvPr>
            <p:ph idx="1"/>
          </p:nvPr>
        </p:nvSpPr>
        <p:spPr>
          <a:xfrm>
            <a:off x="1620444" y="2419639"/>
            <a:ext cx="8977509" cy="3353200"/>
          </a:xfrm>
        </p:spPr>
        <p:txBody>
          <a:bodyPr>
            <a:normAutofit fontScale="92500" lnSpcReduction="20000"/>
          </a:bodyPr>
          <a:lstStyle/>
          <a:p>
            <a:pPr marL="0" indent="0">
              <a:buNone/>
            </a:pPr>
            <a:r>
              <a:rPr lang="en-US" sz="2400" dirty="0">
                <a:solidFill>
                  <a:srgbClr val="242424"/>
                </a:solidFill>
                <a:latin typeface="Segoe UI Web (Arabic)"/>
              </a:rPr>
              <a:t>I</a:t>
            </a:r>
            <a:r>
              <a:rPr lang="en-US" sz="2400" b="0" i="0" dirty="0">
                <a:solidFill>
                  <a:srgbClr val="242424"/>
                </a:solidFill>
                <a:effectLst/>
                <a:latin typeface="Segoe UI Web (Arabic)"/>
              </a:rPr>
              <a:t>nclude:</a:t>
            </a:r>
          </a:p>
          <a:p>
            <a:pPr marL="0" indent="0" algn="l" fontAlgn="base">
              <a:buNone/>
            </a:pPr>
            <a:r>
              <a:rPr lang="en-US" sz="2400" b="0" i="0" dirty="0">
                <a:solidFill>
                  <a:srgbClr val="242424"/>
                </a:solidFill>
                <a:effectLst/>
                <a:latin typeface="Segoe UI Web (Arabic)"/>
              </a:rPr>
              <a:t>• Pain in the chest or upper abdomen</a:t>
            </a:r>
          </a:p>
          <a:p>
            <a:pPr marL="0" indent="0" algn="l" fontAlgn="base">
              <a:buNone/>
            </a:pPr>
            <a:r>
              <a:rPr lang="en-US" sz="2400" b="0" i="0" dirty="0">
                <a:solidFill>
                  <a:srgbClr val="242424"/>
                </a:solidFill>
                <a:effectLst/>
                <a:latin typeface="Segoe UI Web (Arabic)"/>
              </a:rPr>
              <a:t>• Hoarseness or sore throat </a:t>
            </a:r>
          </a:p>
          <a:p>
            <a:pPr marL="0" indent="0" algn="l" fontAlgn="base">
              <a:buNone/>
            </a:pPr>
            <a:r>
              <a:rPr lang="en-US" sz="2400" b="0" i="0" dirty="0">
                <a:solidFill>
                  <a:srgbClr val="242424"/>
                </a:solidFill>
                <a:effectLst/>
                <a:latin typeface="Segoe UI Web (Arabic)"/>
              </a:rPr>
              <a:t>• Dysphagia (difficult or painful swallowing) </a:t>
            </a:r>
          </a:p>
          <a:p>
            <a:pPr marL="0" indent="0" algn="l" fontAlgn="base">
              <a:buNone/>
            </a:pPr>
            <a:r>
              <a:rPr lang="en-US" sz="2400" b="0" i="0" dirty="0">
                <a:solidFill>
                  <a:srgbClr val="242424"/>
                </a:solidFill>
                <a:effectLst/>
                <a:latin typeface="Segoe UI Web (Arabic)"/>
              </a:rPr>
              <a:t>• Dry cough</a:t>
            </a:r>
          </a:p>
          <a:p>
            <a:pPr marL="0" indent="0" algn="l" fontAlgn="base">
              <a:buNone/>
            </a:pPr>
            <a:r>
              <a:rPr lang="en-US" sz="2400" b="0" i="0" dirty="0">
                <a:solidFill>
                  <a:srgbClr val="242424"/>
                </a:solidFill>
                <a:effectLst/>
                <a:latin typeface="Segoe UI Web (Arabic)"/>
              </a:rPr>
              <a:t>• Bad breath</a:t>
            </a:r>
          </a:p>
          <a:p>
            <a:pPr marL="0" indent="0" algn="l" fontAlgn="base">
              <a:buNone/>
            </a:pPr>
            <a:r>
              <a:rPr lang="en-US" sz="2400" b="0" i="0" dirty="0">
                <a:solidFill>
                  <a:srgbClr val="242424"/>
                </a:solidFill>
                <a:effectLst/>
                <a:latin typeface="Segoe UI Web (Arabic)"/>
              </a:rPr>
              <a:t>• Nausea and vomiting</a:t>
            </a:r>
          </a:p>
          <a:p>
            <a:endParaRPr lang="ar-SA" sz="2400" dirty="0"/>
          </a:p>
        </p:txBody>
      </p:sp>
    </p:spTree>
    <p:extLst>
      <p:ext uri="{BB962C8B-B14F-4D97-AF65-F5344CB8AC3E}">
        <p14:creationId xmlns:p14="http://schemas.microsoft.com/office/powerpoint/2010/main" val="2990253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E1E5FEE6-ED0A-5196-4113-B655EBC67039}"/>
              </a:ext>
            </a:extLst>
          </p:cNvPr>
          <p:cNvSpPr>
            <a:spLocks noGrp="1"/>
          </p:cNvSpPr>
          <p:nvPr>
            <p:ph type="title"/>
          </p:nvPr>
        </p:nvSpPr>
        <p:spPr/>
        <p:txBody>
          <a:bodyPr/>
          <a:lstStyle/>
          <a:p>
            <a:r>
              <a:rPr lang="en-US" b="0" i="0" dirty="0">
                <a:solidFill>
                  <a:schemeClr val="accent1"/>
                </a:solidFill>
                <a:effectLst/>
                <a:latin typeface="Segoe UI Web (Arabic)"/>
              </a:rPr>
              <a:t>Risk factors</a:t>
            </a:r>
            <a:endParaRPr lang="ar-SA" dirty="0">
              <a:solidFill>
                <a:schemeClr val="accent1"/>
              </a:solidFill>
            </a:endParaRPr>
          </a:p>
        </p:txBody>
      </p:sp>
      <p:sp>
        <p:nvSpPr>
          <p:cNvPr id="3" name="عنصر نائب للمحتوى 2">
            <a:extLst>
              <a:ext uri="{FF2B5EF4-FFF2-40B4-BE49-F238E27FC236}">
                <a16:creationId xmlns:a16="http://schemas.microsoft.com/office/drawing/2014/main" id="{07454BF2-A144-A821-E8AF-70DC0C1659F9}"/>
              </a:ext>
            </a:extLst>
          </p:cNvPr>
          <p:cNvSpPr>
            <a:spLocks noGrp="1"/>
          </p:cNvSpPr>
          <p:nvPr>
            <p:ph idx="1"/>
          </p:nvPr>
        </p:nvSpPr>
        <p:spPr/>
        <p:txBody>
          <a:bodyPr>
            <a:normAutofit/>
          </a:bodyPr>
          <a:lstStyle/>
          <a:p>
            <a:r>
              <a:rPr lang="en-US" sz="2400" dirty="0"/>
              <a:t>I</a:t>
            </a:r>
            <a:r>
              <a:rPr lang="en-US" sz="2400" b="0" i="0" dirty="0">
                <a:solidFill>
                  <a:srgbClr val="242424"/>
                </a:solidFill>
                <a:effectLst/>
                <a:latin typeface="Segoe UI Web (Arabic)"/>
              </a:rPr>
              <a:t>nclude being over-weight,</a:t>
            </a:r>
          </a:p>
          <a:p>
            <a:r>
              <a:rPr lang="en-US" sz="2400" b="0" i="0" dirty="0">
                <a:solidFill>
                  <a:srgbClr val="242424"/>
                </a:solidFill>
                <a:effectLst/>
                <a:latin typeface="Segoe UI Web (Arabic)"/>
              </a:rPr>
              <a:t> alcohol </a:t>
            </a:r>
            <a:endParaRPr lang="en-US" sz="2400" dirty="0">
              <a:solidFill>
                <a:srgbClr val="242424"/>
              </a:solidFill>
              <a:latin typeface="Segoe UI Web (Arabic)"/>
            </a:endParaRPr>
          </a:p>
          <a:p>
            <a:r>
              <a:rPr lang="en-US" sz="2400" b="0" i="0" dirty="0">
                <a:solidFill>
                  <a:srgbClr val="242424"/>
                </a:solidFill>
                <a:effectLst/>
                <a:latin typeface="Segoe UI Web (Arabic)"/>
              </a:rPr>
              <a:t>coffee use, </a:t>
            </a:r>
          </a:p>
          <a:p>
            <a:r>
              <a:rPr lang="en-US" sz="2400" b="0" i="0" dirty="0">
                <a:solidFill>
                  <a:srgbClr val="242424"/>
                </a:solidFill>
                <a:effectLst/>
                <a:latin typeface="Segoe UI Web (Arabic)"/>
              </a:rPr>
              <a:t>pregnancy, </a:t>
            </a:r>
          </a:p>
          <a:p>
            <a:r>
              <a:rPr lang="en-US" sz="2400" b="0" i="0" dirty="0">
                <a:solidFill>
                  <a:srgbClr val="242424"/>
                </a:solidFill>
                <a:effectLst/>
                <a:latin typeface="Segoe UI Web (Arabic)"/>
              </a:rPr>
              <a:t>and smoking.</a:t>
            </a:r>
            <a:endParaRPr lang="ar-SA" sz="2400" dirty="0"/>
          </a:p>
        </p:txBody>
      </p:sp>
    </p:spTree>
    <p:extLst>
      <p:ext uri="{BB962C8B-B14F-4D97-AF65-F5344CB8AC3E}">
        <p14:creationId xmlns:p14="http://schemas.microsoft.com/office/powerpoint/2010/main" val="127546812"/>
      </p:ext>
    </p:extLst>
  </p:cSld>
  <p:clrMapOvr>
    <a:masterClrMapping/>
  </p:clrMapOvr>
</p:sld>
</file>

<file path=ppt/theme/theme1.xml><?xml version="1.0" encoding="utf-8"?>
<a:theme xmlns:a="http://schemas.openxmlformats.org/drawingml/2006/main" name="LimelightVTI">
  <a:themeElements>
    <a:clrScheme name="AnalogousFromDarkSeedLeftStep">
      <a:dk1>
        <a:srgbClr val="000000"/>
      </a:dk1>
      <a:lt1>
        <a:srgbClr val="FFFFFF"/>
      </a:lt1>
      <a:dk2>
        <a:srgbClr val="301B2D"/>
      </a:dk2>
      <a:lt2>
        <a:srgbClr val="F0F3F2"/>
      </a:lt2>
      <a:accent1>
        <a:srgbClr val="E72983"/>
      </a:accent1>
      <a:accent2>
        <a:srgbClr val="D517C0"/>
      </a:accent2>
      <a:accent3>
        <a:srgbClr val="AD29E7"/>
      </a:accent3>
      <a:accent4>
        <a:srgbClr val="5725D7"/>
      </a:accent4>
      <a:accent5>
        <a:srgbClr val="2944E7"/>
      </a:accent5>
      <a:accent6>
        <a:srgbClr val="1781D5"/>
      </a:accent6>
      <a:hlink>
        <a:srgbClr val="433FBF"/>
      </a:hlink>
      <a:folHlink>
        <a:srgbClr val="7F7F7F"/>
      </a:folHlink>
    </a:clrScheme>
    <a:fontScheme name="Trade Gothic">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imelightVTI" id="{7936DCFD-B587-41FD-9126-64F2709ED40B}" vid="{74F41540-78F1-4C56-9EAA-6FA6E9F1D776}"/>
    </a:ext>
  </a:extLst>
</a:theme>
</file>

<file path=docProps/app.xml><?xml version="1.0" encoding="utf-8"?>
<Properties xmlns="http://schemas.openxmlformats.org/officeDocument/2006/extended-properties" xmlns:vt="http://schemas.openxmlformats.org/officeDocument/2006/docPropsVTypes">
  <TotalTime>150</TotalTime>
  <Words>1798</Words>
  <Application>Microsoft Office PowerPoint</Application>
  <PresentationFormat>شاشة عريضة</PresentationFormat>
  <Paragraphs>187</Paragraphs>
  <Slides>47</Slides>
  <Notes>0</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47</vt:i4>
      </vt:variant>
    </vt:vector>
  </HeadingPairs>
  <TitlesOfParts>
    <vt:vector size="53" baseType="lpstr">
      <vt:lpstr>Arial</vt:lpstr>
      <vt:lpstr>Segoe UI Web (Arabic)</vt:lpstr>
      <vt:lpstr>Trade Gothic Next Cond</vt:lpstr>
      <vt:lpstr>Trade Gothic Next Light</vt:lpstr>
      <vt:lpstr>Wingdings</vt:lpstr>
      <vt:lpstr>LimelightVTI</vt:lpstr>
      <vt:lpstr>C H A P T E R 5 0 Digestive and Endocrine Disorders </vt:lpstr>
      <vt:lpstr>OBJECTIVES</vt:lpstr>
      <vt:lpstr>KEY TERMS</vt:lpstr>
      <vt:lpstr>Key Abbreviations</vt:lpstr>
      <vt:lpstr>Body Structure and Function</vt:lpstr>
      <vt:lpstr>Digestive Disorders</vt:lpstr>
      <vt:lpstr>Gastro-esophageal reflux disease (GERD)</vt:lpstr>
      <vt:lpstr>Signs and symptoms of GERD</vt:lpstr>
      <vt:lpstr>Risk factors</vt:lpstr>
      <vt:lpstr>Prevention and Management</vt:lpstr>
      <vt:lpstr>Vomiting</vt:lpstr>
      <vt:lpstr>Management </vt:lpstr>
      <vt:lpstr>Cont…</vt:lpstr>
      <vt:lpstr>Inflammatory Bowel Disease</vt:lpstr>
      <vt:lpstr>Cont…</vt:lpstr>
      <vt:lpstr>Signs and symptoms</vt:lpstr>
      <vt:lpstr>Risk factors</vt:lpstr>
      <vt:lpstr>Complications</vt:lpstr>
      <vt:lpstr>Treatment</vt:lpstr>
      <vt:lpstr>Hepatitis</vt:lpstr>
      <vt:lpstr>*Some people have no symptoms.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Cirrhosis</vt:lpstr>
      <vt:lpstr>عرض تقديمي في PowerPoint</vt:lpstr>
      <vt:lpstr>Signs and symptoms may occur as the disease progresses.</vt:lpstr>
      <vt:lpstr>عرض تقديمي في PowerPoint</vt:lpstr>
      <vt:lpstr>عرض تقديمي في PowerPoint</vt:lpstr>
      <vt:lpstr>General Care</vt:lpstr>
      <vt:lpstr>Measurements and Observations</vt:lpstr>
      <vt:lpstr>Endocrine Disorders</vt:lpstr>
      <vt:lpstr>Diabetes</vt:lpstr>
      <vt:lpstr>Types of Diabetes</vt:lpstr>
      <vt:lpstr>Signs and Symptoms</vt:lpstr>
      <vt:lpstr>Complications</vt:lpstr>
      <vt:lpstr>Treatment</vt:lpstr>
      <vt:lpstr>عرض تقديمي في PowerPoint</vt:lpstr>
      <vt:lpstr>عرض تقديمي في PowerPoint</vt:lpstr>
      <vt:lpstr>Health Education</vt:lpstr>
      <vt:lpstr>Any Q ?</vt:lpstr>
      <vt:lpstr>References : </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 H A P T E R 5 0 Digestive and Endocrine Disorders </dc:title>
  <dc:creator>مدى السدرة ID 442920354</dc:creator>
  <cp:lastModifiedBy>مدى السدرة ID 442920354</cp:lastModifiedBy>
  <cp:revision>2</cp:revision>
  <dcterms:created xsi:type="dcterms:W3CDTF">2024-05-25T10:11:38Z</dcterms:created>
  <dcterms:modified xsi:type="dcterms:W3CDTF">2024-05-25T13:38:54Z</dcterms:modified>
</cp:coreProperties>
</file>