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791236"/>
            <a:ext cx="8689976" cy="2509213"/>
          </a:xfrm>
        </p:spPr>
        <p:txBody>
          <a:bodyPr>
            <a:normAutofit/>
          </a:bodyPr>
          <a:lstStyle/>
          <a:p>
            <a:r>
              <a:rPr lang="en-US" dirty="0"/>
              <a:t>C H A P T E R 5 1</a:t>
            </a:r>
            <a:br>
              <a:rPr lang="en-US" dirty="0"/>
            </a:br>
            <a:r>
              <a:rPr lang="en-US" dirty="0" smtClean="0"/>
              <a:t>Urinary Disorders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 err="1" smtClean="0"/>
              <a:t>alsedrah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0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Prostate Enlargement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prostate is a walnut-shaped gland in men. It lies in </a:t>
            </a:r>
            <a:r>
              <a:rPr lang="en-US" dirty="0" smtClean="0"/>
              <a:t>front of </a:t>
            </a:r>
            <a:r>
              <a:rPr lang="en-US" dirty="0"/>
              <a:t>the rectum and just below the bladder </a:t>
            </a:r>
            <a:r>
              <a:rPr lang="en-US" dirty="0" smtClean="0"/>
              <a:t>.The</a:t>
            </a:r>
            <a:r>
              <a:rPr lang="en-US" dirty="0"/>
              <a:t> </a:t>
            </a:r>
            <a:r>
              <a:rPr lang="en-US" dirty="0" smtClean="0"/>
              <a:t>prostate </a:t>
            </a:r>
            <a:r>
              <a:rPr lang="en-US" dirty="0"/>
              <a:t>surrounds the urethra. The prostate grows </a:t>
            </a:r>
            <a:r>
              <a:rPr lang="en-US" dirty="0" smtClean="0"/>
              <a:t>larger (enlarges</a:t>
            </a:r>
            <a:r>
              <a:rPr lang="en-US" dirty="0"/>
              <a:t>) as the man grows older.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called </a:t>
            </a:r>
            <a:r>
              <a:rPr lang="en-US" dirty="0" smtClean="0"/>
              <a:t>benign prostatic </a:t>
            </a:r>
            <a:r>
              <a:rPr lang="en-US" dirty="0"/>
              <a:t>hyperplasia (BPH). Benign means </a:t>
            </a:r>
            <a:r>
              <a:rPr lang="en-US" dirty="0" smtClean="0"/>
              <a:t>nonmalignant. Hyper </a:t>
            </a:r>
            <a:r>
              <a:rPr lang="en-US" dirty="0"/>
              <a:t>means excessive. </a:t>
            </a:r>
            <a:r>
              <a:rPr lang="en-US" dirty="0" err="1"/>
              <a:t>Plasia</a:t>
            </a:r>
            <a:r>
              <a:rPr lang="en-US" dirty="0"/>
              <a:t> means formation or development</a:t>
            </a:r>
            <a:r>
              <a:rPr lang="en-US" dirty="0" smtClean="0"/>
              <a:t>.</a:t>
            </a:r>
          </a:p>
          <a:p>
            <a:r>
              <a:rPr lang="en-US" b="1" dirty="0"/>
              <a:t>Common in older men</a:t>
            </a:r>
            <a:r>
              <a:rPr lang="en-US" dirty="0"/>
              <a:t>, BPH symptoms often start after age 50. </a:t>
            </a:r>
            <a:r>
              <a:rPr lang="en-US" dirty="0" smtClean="0"/>
              <a:t>The enlarged </a:t>
            </a:r>
            <a:r>
              <a:rPr lang="en-US" dirty="0"/>
              <a:t>prostate presses against the urethra, obstructing urine </a:t>
            </a:r>
            <a:r>
              <a:rPr lang="en-US" dirty="0" smtClean="0"/>
              <a:t>flow.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9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6501179" cy="368457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• Urinary frequency—voiding 8 or more times a day</a:t>
            </a:r>
          </a:p>
          <a:p>
            <a:pPr marL="0" indent="0">
              <a:buNone/>
            </a:pPr>
            <a:r>
              <a:rPr lang="en-US" dirty="0"/>
              <a:t>• Urgency—cannot delay voiding</a:t>
            </a:r>
          </a:p>
          <a:p>
            <a:pPr marL="0" indent="0">
              <a:buNone/>
            </a:pPr>
            <a:r>
              <a:rPr lang="en-US" dirty="0"/>
              <a:t>• Trouble starting a stream</a:t>
            </a:r>
          </a:p>
          <a:p>
            <a:pPr marL="0" indent="0">
              <a:buNone/>
            </a:pPr>
            <a:r>
              <a:rPr lang="en-US" dirty="0"/>
              <a:t>• Weak or “stop and start” urine stream</a:t>
            </a:r>
          </a:p>
          <a:p>
            <a:pPr marL="0" indent="0">
              <a:buNone/>
            </a:pPr>
            <a:r>
              <a:rPr lang="en-US" dirty="0"/>
              <a:t>• Dribbling after voiding</a:t>
            </a:r>
          </a:p>
          <a:p>
            <a:pPr marL="0" indent="0">
              <a:buNone/>
            </a:pPr>
            <a:r>
              <a:rPr lang="en-US" dirty="0"/>
              <a:t>• Frequent voiding during sleep (</a:t>
            </a:r>
            <a:r>
              <a:rPr lang="en-US" dirty="0" err="1"/>
              <a:t>nocturia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</a:t>
            </a:r>
            <a:r>
              <a:rPr lang="en-US" dirty="0" smtClean="0"/>
              <a:t>Urinary retention—the </a:t>
            </a:r>
            <a:r>
              <a:rPr lang="en-US" dirty="0"/>
              <a:t>bladder does not empty; </a:t>
            </a:r>
            <a:r>
              <a:rPr lang="en-US" dirty="0" smtClean="0"/>
              <a:t>urine remains </a:t>
            </a:r>
            <a:r>
              <a:rPr lang="en-US" dirty="0"/>
              <a:t>in the bladder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Urinary incontinence</a:t>
            </a:r>
          </a:p>
          <a:p>
            <a:pPr marL="0" indent="0">
              <a:buNone/>
            </a:pPr>
            <a:r>
              <a:rPr lang="en-US" dirty="0"/>
              <a:t>• Pain during urination (dysuria)</a:t>
            </a:r>
          </a:p>
          <a:p>
            <a:pPr marL="0" indent="0">
              <a:buNone/>
            </a:pPr>
            <a:r>
              <a:rPr lang="en-US" dirty="0"/>
              <a:t>• Urine has an unusual color or </a:t>
            </a:r>
            <a:r>
              <a:rPr lang="en-US" dirty="0" smtClean="0"/>
              <a:t>smell</a:t>
            </a:r>
          </a:p>
          <a:p>
            <a:pPr marL="0" indent="0">
              <a:buNone/>
            </a:pPr>
            <a:r>
              <a:rPr lang="en-US" dirty="0"/>
              <a:t>• Blood in the </a:t>
            </a:r>
            <a:r>
              <a:rPr lang="en-US" dirty="0" smtClean="0"/>
              <a:t>urine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78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For mild BPH, drugs can shrink the prostate or stop its growth. </a:t>
            </a:r>
            <a:r>
              <a:rPr lang="en-US" dirty="0" smtClean="0"/>
              <a:t>Some microwave </a:t>
            </a:r>
            <a:r>
              <a:rPr lang="en-US" dirty="0"/>
              <a:t>and laser treatments destroy excess prostate tissue </a:t>
            </a:r>
            <a:r>
              <a:rPr lang="en-US" dirty="0" smtClean="0"/>
              <a:t>and widen </a:t>
            </a:r>
            <a:r>
              <a:rPr lang="en-US" dirty="0"/>
              <a:t>the urethra.</a:t>
            </a:r>
          </a:p>
          <a:p>
            <a:r>
              <a:rPr lang="en-US" dirty="0"/>
              <a:t>Transurethral resection of the prostate (TURP) is a common </a:t>
            </a:r>
            <a:r>
              <a:rPr lang="en-US" dirty="0" smtClean="0"/>
              <a:t>surgical procedure </a:t>
            </a:r>
            <a:r>
              <a:rPr lang="en-US" dirty="0"/>
              <a:t>for severe BPH.</a:t>
            </a:r>
          </a:p>
        </p:txBody>
      </p:sp>
    </p:spTree>
    <p:extLst>
      <p:ext uri="{BB962C8B-B14F-4D97-AF65-F5344CB8AC3E}">
        <p14:creationId xmlns:p14="http://schemas.microsoft.com/office/powerpoint/2010/main" val="18889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Kidney </a:t>
            </a:r>
            <a:r>
              <a:rPr lang="en-US" dirty="0" smtClean="0"/>
              <a:t>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495339" cy="34241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Kidney stones (calculi) are hard, pebble-like materials that develop in </a:t>
            </a:r>
            <a:r>
              <a:rPr lang="en-US" dirty="0" smtClean="0"/>
              <a:t>1 or </a:t>
            </a:r>
            <a:r>
              <a:rPr lang="en-US" dirty="0"/>
              <a:t>both kidneys </a:t>
            </a:r>
            <a:r>
              <a:rPr lang="en-US" dirty="0" smtClean="0"/>
              <a:t>.They </a:t>
            </a:r>
            <a:r>
              <a:rPr lang="en-US" dirty="0"/>
              <a:t>vary in size—from a grain </a:t>
            </a:r>
            <a:r>
              <a:rPr lang="en-US" dirty="0" smtClean="0"/>
              <a:t>of sand </a:t>
            </a:r>
            <a:r>
              <a:rPr lang="en-US" dirty="0"/>
              <a:t>to pea-sized</a:t>
            </a:r>
            <a:r>
              <a:rPr lang="en-US" dirty="0" smtClean="0"/>
              <a:t>.</a:t>
            </a:r>
          </a:p>
          <a:p>
            <a:r>
              <a:rPr lang="en-US" dirty="0"/>
              <a:t>Men are at </a:t>
            </a:r>
            <a:r>
              <a:rPr lang="en-US" b="1" dirty="0"/>
              <a:t>higher risk</a:t>
            </a:r>
            <a:r>
              <a:rPr lang="en-US" dirty="0"/>
              <a:t> than women. A family history of kidney </a:t>
            </a:r>
            <a:r>
              <a:rPr lang="en-US" dirty="0" smtClean="0"/>
              <a:t>stones increases </a:t>
            </a:r>
            <a:r>
              <a:rPr lang="en-US" dirty="0"/>
              <a:t>the risk. So does having kidney stones before. Not </a:t>
            </a:r>
            <a:r>
              <a:rPr lang="en-US" dirty="0" smtClean="0"/>
              <a:t>drinking enough </a:t>
            </a:r>
            <a:r>
              <a:rPr lang="en-US" dirty="0"/>
              <a:t>liquids is another risk factor.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228" y="2214694"/>
            <a:ext cx="3196746" cy="340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2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Signs and symptoms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984707"/>
            <a:ext cx="10363826" cy="3424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• Severe, cramping pain in the back </a:t>
            </a:r>
            <a:r>
              <a:rPr lang="en-US" sz="1400" dirty="0" smtClean="0"/>
              <a:t>and side </a:t>
            </a:r>
            <a:r>
              <a:rPr lang="en-US" sz="1400" dirty="0"/>
              <a:t>just below the ribs </a:t>
            </a:r>
          </a:p>
          <a:p>
            <a:pPr marL="0" indent="0">
              <a:buNone/>
            </a:pPr>
            <a:r>
              <a:rPr lang="en-US" sz="1400" dirty="0"/>
              <a:t>• Pain in the lower abdomen, thigh, </a:t>
            </a:r>
            <a:r>
              <a:rPr lang="en-US" sz="1400" dirty="0" smtClean="0"/>
              <a:t>and </a:t>
            </a:r>
            <a:r>
              <a:rPr lang="en-US" sz="1400" dirty="0" err="1" smtClean="0"/>
              <a:t>rethra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• Nausea and vomiting</a:t>
            </a:r>
          </a:p>
          <a:p>
            <a:pPr marL="0" indent="0">
              <a:buNone/>
            </a:pPr>
            <a:r>
              <a:rPr lang="en-US" sz="1400" dirty="0"/>
              <a:t>• Fever and chills</a:t>
            </a:r>
          </a:p>
          <a:p>
            <a:pPr marL="0" indent="0">
              <a:buNone/>
            </a:pPr>
            <a:r>
              <a:rPr lang="en-US" sz="1400" dirty="0"/>
              <a:t>• Dysuria—difficult or painful (</a:t>
            </a:r>
            <a:r>
              <a:rPr lang="en-US" sz="1400" dirty="0" err="1" smtClean="0"/>
              <a:t>dys</a:t>
            </a:r>
            <a:r>
              <a:rPr lang="en-US" sz="1400" dirty="0" smtClean="0"/>
              <a:t>) urination </a:t>
            </a:r>
            <a:r>
              <a:rPr lang="en-US" sz="1400" dirty="0"/>
              <a:t>(</a:t>
            </a:r>
            <a:r>
              <a:rPr lang="en-US" sz="1400" dirty="0" err="1"/>
              <a:t>uria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• Urinary frequency and urgency</a:t>
            </a:r>
          </a:p>
          <a:p>
            <a:pPr marL="0" indent="0">
              <a:buNone/>
            </a:pPr>
            <a:r>
              <a:rPr lang="en-US" sz="1400" dirty="0"/>
              <a:t>• Pain or burning on urination</a:t>
            </a:r>
          </a:p>
          <a:p>
            <a:pPr marL="0" indent="0">
              <a:buNone/>
            </a:pPr>
            <a:r>
              <a:rPr lang="en-US" sz="1400" dirty="0"/>
              <a:t>• Hematuria—blood (</a:t>
            </a:r>
            <a:r>
              <a:rPr lang="en-US" sz="1400" dirty="0" err="1"/>
              <a:t>hemat</a:t>
            </a:r>
            <a:r>
              <a:rPr lang="en-US" sz="1400" dirty="0"/>
              <a:t>) in the </a:t>
            </a:r>
            <a:r>
              <a:rPr lang="en-US" sz="1400" dirty="0" smtClean="0"/>
              <a:t>urine (</a:t>
            </a:r>
            <a:r>
              <a:rPr lang="en-US" sz="1400" dirty="0" err="1" smtClean="0"/>
              <a:t>uria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• Cloudy urine</a:t>
            </a:r>
          </a:p>
          <a:p>
            <a:pPr marL="0" indent="0">
              <a:buNone/>
            </a:pPr>
            <a:r>
              <a:rPr lang="en-US" sz="1400" dirty="0"/>
              <a:t>• Foul-smelling </a:t>
            </a:r>
            <a:r>
              <a:rPr lang="en-US" sz="1400" dirty="0" smtClean="0"/>
              <a:t>urine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489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Drugs are given for pain relief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person needs to </a:t>
            </a:r>
            <a:r>
              <a:rPr lang="en-US" dirty="0" smtClean="0"/>
              <a:t>drink 2000 </a:t>
            </a:r>
            <a:r>
              <a:rPr lang="en-US" dirty="0"/>
              <a:t>to 3000 mL (milliliters) a day. Fluids help flush </a:t>
            </a:r>
            <a:r>
              <a:rPr lang="en-US" dirty="0" smtClean="0"/>
              <a:t>stones out </a:t>
            </a:r>
            <a:r>
              <a:rPr lang="en-US" dirty="0"/>
              <a:t>through the urine. All urine is </a:t>
            </a:r>
            <a:r>
              <a:rPr lang="en-US" dirty="0" smtClean="0"/>
              <a:t>strained.</a:t>
            </a:r>
            <a:endParaRPr lang="en-US" dirty="0"/>
          </a:p>
          <a:p>
            <a:r>
              <a:rPr lang="en-US" dirty="0"/>
              <a:t>Medical or surgical removal of the stone may be necessary.</a:t>
            </a:r>
          </a:p>
          <a:p>
            <a:r>
              <a:rPr lang="en-US" dirty="0"/>
              <a:t>Diet changes may prevent stones.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Kidney </a:t>
            </a:r>
            <a:r>
              <a:rPr lang="en-US" dirty="0" smtClean="0"/>
              <a:t>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 kidney failure (renal failure), the kidneys do not </a:t>
            </a:r>
            <a:r>
              <a:rPr lang="en-US" dirty="0" smtClean="0"/>
              <a:t>function or </a:t>
            </a:r>
            <a:r>
              <a:rPr lang="en-US" dirty="0"/>
              <a:t>are severely impaired. Waste products are not </a:t>
            </a:r>
            <a:r>
              <a:rPr lang="en-US" dirty="0" smtClean="0"/>
              <a:t>removed from </a:t>
            </a:r>
            <a:r>
              <a:rPr lang="en-US" dirty="0"/>
              <a:t>the blood. Fluid is retained. Heart failure </a:t>
            </a:r>
            <a:r>
              <a:rPr lang="en-US" dirty="0" smtClean="0"/>
              <a:t>and hypertension </a:t>
            </a:r>
            <a:r>
              <a:rPr lang="en-US" dirty="0"/>
              <a:t>easily result. The person is very ill.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4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•Acute kidney failure. </a:t>
            </a:r>
            <a:r>
              <a:rPr lang="en-US" dirty="0"/>
              <a:t>Onset is rapid in a few </a:t>
            </a:r>
            <a:r>
              <a:rPr lang="en-US" dirty="0" smtClean="0"/>
              <a:t>days or </a:t>
            </a:r>
            <a:r>
              <a:rPr lang="en-US" dirty="0"/>
              <a:t>less. Blood flow to the kidneys is </a:t>
            </a:r>
            <a:r>
              <a:rPr lang="en-US" dirty="0" smtClean="0"/>
              <a:t>severely decreased</a:t>
            </a:r>
            <a:r>
              <a:rPr lang="en-US" dirty="0"/>
              <a:t>, the kidneys are damaged, or </a:t>
            </a:r>
            <a:r>
              <a:rPr lang="en-US" dirty="0" smtClean="0"/>
              <a:t>the urinary </a:t>
            </a:r>
            <a:r>
              <a:rPr lang="en-US" dirty="0"/>
              <a:t>tract is blocked. The causes are </a:t>
            </a:r>
            <a:r>
              <a:rPr lang="en-US" dirty="0" smtClean="0"/>
              <a:t>many. Usually </a:t>
            </a:r>
            <a:r>
              <a:rPr lang="en-US" dirty="0"/>
              <a:t>the person is already critically ill.</a:t>
            </a:r>
          </a:p>
          <a:p>
            <a:pPr marL="0" indent="0">
              <a:buNone/>
            </a:pPr>
            <a:r>
              <a:rPr lang="en-US" b="1" dirty="0"/>
              <a:t>•Chronic kidney disease (CKD). </a:t>
            </a:r>
            <a:r>
              <a:rPr lang="en-US" dirty="0"/>
              <a:t>Kidney function </a:t>
            </a:r>
            <a:r>
              <a:rPr lang="en-US" dirty="0" smtClean="0"/>
              <a:t>is slowly </a:t>
            </a:r>
            <a:r>
              <a:rPr lang="en-US" dirty="0"/>
              <a:t>lost over several months or </a:t>
            </a:r>
            <a:r>
              <a:rPr lang="en-US" dirty="0" smtClean="0"/>
              <a:t>years. Diabetes </a:t>
            </a:r>
            <a:r>
              <a:rPr lang="en-US" dirty="0"/>
              <a:t>and hypertension are the </a:t>
            </a:r>
            <a:r>
              <a:rPr lang="en-US" dirty="0" smtClean="0"/>
              <a:t>most common </a:t>
            </a:r>
            <a:r>
              <a:rPr lang="en-US" dirty="0"/>
              <a:t>causes. Other causes include </a:t>
            </a:r>
            <a:r>
              <a:rPr lang="en-US" dirty="0" smtClean="0"/>
              <a:t>kidney stones</a:t>
            </a:r>
            <a:r>
              <a:rPr lang="en-US" dirty="0"/>
              <a:t>, infection, and a blocked urinary </a:t>
            </a:r>
            <a:r>
              <a:rPr lang="en-US" dirty="0" smtClean="0"/>
              <a:t>tract. Signs </a:t>
            </a:r>
            <a:r>
              <a:rPr lang="en-US" dirty="0"/>
              <a:t>and symptoms may not appear until </a:t>
            </a:r>
            <a:r>
              <a:rPr lang="en-US" dirty="0" smtClean="0"/>
              <a:t>the disease </a:t>
            </a:r>
            <a:r>
              <a:rPr lang="en-US" dirty="0"/>
              <a:t>is advanced 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89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Chronic Kidney Disease—Signs and </a:t>
            </a:r>
            <a:r>
              <a:rPr lang="en-US" b="1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71222" y="1873872"/>
            <a:ext cx="6334924" cy="3424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/>
              <a:t>•Appetite—loss of</a:t>
            </a:r>
          </a:p>
          <a:p>
            <a:pPr marL="0" indent="0">
              <a:buNone/>
            </a:pPr>
            <a:r>
              <a:rPr lang="en-US" sz="1200" b="1" dirty="0"/>
              <a:t>•Blood in the stools</a:t>
            </a:r>
          </a:p>
          <a:p>
            <a:pPr marL="0" indent="0">
              <a:buNone/>
            </a:pPr>
            <a:r>
              <a:rPr lang="en-US" sz="1200" b="1" dirty="0"/>
              <a:t>•Breath odor</a:t>
            </a:r>
          </a:p>
          <a:p>
            <a:pPr marL="0" indent="0">
              <a:buNone/>
            </a:pPr>
            <a:r>
              <a:rPr lang="en-US" sz="1200" b="1" dirty="0"/>
              <a:t>•Bruising</a:t>
            </a:r>
          </a:p>
          <a:p>
            <a:pPr marL="0" indent="0">
              <a:buNone/>
            </a:pPr>
            <a:r>
              <a:rPr lang="en-US" sz="1200" b="1" dirty="0"/>
              <a:t>• Concentration: problems with</a:t>
            </a:r>
          </a:p>
          <a:p>
            <a:pPr marL="0" indent="0">
              <a:buNone/>
            </a:pPr>
            <a:r>
              <a:rPr lang="en-US" sz="1200" b="1" dirty="0"/>
              <a:t>•Drowsiness</a:t>
            </a:r>
          </a:p>
          <a:p>
            <a:pPr marL="0" indent="0">
              <a:buNone/>
            </a:pPr>
            <a:r>
              <a:rPr lang="en-US" sz="1200" b="1" dirty="0"/>
              <a:t>•Fatigue</a:t>
            </a:r>
          </a:p>
          <a:p>
            <a:pPr marL="0" indent="0">
              <a:buNone/>
            </a:pPr>
            <a:r>
              <a:rPr lang="en-US" sz="1200" b="1" dirty="0"/>
              <a:t>•Feeling ill</a:t>
            </a:r>
          </a:p>
          <a:p>
            <a:pPr marL="0" indent="0">
              <a:buNone/>
            </a:pPr>
            <a:r>
              <a:rPr lang="en-US" sz="1200" b="1" dirty="0"/>
              <a:t>• Headaches</a:t>
            </a:r>
          </a:p>
          <a:p>
            <a:pPr marL="0" indent="0">
              <a:buNone/>
            </a:pPr>
            <a:r>
              <a:rPr lang="en-US" sz="1200" b="1" dirty="0"/>
              <a:t>• Hiccups</a:t>
            </a:r>
          </a:p>
          <a:p>
            <a:pPr marL="0" indent="0">
              <a:buNone/>
            </a:pPr>
            <a:r>
              <a:rPr lang="en-US" sz="1200" b="1" dirty="0"/>
              <a:t>•Muscle cramps or twitching</a:t>
            </a:r>
          </a:p>
          <a:p>
            <a:pPr marL="0" indent="0">
              <a:buNone/>
            </a:pPr>
            <a:r>
              <a:rPr lang="en-US" sz="1200" b="1" dirty="0"/>
              <a:t>• Nausea and vomiting</a:t>
            </a:r>
          </a:p>
          <a:p>
            <a:pPr marL="0" indent="0">
              <a:buNone/>
            </a:pPr>
            <a:r>
              <a:rPr lang="en-US" sz="1200" b="1" dirty="0"/>
              <a:t>• Numbness in the hands and feet</a:t>
            </a:r>
          </a:p>
          <a:p>
            <a:pPr marL="0" indent="0">
              <a:buNone/>
            </a:pPr>
            <a:r>
              <a:rPr lang="en-US" sz="1200" b="1" dirty="0"/>
              <a:t>•Shortness of </a:t>
            </a:r>
            <a:r>
              <a:rPr lang="en-US" sz="1200" b="1" dirty="0" smtClean="0"/>
              <a:t>breath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0854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•Skin—dry, itching; dark or light color</a:t>
            </a:r>
          </a:p>
          <a:p>
            <a:pPr marL="0" indent="0">
              <a:buNone/>
            </a:pPr>
            <a:r>
              <a:rPr lang="en-US" dirty="0"/>
              <a:t>•Sleep problems</a:t>
            </a:r>
          </a:p>
          <a:p>
            <a:pPr marL="0" indent="0">
              <a:buNone/>
            </a:pPr>
            <a:r>
              <a:rPr lang="en-US" dirty="0"/>
              <a:t>•Swelling in the hands and feet</a:t>
            </a:r>
          </a:p>
          <a:p>
            <a:pPr marL="0" indent="0">
              <a:buNone/>
            </a:pPr>
            <a:r>
              <a:rPr lang="en-US" dirty="0"/>
              <a:t>•Thirst: excessive</a:t>
            </a:r>
          </a:p>
          <a:p>
            <a:pPr marL="0" indent="0">
              <a:buNone/>
            </a:pPr>
            <a:r>
              <a:rPr lang="en-US" dirty="0"/>
              <a:t>•Urinary output: decreased</a:t>
            </a:r>
          </a:p>
          <a:p>
            <a:pPr marL="0" indent="0">
              <a:buNone/>
            </a:pPr>
            <a:r>
              <a:rPr lang="en-US" dirty="0"/>
              <a:t>•Weight </a:t>
            </a:r>
            <a:r>
              <a:rPr lang="en-US" dirty="0" smtClean="0"/>
              <a:t>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Define the key terms and key abbreviations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Describe the care required for urinary tract infections.</a:t>
            </a:r>
          </a:p>
          <a:p>
            <a:pPr marL="0" indent="0">
              <a:buNone/>
            </a:pPr>
            <a:r>
              <a:rPr lang="en-US" dirty="0"/>
              <a:t>• Describe the care required for prostate enlargement.</a:t>
            </a:r>
          </a:p>
          <a:p>
            <a:pPr marL="0" indent="0">
              <a:buNone/>
            </a:pPr>
            <a:r>
              <a:rPr lang="en-US" dirty="0"/>
              <a:t>• Describe the care required for renal calculi.</a:t>
            </a:r>
          </a:p>
          <a:p>
            <a:pPr marL="0" indent="0">
              <a:buNone/>
            </a:pPr>
            <a:r>
              <a:rPr lang="en-US" dirty="0"/>
              <a:t>• Describe the care required for acute and chronic </a:t>
            </a:r>
            <a:r>
              <a:rPr lang="en-US" dirty="0" smtClean="0"/>
              <a:t>kidney failure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96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Treatment for acute kidney failure and CKD involves drugs and </a:t>
            </a:r>
            <a:r>
              <a:rPr lang="en-US" dirty="0" smtClean="0"/>
              <a:t>fluid and </a:t>
            </a:r>
            <a:r>
              <a:rPr lang="en-US" dirty="0"/>
              <a:t>diet restrictions.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person's care plan may include the measures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2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Kidney Failure—Care </a:t>
            </a:r>
            <a:r>
              <a:rPr lang="en-US" b="1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•A diet low in protein, potassium, and sodium</a:t>
            </a:r>
          </a:p>
          <a:p>
            <a:pPr marL="0" indent="0">
              <a:buNone/>
            </a:pPr>
            <a:r>
              <a:rPr lang="en-US" dirty="0"/>
              <a:t>•Fluid restriction</a:t>
            </a:r>
          </a:p>
          <a:p>
            <a:pPr marL="0" indent="0">
              <a:buNone/>
            </a:pPr>
            <a:r>
              <a:rPr lang="en-US" dirty="0"/>
              <a:t>•Measuring blood pressure in the supine, sitting, </a:t>
            </a:r>
            <a:r>
              <a:rPr lang="en-US" dirty="0" smtClean="0"/>
              <a:t>and standing </a:t>
            </a:r>
            <a:r>
              <a:rPr lang="en-US" dirty="0"/>
              <a:t>positions</a:t>
            </a:r>
          </a:p>
          <a:p>
            <a:pPr marL="0" indent="0">
              <a:buNone/>
            </a:pPr>
            <a:r>
              <a:rPr lang="en-US" dirty="0"/>
              <a:t>•Measuring daily weight</a:t>
            </a:r>
          </a:p>
          <a:p>
            <a:pPr marL="0" indent="0">
              <a:buNone/>
            </a:pPr>
            <a:r>
              <a:rPr lang="en-US" dirty="0"/>
              <a:t>•Measuring and recording intake and output</a:t>
            </a:r>
          </a:p>
          <a:p>
            <a:pPr marL="0" indent="0">
              <a:buNone/>
            </a:pPr>
            <a:r>
              <a:rPr lang="en-US" dirty="0"/>
              <a:t>•Turning and re-positioning at least every 2 hours</a:t>
            </a:r>
          </a:p>
          <a:p>
            <a:pPr marL="0" indent="0">
              <a:buNone/>
            </a:pPr>
            <a:r>
              <a:rPr lang="en-US" dirty="0"/>
              <a:t>•Measures to prevent pressure injuries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7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•Range-of-motion exercises</a:t>
            </a:r>
          </a:p>
          <a:p>
            <a:pPr marL="0" indent="0">
              <a:buNone/>
            </a:pPr>
            <a:r>
              <a:rPr lang="en-US" dirty="0"/>
              <a:t>•Measures to prevent itching (bath oils, lotions, creams)</a:t>
            </a:r>
          </a:p>
          <a:p>
            <a:pPr marL="0" indent="0">
              <a:buNone/>
            </a:pPr>
            <a:r>
              <a:rPr lang="en-US" dirty="0"/>
              <a:t>•Measures to prevent injury and bleeding</a:t>
            </a:r>
          </a:p>
          <a:p>
            <a:pPr marL="0" indent="0">
              <a:buNone/>
            </a:pPr>
            <a:r>
              <a:rPr lang="en-US" dirty="0"/>
              <a:t>•Frequent oral hygiene</a:t>
            </a:r>
          </a:p>
          <a:p>
            <a:pPr marL="0" indent="0">
              <a:buNone/>
            </a:pPr>
            <a:r>
              <a:rPr lang="en-US" dirty="0"/>
              <a:t>•Measures to prevent infection</a:t>
            </a:r>
          </a:p>
          <a:p>
            <a:pPr marL="0" indent="0">
              <a:buNone/>
            </a:pPr>
            <a:r>
              <a:rPr lang="en-US" dirty="0"/>
              <a:t>•Deep-breathing and coughing exercises</a:t>
            </a:r>
          </a:p>
          <a:p>
            <a:pPr marL="0" indent="0">
              <a:buNone/>
            </a:pPr>
            <a:r>
              <a:rPr lang="en-US" dirty="0"/>
              <a:t>•Measures to prevent diarrhea or constipation</a:t>
            </a:r>
          </a:p>
          <a:p>
            <a:pPr marL="0" indent="0">
              <a:buNone/>
            </a:pPr>
            <a:r>
              <a:rPr lang="en-US" dirty="0"/>
              <a:t>•Measures to meet emotional needs</a:t>
            </a:r>
          </a:p>
          <a:p>
            <a:pPr marL="0" indent="0">
              <a:buNone/>
            </a:pPr>
            <a:r>
              <a:rPr lang="en-US" dirty="0"/>
              <a:t>•Measures to promote rest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68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087" y="1868328"/>
            <a:ext cx="10363826" cy="3424107"/>
          </a:xfrm>
        </p:spPr>
        <p:txBody>
          <a:bodyPr>
            <a:normAutofit/>
          </a:bodyPr>
          <a:lstStyle/>
          <a:p>
            <a:r>
              <a:rPr lang="en-US" dirty="0"/>
              <a:t>Acute kidney failure may be reversed. CKD has no cure. </a:t>
            </a:r>
            <a:r>
              <a:rPr lang="en-US" dirty="0" smtClean="0"/>
              <a:t>Kidney failure</a:t>
            </a:r>
            <a:r>
              <a:rPr lang="en-US" dirty="0"/>
              <a:t>, also called end-stage renal disease (ESRD), is the last stage </a:t>
            </a:r>
            <a:r>
              <a:rPr lang="en-US" dirty="0" smtClean="0"/>
              <a:t>of CKD</a:t>
            </a:r>
            <a:r>
              <a:rPr lang="en-US" dirty="0"/>
              <a:t>. The person will need a kidney transplant or dialysis. </a:t>
            </a:r>
            <a:endParaRPr lang="en-US" dirty="0" smtClean="0"/>
          </a:p>
          <a:p>
            <a:r>
              <a:rPr lang="en-US" dirty="0" smtClean="0"/>
              <a:t>Dialysis is the </a:t>
            </a:r>
            <a:r>
              <a:rPr lang="en-US" dirty="0"/>
              <a:t>process of removing waste products from the blood.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Hemodialysis</a:t>
            </a:r>
            <a:r>
              <a:rPr lang="en-US" dirty="0" smtClean="0"/>
              <a:t> </a:t>
            </a:r>
            <a:r>
              <a:rPr lang="en-US" dirty="0"/>
              <a:t>filters blood (</a:t>
            </a:r>
            <a:r>
              <a:rPr lang="en-US" dirty="0" err="1"/>
              <a:t>hemo</a:t>
            </a:r>
            <a:r>
              <a:rPr lang="en-US" dirty="0"/>
              <a:t>) through an artificial kidney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Peritoneal </a:t>
            </a:r>
            <a:r>
              <a:rPr lang="en-US" b="1" dirty="0"/>
              <a:t>dialysis </a:t>
            </a:r>
            <a:r>
              <a:rPr lang="en-US" dirty="0"/>
              <a:t>uses the lining of the abdominal cavity (peritoneal membrane) </a:t>
            </a:r>
            <a:r>
              <a:rPr lang="en-US" dirty="0" smtClean="0"/>
              <a:t>to remove </a:t>
            </a:r>
            <a:r>
              <a:rPr lang="en-US" dirty="0"/>
              <a:t>waste and fluid from the </a:t>
            </a:r>
            <a:r>
              <a:rPr lang="en-US" dirty="0" smtClean="0"/>
              <a:t>blood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5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138" y="1046321"/>
            <a:ext cx="3627088" cy="476535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55" y="1924310"/>
            <a:ext cx="535305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95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590" y="2912830"/>
            <a:ext cx="10364451" cy="1596177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59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02" y="2630911"/>
            <a:ext cx="10364451" cy="1596177"/>
          </a:xfrm>
        </p:spPr>
        <p:txBody>
          <a:bodyPr/>
          <a:lstStyle/>
          <a:p>
            <a:r>
              <a:rPr lang="en-US" dirty="0" smtClean="0"/>
              <a:t>Q?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46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593" y="2572008"/>
            <a:ext cx="10364451" cy="1596177"/>
          </a:xfrm>
        </p:spPr>
        <p:txBody>
          <a:bodyPr/>
          <a:lstStyle/>
          <a:p>
            <a:r>
              <a:rPr lang="en-US" dirty="0" smtClean="0"/>
              <a:t>Thank you 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b="1" dirty="0"/>
              <a:t>dialysis </a:t>
            </a:r>
            <a:r>
              <a:rPr lang="en-US" dirty="0"/>
              <a:t>The process of removing waste products from </a:t>
            </a:r>
            <a:r>
              <a:rPr lang="en-US" dirty="0" smtClean="0"/>
              <a:t>the blood</a:t>
            </a:r>
            <a:endParaRPr lang="en-US" dirty="0"/>
          </a:p>
          <a:p>
            <a:pPr lvl="0"/>
            <a:r>
              <a:rPr lang="en-US" b="1" dirty="0"/>
              <a:t>dysuria </a:t>
            </a:r>
            <a:r>
              <a:rPr lang="en-US" dirty="0"/>
              <a:t>Difficult or painful (</a:t>
            </a:r>
            <a:r>
              <a:rPr lang="en-US" dirty="0" err="1"/>
              <a:t>dys</a:t>
            </a:r>
            <a:r>
              <a:rPr lang="en-US" dirty="0"/>
              <a:t>) urination (</a:t>
            </a:r>
            <a:r>
              <a:rPr lang="en-US" dirty="0" err="1"/>
              <a:t>uria</a:t>
            </a:r>
            <a:r>
              <a:rPr lang="en-US" dirty="0"/>
              <a:t>) </a:t>
            </a:r>
          </a:p>
          <a:p>
            <a:pPr lvl="0"/>
            <a:r>
              <a:rPr lang="en-US" b="1" dirty="0"/>
              <a:t>hematuria</a:t>
            </a:r>
            <a:r>
              <a:rPr lang="en-US" dirty="0"/>
              <a:t> Blood (</a:t>
            </a:r>
            <a:r>
              <a:rPr lang="en-US" dirty="0" err="1"/>
              <a:t>hemat</a:t>
            </a:r>
            <a:r>
              <a:rPr lang="en-US" dirty="0"/>
              <a:t>) in the urine (</a:t>
            </a:r>
            <a:r>
              <a:rPr lang="en-US" dirty="0" err="1"/>
              <a:t>uria</a:t>
            </a:r>
            <a:r>
              <a:rPr lang="en-US" dirty="0"/>
              <a:t>) </a:t>
            </a:r>
          </a:p>
          <a:p>
            <a:pPr lvl="0"/>
            <a:r>
              <a:rPr lang="en-US" b="1" dirty="0"/>
              <a:t>oliguria</a:t>
            </a:r>
            <a:r>
              <a:rPr lang="en-US" dirty="0"/>
              <a:t> Scant (</a:t>
            </a:r>
            <a:r>
              <a:rPr lang="en-US" dirty="0" err="1"/>
              <a:t>olig</a:t>
            </a:r>
            <a:r>
              <a:rPr lang="en-US" dirty="0"/>
              <a:t>) urine (</a:t>
            </a:r>
            <a:r>
              <a:rPr lang="en-US" dirty="0" err="1"/>
              <a:t>uria</a:t>
            </a:r>
            <a:r>
              <a:rPr lang="en-US" dirty="0"/>
              <a:t>) </a:t>
            </a:r>
          </a:p>
          <a:p>
            <a:pPr lvl="0"/>
            <a:r>
              <a:rPr lang="en-US" b="1" dirty="0"/>
              <a:t>pyuria</a:t>
            </a:r>
            <a:r>
              <a:rPr lang="en-US" dirty="0"/>
              <a:t> Pus (</a:t>
            </a:r>
            <a:r>
              <a:rPr lang="en-US" dirty="0" err="1"/>
              <a:t>py</a:t>
            </a:r>
            <a:r>
              <a:rPr lang="en-US" dirty="0"/>
              <a:t>) in the urine (</a:t>
            </a:r>
            <a:r>
              <a:rPr lang="en-US" dirty="0" err="1"/>
              <a:t>uria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7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1" y="1051560"/>
            <a:ext cx="7473141" cy="4754880"/>
          </a:xfrm>
        </p:spPr>
      </p:pic>
    </p:spTree>
    <p:extLst>
      <p:ext uri="{BB962C8B-B14F-4D97-AF65-F5344CB8AC3E}">
        <p14:creationId xmlns:p14="http://schemas.microsoft.com/office/powerpoint/2010/main" val="21472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Structure and Function Review</a:t>
            </a:r>
            <a:br>
              <a:rPr lang="en-US" dirty="0"/>
            </a:br>
            <a:r>
              <a:rPr lang="en-US" dirty="0"/>
              <a:t>The Urinary </a:t>
            </a:r>
            <a:r>
              <a:rPr lang="en-US" dirty="0" smtClean="0"/>
              <a:t>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284" y="2366963"/>
            <a:ext cx="5261956" cy="4000586"/>
          </a:xfrm>
        </p:spPr>
      </p:pic>
    </p:spTree>
    <p:extLst>
      <p:ext uri="{BB962C8B-B14F-4D97-AF65-F5344CB8AC3E}">
        <p14:creationId xmlns:p14="http://schemas.microsoft.com/office/powerpoint/2010/main" val="27946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Urinary System </a:t>
            </a:r>
            <a:r>
              <a:rPr lang="en-US" dirty="0" smtClean="0"/>
              <a:t>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Disorders can occur in urinary system structures— kidneys, ureters,</a:t>
            </a:r>
          </a:p>
          <a:p>
            <a:pPr marL="0" indent="0">
              <a:buNone/>
            </a:pPr>
            <a:r>
              <a:rPr lang="en-US" dirty="0"/>
              <a:t>bladder, and urethra. Men can develop prostate problems.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3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Urinary Tract </a:t>
            </a:r>
            <a:r>
              <a:rPr lang="en-US" dirty="0" smtClean="0"/>
              <a:t>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926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Urinary tract infections (UTIs) are common. Infection in 1 area </a:t>
            </a:r>
            <a:r>
              <a:rPr lang="en-US" dirty="0" smtClean="0"/>
              <a:t>can spread </a:t>
            </a:r>
            <a:r>
              <a:rPr lang="en-US" dirty="0"/>
              <a:t>through the urinary tract. Microbes can enter the system </a:t>
            </a:r>
            <a:r>
              <a:rPr lang="en-US" dirty="0" smtClean="0"/>
              <a:t>through the </a:t>
            </a:r>
            <a:r>
              <a:rPr lang="en-US" dirty="0"/>
              <a:t>urethra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Urological exams, intercourse, poor perineal </a:t>
            </a:r>
            <a:r>
              <a:rPr lang="en-US" dirty="0" smtClean="0"/>
              <a:t>hygiene, immobility</a:t>
            </a:r>
            <a:r>
              <a:rPr lang="en-US" dirty="0"/>
              <a:t>, and poor fluid intake are </a:t>
            </a:r>
            <a:r>
              <a:rPr lang="en-US" b="1" dirty="0"/>
              <a:t>common causes.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Persons with urinary catheters are at </a:t>
            </a:r>
            <a:r>
              <a:rPr lang="en-US" b="1" dirty="0"/>
              <a:t>high risk</a:t>
            </a:r>
            <a:r>
              <a:rPr lang="en-US" dirty="0"/>
              <a:t> UTI is a </a:t>
            </a:r>
            <a:r>
              <a:rPr lang="en-US" dirty="0" smtClean="0"/>
              <a:t>common healthcare-associated </a:t>
            </a:r>
            <a:r>
              <a:rPr lang="en-US" dirty="0"/>
              <a:t>infection .</a:t>
            </a:r>
          </a:p>
          <a:p>
            <a:pPr lvl="0"/>
            <a:r>
              <a:rPr lang="en-US" dirty="0"/>
              <a:t>Women are at high risk. Microbes can easily enter the female </a:t>
            </a:r>
            <a:r>
              <a:rPr lang="en-US" dirty="0" smtClean="0"/>
              <a:t>urethra and </a:t>
            </a:r>
            <a:r>
              <a:rPr lang="en-US" dirty="0"/>
              <a:t>travel a short distance to the bladder. </a:t>
            </a:r>
            <a:endParaRPr lang="en-US" dirty="0" smtClean="0"/>
          </a:p>
          <a:p>
            <a:pPr lvl="0"/>
            <a:r>
              <a:rPr lang="en-US" dirty="0" smtClean="0"/>
              <a:t>Prostate </a:t>
            </a:r>
            <a:r>
              <a:rPr lang="en-US" dirty="0"/>
              <a:t>gland secretions </a:t>
            </a:r>
            <a:r>
              <a:rPr lang="en-US" dirty="0" smtClean="0"/>
              <a:t>help protect </a:t>
            </a:r>
            <a:r>
              <a:rPr lang="en-US" dirty="0"/>
              <a:t>men from UTIs. However, an enlarged prostate increases the risk of UTI.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0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Signs and </a:t>
            </a:r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22583" y="2414284"/>
            <a:ext cx="8138160" cy="31359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• Urinary </a:t>
            </a:r>
            <a:r>
              <a:rPr lang="en-US" sz="1200" dirty="0" smtClean="0"/>
              <a:t>frequency                                                                         • </a:t>
            </a:r>
            <a:r>
              <a:rPr lang="en-US" sz="1200" dirty="0"/>
              <a:t>Urgency</a:t>
            </a:r>
          </a:p>
          <a:p>
            <a:pPr marL="0" indent="0">
              <a:buNone/>
            </a:pPr>
            <a:r>
              <a:rPr lang="en-US" sz="1200" dirty="0"/>
              <a:t>• Burning on </a:t>
            </a:r>
            <a:r>
              <a:rPr lang="en-US" sz="1200" dirty="0" smtClean="0"/>
              <a:t>urination                                                                   • </a:t>
            </a:r>
            <a:r>
              <a:rPr lang="en-US" sz="1200" dirty="0"/>
              <a:t>Oliguria—scant (</a:t>
            </a:r>
            <a:r>
              <a:rPr lang="en-US" sz="1200" dirty="0" err="1"/>
              <a:t>olig</a:t>
            </a:r>
            <a:r>
              <a:rPr lang="en-US" sz="1200" dirty="0"/>
              <a:t>) urine (</a:t>
            </a:r>
            <a:r>
              <a:rPr lang="en-US" sz="1200" dirty="0" err="1"/>
              <a:t>uria</a:t>
            </a:r>
            <a:r>
              <a:rPr lang="en-US" sz="1200" dirty="0"/>
              <a:t>)</a:t>
            </a:r>
          </a:p>
          <a:p>
            <a:pPr marL="0" indent="0">
              <a:buNone/>
            </a:pPr>
            <a:r>
              <a:rPr lang="en-US" sz="1200" dirty="0"/>
              <a:t>• Dysuria—difficult or painful (</a:t>
            </a:r>
            <a:r>
              <a:rPr lang="en-US" sz="1200" dirty="0" err="1"/>
              <a:t>dys</a:t>
            </a:r>
            <a:r>
              <a:rPr lang="en-US" sz="1200" dirty="0"/>
              <a:t>) urination (</a:t>
            </a:r>
            <a:r>
              <a:rPr lang="en-US" sz="1200" dirty="0" err="1"/>
              <a:t>uria</a:t>
            </a:r>
            <a:r>
              <a:rPr lang="en-US" sz="1200" dirty="0" smtClean="0"/>
              <a:t>)                  • </a:t>
            </a:r>
            <a:r>
              <a:rPr lang="en-US" sz="1200" dirty="0"/>
              <a:t>Hematuria—blood (</a:t>
            </a:r>
            <a:r>
              <a:rPr lang="en-US" sz="1200" dirty="0" err="1"/>
              <a:t>hemat</a:t>
            </a:r>
            <a:r>
              <a:rPr lang="en-US" sz="1200" dirty="0"/>
              <a:t>) in the urine (</a:t>
            </a:r>
            <a:r>
              <a:rPr lang="en-US" sz="1200" dirty="0" err="1"/>
              <a:t>uria</a:t>
            </a:r>
            <a:r>
              <a:rPr lang="en-US" sz="1200" dirty="0"/>
              <a:t>)</a:t>
            </a:r>
          </a:p>
          <a:p>
            <a:pPr marL="0" indent="0">
              <a:buNone/>
            </a:pPr>
            <a:r>
              <a:rPr lang="en-US" sz="1200" dirty="0"/>
              <a:t>• Pyuria—pus (</a:t>
            </a:r>
            <a:r>
              <a:rPr lang="en-US" sz="1200" dirty="0" err="1"/>
              <a:t>py</a:t>
            </a:r>
            <a:r>
              <a:rPr lang="en-US" sz="1200" dirty="0"/>
              <a:t>) in the urine (</a:t>
            </a:r>
            <a:r>
              <a:rPr lang="en-US" sz="1200" dirty="0" err="1"/>
              <a:t>uria</a:t>
            </a:r>
            <a:r>
              <a:rPr lang="en-US" sz="1200" dirty="0" smtClean="0"/>
              <a:t>)                                                • </a:t>
            </a:r>
            <a:r>
              <a:rPr lang="en-US" sz="1200" dirty="0"/>
              <a:t>Cloudy urine</a:t>
            </a:r>
          </a:p>
          <a:p>
            <a:pPr marL="0" indent="0">
              <a:buNone/>
            </a:pPr>
            <a:r>
              <a:rPr lang="en-US" sz="1200" dirty="0"/>
              <a:t>• Urine that appears red, pink, or dark from blood in the urine</a:t>
            </a:r>
          </a:p>
          <a:p>
            <a:pPr marL="0" indent="0">
              <a:buNone/>
            </a:pPr>
            <a:r>
              <a:rPr lang="en-US" sz="1200" dirty="0"/>
              <a:t>• </a:t>
            </a:r>
            <a:r>
              <a:rPr lang="en-US" sz="1200" dirty="0" smtClean="0"/>
              <a:t>Fever                                                                                                 • </a:t>
            </a:r>
            <a:r>
              <a:rPr lang="en-US" sz="1200" dirty="0"/>
              <a:t>Fatigue</a:t>
            </a:r>
          </a:p>
          <a:p>
            <a:pPr marL="0" indent="0">
              <a:buNone/>
            </a:pPr>
            <a:r>
              <a:rPr lang="en-US" sz="1200" dirty="0"/>
              <a:t>• </a:t>
            </a:r>
            <a:r>
              <a:rPr lang="en-US" sz="1200" dirty="0" smtClean="0"/>
              <a:t>Weakness                                                                                         • </a:t>
            </a:r>
            <a:r>
              <a:rPr lang="en-US" sz="1200" dirty="0"/>
              <a:t>Pressure in the lower abdomen</a:t>
            </a:r>
          </a:p>
          <a:p>
            <a:pPr marL="0" indent="0">
              <a:buNone/>
            </a:pPr>
            <a:r>
              <a:rPr lang="en-US" sz="1200" dirty="0"/>
              <a:t>• Urine </a:t>
            </a:r>
            <a:r>
              <a:rPr lang="en-US" sz="1200" dirty="0" smtClean="0"/>
              <a:t>odor                                                                                       • </a:t>
            </a:r>
            <a:r>
              <a:rPr lang="en-US" sz="1200" dirty="0"/>
              <a:t>Pelvic </a:t>
            </a:r>
            <a:r>
              <a:rPr lang="en-US" sz="1200" dirty="0" smtClean="0"/>
              <a:t>pain—women</a:t>
            </a:r>
          </a:p>
          <a:p>
            <a:pPr marL="0" indent="0">
              <a:buNone/>
            </a:pPr>
            <a:r>
              <a:rPr lang="en-US" sz="1200" dirty="0"/>
              <a:t>• Rectal </a:t>
            </a:r>
            <a:r>
              <a:rPr lang="en-US" sz="1200" dirty="0" smtClean="0"/>
              <a:t>pain—men</a:t>
            </a:r>
            <a:r>
              <a:rPr lang="en-US" sz="1200" dirty="0"/>
              <a:t> </a:t>
            </a:r>
            <a:r>
              <a:rPr lang="en-US" sz="1200" dirty="0" smtClean="0"/>
              <a:t>                                                                            • Flank pain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514" y="2057399"/>
            <a:ext cx="2138363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9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UTIs </a:t>
            </a:r>
            <a:r>
              <a:rPr lang="en-US" b="1" dirty="0"/>
              <a:t>are treated</a:t>
            </a:r>
            <a:r>
              <a:rPr lang="en-US" dirty="0"/>
              <a:t> with antibiotics. Fluids, especially water, are encouraged to</a:t>
            </a:r>
          </a:p>
          <a:p>
            <a:pPr marL="0" indent="0">
              <a:buNone/>
            </a:pPr>
            <a:r>
              <a:rPr lang="en-US" dirty="0"/>
              <a:t>flush bacteria from the urinary tract. Normal elimination is promoted.</a:t>
            </a:r>
          </a:p>
          <a:p>
            <a:r>
              <a:rPr lang="en-US" dirty="0"/>
              <a:t>The person should urinate when the urge is felt.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prevention </a:t>
            </a:r>
            <a:r>
              <a:rPr lang="en-US" dirty="0" smtClean="0"/>
              <a:t>and treatment</a:t>
            </a:r>
            <a:r>
              <a:rPr lang="en-US" dirty="0"/>
              <a:t>, proper perineal care and catheter care are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0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53</TotalTime>
  <Words>1273</Words>
  <Application>Microsoft Office PowerPoint</Application>
  <PresentationFormat>Widescreen</PresentationFormat>
  <Paragraphs>132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Tw Cen MT</vt:lpstr>
      <vt:lpstr>Wingdings</vt:lpstr>
      <vt:lpstr>Droplet</vt:lpstr>
      <vt:lpstr>C H A P T E R 5 1 Urinary Disorders </vt:lpstr>
      <vt:lpstr>OBJECTIVES</vt:lpstr>
      <vt:lpstr>KEY TERMS</vt:lpstr>
      <vt:lpstr>PowerPoint Presentation</vt:lpstr>
      <vt:lpstr>Body Structure and Function Review The Urinary System</vt:lpstr>
      <vt:lpstr>Urinary System Disorders</vt:lpstr>
      <vt:lpstr>Urinary Tract Infections</vt:lpstr>
      <vt:lpstr>Common Signs and Symptoms</vt:lpstr>
      <vt:lpstr>treatment</vt:lpstr>
      <vt:lpstr>Prostate Enlargement</vt:lpstr>
      <vt:lpstr>Signs and Symptoms</vt:lpstr>
      <vt:lpstr>management</vt:lpstr>
      <vt:lpstr>Kidney Stones</vt:lpstr>
      <vt:lpstr>Signs and symptoms </vt:lpstr>
      <vt:lpstr>management</vt:lpstr>
      <vt:lpstr>Kidney Failure</vt:lpstr>
      <vt:lpstr>types</vt:lpstr>
      <vt:lpstr>Chronic Kidney Disease—Signs and Symptoms</vt:lpstr>
      <vt:lpstr>Cont…</vt:lpstr>
      <vt:lpstr>Treatment</vt:lpstr>
      <vt:lpstr>Kidney Failure—Care Measures</vt:lpstr>
      <vt:lpstr>Cont…</vt:lpstr>
      <vt:lpstr>PowerPoint Presentation</vt:lpstr>
      <vt:lpstr>PowerPoint Presentation</vt:lpstr>
      <vt:lpstr>Health Education  </vt:lpstr>
      <vt:lpstr>Q?</vt:lpstr>
      <vt:lpstr>Thank you 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H A P T E R 5 1 Urinary Disorders</dc:title>
  <dc:creator>PC</dc:creator>
  <cp:lastModifiedBy>PC</cp:lastModifiedBy>
  <cp:revision>6</cp:revision>
  <dcterms:created xsi:type="dcterms:W3CDTF">2024-05-26T11:06:01Z</dcterms:created>
  <dcterms:modified xsi:type="dcterms:W3CDTF">2024-05-26T11:59:40Z</dcterms:modified>
</cp:coreProperties>
</file>