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2.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3.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 id="2147483651"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Lst>
  <p:sldSz cy="6858000" cx="12192000"/>
  <p:notesSz cx="6858000" cy="9144000"/>
  <p:embeddedFontLst>
    <p:embeddedFont>
      <p:font typeface="Play"/>
      <p:regular r:id="rId29"/>
      <p:bold r:id="rId3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31" roundtripDataSignature="AMtx7miWGRB4Kjfa32xjFix6RnkLYTBxG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font" Target="fonts/Play-regular.fntdata"/><Relationship Id="rId7" Type="http://schemas.openxmlformats.org/officeDocument/2006/relationships/slide" Target="slides/slide2.xml"/><Relationship Id="rId8" Type="http://schemas.openxmlformats.org/officeDocument/2006/relationships/slide" Target="slides/slide3.xml"/><Relationship Id="rId31" Type="http://customschemas.google.com/relationships/presentationmetadata" Target="metadata"/><Relationship Id="rId30" Type="http://schemas.openxmlformats.org/officeDocument/2006/relationships/font" Target="fonts/Play-bold.fnt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 name="Shape 41"/>
        <p:cNvGrpSpPr/>
        <p:nvPr/>
      </p:nvGrpSpPr>
      <p:grpSpPr>
        <a:xfrm>
          <a:off x="0" y="0"/>
          <a:ext cx="0" cy="0"/>
          <a:chOff x="0" y="0"/>
          <a:chExt cx="0" cy="0"/>
        </a:xfrm>
      </p:grpSpPr>
      <p:sp>
        <p:nvSpPr>
          <p:cNvPr id="42" name="Google Shape;42;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3" name="Google Shape;43;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7" name="Google Shape;137;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2" name="Google Shape;142;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8" name="Google Shape;148;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4" name="Google Shape;154;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p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0" name="Google Shape;160;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p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6" name="Google Shape;166;p1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p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2" name="Google Shape;172;p1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0" name="Shape 180"/>
        <p:cNvGrpSpPr/>
        <p:nvPr/>
      </p:nvGrpSpPr>
      <p:grpSpPr>
        <a:xfrm>
          <a:off x="0" y="0"/>
          <a:ext cx="0" cy="0"/>
          <a:chOff x="0" y="0"/>
          <a:chExt cx="0" cy="0"/>
        </a:xfrm>
      </p:grpSpPr>
      <p:sp>
        <p:nvSpPr>
          <p:cNvPr id="181" name="Google Shape;181;p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2" name="Google Shape;182;p1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p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8" name="Google Shape;188;p1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2" name="Shape 192"/>
        <p:cNvGrpSpPr/>
        <p:nvPr/>
      </p:nvGrpSpPr>
      <p:grpSpPr>
        <a:xfrm>
          <a:off x="0" y="0"/>
          <a:ext cx="0" cy="0"/>
          <a:chOff x="0" y="0"/>
          <a:chExt cx="0" cy="0"/>
        </a:xfrm>
      </p:grpSpPr>
      <p:sp>
        <p:nvSpPr>
          <p:cNvPr id="193" name="Google Shape;193;p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4" name="Google Shape;194;p1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52" name="Google Shape;52;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8" name="Shape 198"/>
        <p:cNvGrpSpPr/>
        <p:nvPr/>
      </p:nvGrpSpPr>
      <p:grpSpPr>
        <a:xfrm>
          <a:off x="0" y="0"/>
          <a:ext cx="0" cy="0"/>
          <a:chOff x="0" y="0"/>
          <a:chExt cx="0" cy="0"/>
        </a:xfrm>
      </p:grpSpPr>
      <p:sp>
        <p:nvSpPr>
          <p:cNvPr id="199" name="Google Shape;199;p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0" name="Google Shape;200;p2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3" name="Shape 203"/>
        <p:cNvGrpSpPr/>
        <p:nvPr/>
      </p:nvGrpSpPr>
      <p:grpSpPr>
        <a:xfrm>
          <a:off x="0" y="0"/>
          <a:ext cx="0" cy="0"/>
          <a:chOff x="0" y="0"/>
          <a:chExt cx="0" cy="0"/>
        </a:xfrm>
      </p:grpSpPr>
      <p:sp>
        <p:nvSpPr>
          <p:cNvPr id="204" name="Google Shape;204;p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5" name="Google Shape;205;p2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2" name="Shape 212"/>
        <p:cNvGrpSpPr/>
        <p:nvPr/>
      </p:nvGrpSpPr>
      <p:grpSpPr>
        <a:xfrm>
          <a:off x="0" y="0"/>
          <a:ext cx="0" cy="0"/>
          <a:chOff x="0" y="0"/>
          <a:chExt cx="0" cy="0"/>
        </a:xfrm>
      </p:grpSpPr>
      <p:sp>
        <p:nvSpPr>
          <p:cNvPr id="213" name="Google Shape;213;p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4" name="Google Shape;214;p2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1" name="Shape 221"/>
        <p:cNvGrpSpPr/>
        <p:nvPr/>
      </p:nvGrpSpPr>
      <p:grpSpPr>
        <a:xfrm>
          <a:off x="0" y="0"/>
          <a:ext cx="0" cy="0"/>
          <a:chOff x="0" y="0"/>
          <a:chExt cx="0" cy="0"/>
        </a:xfrm>
      </p:grpSpPr>
      <p:sp>
        <p:nvSpPr>
          <p:cNvPr id="222" name="Google Shape;222;p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3" name="Google Shape;223;p2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9" name="Google Shape;89;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5" name="Google Shape;95;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4" name="Google Shape;104;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1" name="Google Shape;131;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27"/>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lt1"/>
              </a:buClr>
              <a:buSzPts val="6000"/>
              <a:buFont typeface="Play"/>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27"/>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lt1"/>
              </a:buClr>
              <a:buSzPts val="2400"/>
              <a:buNone/>
              <a:defRPr sz="2400"/>
            </a:lvl1pPr>
            <a:lvl2pPr lvl="1" algn="ctr">
              <a:lnSpc>
                <a:spcPct val="90000"/>
              </a:lnSpc>
              <a:spcBef>
                <a:spcPts val="500"/>
              </a:spcBef>
              <a:spcAft>
                <a:spcPts val="0"/>
              </a:spcAft>
              <a:buClr>
                <a:schemeClr val="lt1"/>
              </a:buClr>
              <a:buSzPts val="2000"/>
              <a:buNone/>
              <a:defRPr sz="2000"/>
            </a:lvl2pPr>
            <a:lvl3pPr lvl="2" algn="ctr">
              <a:lnSpc>
                <a:spcPct val="90000"/>
              </a:lnSpc>
              <a:spcBef>
                <a:spcPts val="500"/>
              </a:spcBef>
              <a:spcAft>
                <a:spcPts val="0"/>
              </a:spcAft>
              <a:buClr>
                <a:schemeClr val="lt1"/>
              </a:buClr>
              <a:buSzPts val="1800"/>
              <a:buNone/>
              <a:defRPr sz="1800"/>
            </a:lvl3pPr>
            <a:lvl4pPr lvl="3" algn="ctr">
              <a:lnSpc>
                <a:spcPct val="90000"/>
              </a:lnSpc>
              <a:spcBef>
                <a:spcPts val="500"/>
              </a:spcBef>
              <a:spcAft>
                <a:spcPts val="0"/>
              </a:spcAft>
              <a:buClr>
                <a:schemeClr val="lt1"/>
              </a:buClr>
              <a:buSzPts val="1600"/>
              <a:buNone/>
              <a:defRPr sz="1600"/>
            </a:lvl4pPr>
            <a:lvl5pPr lvl="4" algn="ctr">
              <a:lnSpc>
                <a:spcPct val="90000"/>
              </a:lnSpc>
              <a:spcBef>
                <a:spcPts val="500"/>
              </a:spcBef>
              <a:spcAft>
                <a:spcPts val="0"/>
              </a:spcAft>
              <a:buClr>
                <a:schemeClr val="lt1"/>
              </a:buClr>
              <a:buSzPts val="1600"/>
              <a:buNone/>
              <a:defRPr sz="1600"/>
            </a:lvl5pPr>
            <a:lvl6pPr lvl="5" algn="ctr">
              <a:lnSpc>
                <a:spcPct val="90000"/>
              </a:lnSpc>
              <a:spcBef>
                <a:spcPts val="500"/>
              </a:spcBef>
              <a:spcAft>
                <a:spcPts val="0"/>
              </a:spcAft>
              <a:buClr>
                <a:schemeClr val="lt1"/>
              </a:buClr>
              <a:buSzPts val="1600"/>
              <a:buNone/>
              <a:defRPr sz="1600"/>
            </a:lvl6pPr>
            <a:lvl7pPr lvl="6" algn="ctr">
              <a:lnSpc>
                <a:spcPct val="90000"/>
              </a:lnSpc>
              <a:spcBef>
                <a:spcPts val="500"/>
              </a:spcBef>
              <a:spcAft>
                <a:spcPts val="0"/>
              </a:spcAft>
              <a:buClr>
                <a:schemeClr val="lt1"/>
              </a:buClr>
              <a:buSzPts val="1600"/>
              <a:buNone/>
              <a:defRPr sz="1600"/>
            </a:lvl7pPr>
            <a:lvl8pPr lvl="7" algn="ctr">
              <a:lnSpc>
                <a:spcPct val="90000"/>
              </a:lnSpc>
              <a:spcBef>
                <a:spcPts val="500"/>
              </a:spcBef>
              <a:spcAft>
                <a:spcPts val="0"/>
              </a:spcAft>
              <a:buClr>
                <a:schemeClr val="lt1"/>
              </a:buClr>
              <a:buSzPts val="1600"/>
              <a:buNone/>
              <a:defRPr sz="1600"/>
            </a:lvl8pPr>
            <a:lvl9pPr lvl="8" algn="ctr">
              <a:lnSpc>
                <a:spcPct val="90000"/>
              </a:lnSpc>
              <a:spcBef>
                <a:spcPts val="500"/>
              </a:spcBef>
              <a:spcAft>
                <a:spcPts val="0"/>
              </a:spcAft>
              <a:buClr>
                <a:schemeClr val="lt1"/>
              </a:buClr>
              <a:buSzPts val="1600"/>
              <a:buNone/>
              <a:defRPr sz="1600"/>
            </a:lvl9pPr>
          </a:lstStyle>
          <a:p/>
        </p:txBody>
      </p:sp>
      <p:sp>
        <p:nvSpPr>
          <p:cNvPr id="14" name="Google Shape;14;p2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2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2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7" name="Shape 17"/>
        <p:cNvGrpSpPr/>
        <p:nvPr/>
      </p:nvGrpSpPr>
      <p:grpSpPr>
        <a:xfrm>
          <a:off x="0" y="0"/>
          <a:ext cx="0" cy="0"/>
          <a:chOff x="0" y="0"/>
          <a:chExt cx="0" cy="0"/>
        </a:xfrm>
      </p:grpSpPr>
      <p:sp>
        <p:nvSpPr>
          <p:cNvPr id="18" name="Google Shape;18;p2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29"/>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lt1"/>
              </a:buClr>
              <a:buSzPts val="1800"/>
              <a:buChar char="•"/>
              <a:defRPr/>
            </a:lvl1pPr>
            <a:lvl2pPr indent="-342900" lvl="1" marL="914400" algn="l">
              <a:lnSpc>
                <a:spcPct val="90000"/>
              </a:lnSpc>
              <a:spcBef>
                <a:spcPts val="500"/>
              </a:spcBef>
              <a:spcAft>
                <a:spcPts val="0"/>
              </a:spcAft>
              <a:buClr>
                <a:schemeClr val="lt1"/>
              </a:buClr>
              <a:buSzPts val="1800"/>
              <a:buChar char="•"/>
              <a:defRPr/>
            </a:lvl2pPr>
            <a:lvl3pPr indent="-342900" lvl="2" marL="1371600" algn="l">
              <a:lnSpc>
                <a:spcPct val="90000"/>
              </a:lnSpc>
              <a:spcBef>
                <a:spcPts val="500"/>
              </a:spcBef>
              <a:spcAft>
                <a:spcPts val="0"/>
              </a:spcAft>
              <a:buClr>
                <a:schemeClr val="lt1"/>
              </a:buClr>
              <a:buSzPts val="1800"/>
              <a:buChar char="•"/>
              <a:defRPr/>
            </a:lvl3pPr>
            <a:lvl4pPr indent="-342900" lvl="3" marL="1828800" algn="l">
              <a:lnSpc>
                <a:spcPct val="90000"/>
              </a:lnSpc>
              <a:spcBef>
                <a:spcPts val="500"/>
              </a:spcBef>
              <a:spcAft>
                <a:spcPts val="0"/>
              </a:spcAft>
              <a:buClr>
                <a:schemeClr val="lt1"/>
              </a:buClr>
              <a:buSzPts val="1800"/>
              <a:buChar char="•"/>
              <a:defRPr/>
            </a:lvl4pPr>
            <a:lvl5pPr indent="-342900" lvl="4" marL="2286000" algn="l">
              <a:lnSpc>
                <a:spcPct val="90000"/>
              </a:lnSpc>
              <a:spcBef>
                <a:spcPts val="500"/>
              </a:spcBef>
              <a:spcAft>
                <a:spcPts val="0"/>
              </a:spcAft>
              <a:buClr>
                <a:schemeClr val="lt1"/>
              </a:buClr>
              <a:buSzPts val="1800"/>
              <a:buChar char="•"/>
              <a:defRPr/>
            </a:lvl5pPr>
            <a:lvl6pPr indent="-342900" lvl="5" marL="2743200" algn="l">
              <a:lnSpc>
                <a:spcPct val="90000"/>
              </a:lnSpc>
              <a:spcBef>
                <a:spcPts val="500"/>
              </a:spcBef>
              <a:spcAft>
                <a:spcPts val="0"/>
              </a:spcAft>
              <a:buClr>
                <a:schemeClr val="lt1"/>
              </a:buClr>
              <a:buSzPts val="1800"/>
              <a:buChar char="•"/>
              <a:defRPr/>
            </a:lvl6pPr>
            <a:lvl7pPr indent="-342900" lvl="6" marL="3200400" algn="l">
              <a:lnSpc>
                <a:spcPct val="90000"/>
              </a:lnSpc>
              <a:spcBef>
                <a:spcPts val="500"/>
              </a:spcBef>
              <a:spcAft>
                <a:spcPts val="0"/>
              </a:spcAft>
              <a:buClr>
                <a:schemeClr val="lt1"/>
              </a:buClr>
              <a:buSzPts val="1800"/>
              <a:buChar char="•"/>
              <a:defRPr/>
            </a:lvl7pPr>
            <a:lvl8pPr indent="-342900" lvl="7" marL="3657600" algn="l">
              <a:lnSpc>
                <a:spcPct val="90000"/>
              </a:lnSpc>
              <a:spcBef>
                <a:spcPts val="500"/>
              </a:spcBef>
              <a:spcAft>
                <a:spcPts val="0"/>
              </a:spcAft>
              <a:buClr>
                <a:schemeClr val="lt1"/>
              </a:buClr>
              <a:buSzPts val="1800"/>
              <a:buChar char="•"/>
              <a:defRPr/>
            </a:lvl8pPr>
            <a:lvl9pPr indent="-342900" lvl="8" marL="4114800" algn="l">
              <a:lnSpc>
                <a:spcPct val="90000"/>
              </a:lnSpc>
              <a:spcBef>
                <a:spcPts val="500"/>
              </a:spcBef>
              <a:spcAft>
                <a:spcPts val="0"/>
              </a:spcAft>
              <a:buClr>
                <a:schemeClr val="lt1"/>
              </a:buClr>
              <a:buSzPts val="1800"/>
              <a:buChar char="•"/>
              <a:defRPr/>
            </a:lvl9pPr>
          </a:lstStyle>
          <a:p/>
        </p:txBody>
      </p:sp>
      <p:sp>
        <p:nvSpPr>
          <p:cNvPr id="20" name="Google Shape;20;p2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2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2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9" name="Shape 29"/>
        <p:cNvGrpSpPr/>
        <p:nvPr/>
      </p:nvGrpSpPr>
      <p:grpSpPr>
        <a:xfrm>
          <a:off x="0" y="0"/>
          <a:ext cx="0" cy="0"/>
          <a:chOff x="0" y="0"/>
          <a:chExt cx="0" cy="0"/>
        </a:xfrm>
      </p:grpSpPr>
      <p:sp>
        <p:nvSpPr>
          <p:cNvPr id="30" name="Google Shape;30;p2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28"/>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2" name="Google Shape;32;p2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3" name="Google Shape;33;p2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2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35" name="Shape 35"/>
        <p:cNvGrpSpPr/>
        <p:nvPr/>
      </p:nvGrpSpPr>
      <p:grpSpPr>
        <a:xfrm>
          <a:off x="0" y="0"/>
          <a:ext cx="0" cy="0"/>
          <a:chOff x="0" y="0"/>
          <a:chExt cx="0" cy="0"/>
        </a:xfrm>
      </p:grpSpPr>
      <p:sp>
        <p:nvSpPr>
          <p:cNvPr id="36" name="Google Shape;36;p26"/>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Play"/>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7" name="Google Shape;37;p26"/>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38" name="Google Shape;38;p2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2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0" name="Google Shape;40;p2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slideLayout" Target="../slideLayouts/slideLayout4.xml"/><Relationship Id="rId3"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5" name="Shape 5"/>
        <p:cNvGrpSpPr/>
        <p:nvPr/>
      </p:nvGrpSpPr>
      <p:grpSpPr>
        <a:xfrm>
          <a:off x="0" y="0"/>
          <a:ext cx="0" cy="0"/>
          <a:chOff x="0" y="0"/>
          <a:chExt cx="0" cy="0"/>
        </a:xfrm>
      </p:grpSpPr>
      <p:sp>
        <p:nvSpPr>
          <p:cNvPr id="6" name="Google Shape;6;p2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lt1"/>
              </a:buClr>
              <a:buSzPts val="4400"/>
              <a:buFont typeface="Play"/>
              <a:buNone/>
              <a:defRPr b="0" i="0" sz="4400" u="none" cap="none" strike="noStrike">
                <a:solidFill>
                  <a:schemeClr val="lt1"/>
                </a:solidFill>
                <a:latin typeface="Play"/>
                <a:ea typeface="Play"/>
                <a:cs typeface="Play"/>
                <a:sym typeface="Play"/>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25"/>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lt1"/>
              </a:buClr>
              <a:buSzPts val="2800"/>
              <a:buFont typeface="Arial"/>
              <a:buChar char="•"/>
              <a:defRPr b="0" i="0" sz="2800" u="none" cap="none" strike="noStrike">
                <a:solidFill>
                  <a:schemeClr val="lt1"/>
                </a:solidFill>
                <a:latin typeface="Arial"/>
                <a:ea typeface="Arial"/>
                <a:cs typeface="Arial"/>
                <a:sym typeface="Arial"/>
              </a:defRPr>
            </a:lvl1pPr>
            <a:lvl2pPr indent="-381000" lvl="1" marL="914400" marR="0" rtl="0" algn="l">
              <a:lnSpc>
                <a:spcPct val="90000"/>
              </a:lnSpc>
              <a:spcBef>
                <a:spcPts val="500"/>
              </a:spcBef>
              <a:spcAft>
                <a:spcPts val="0"/>
              </a:spcAft>
              <a:buClr>
                <a:schemeClr val="lt1"/>
              </a:buClr>
              <a:buSzPts val="2400"/>
              <a:buFont typeface="Arial"/>
              <a:buChar char="•"/>
              <a:defRPr b="0" i="0" sz="2400" u="none" cap="none" strike="noStrike">
                <a:solidFill>
                  <a:schemeClr val="lt1"/>
                </a:solidFill>
                <a:latin typeface="Arial"/>
                <a:ea typeface="Arial"/>
                <a:cs typeface="Arial"/>
                <a:sym typeface="Arial"/>
              </a:defRPr>
            </a:lvl2pPr>
            <a:lvl3pPr indent="-355600" lvl="2" marL="1371600" marR="0" rtl="0" algn="l">
              <a:lnSpc>
                <a:spcPct val="90000"/>
              </a:lnSpc>
              <a:spcBef>
                <a:spcPts val="5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3pPr>
            <a:lvl4pPr indent="-342900" lvl="3" marL="18288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4pPr>
            <a:lvl5pPr indent="-342900" lvl="4" marL="22860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5pPr>
            <a:lvl6pPr indent="-342900" lvl="5" marL="27432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6pPr>
            <a:lvl7pPr indent="-342900" lvl="6" marL="32004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7pPr>
            <a:lvl8pPr indent="-342900" lvl="7" marL="36576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8pPr>
            <a:lvl9pPr indent="-342900" lvl="8" marL="41148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9pPr>
          </a:lstStyle>
          <a:p/>
        </p:txBody>
      </p:sp>
      <p:sp>
        <p:nvSpPr>
          <p:cNvPr id="8" name="Google Shape;8;p2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lt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lt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lt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lt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lt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lt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lt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lt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lt1"/>
                </a:solidFill>
                <a:latin typeface="Arial"/>
                <a:ea typeface="Arial"/>
                <a:cs typeface="Arial"/>
                <a:sym typeface="Arial"/>
              </a:defRPr>
            </a:lvl9pPr>
          </a:lstStyle>
          <a:p/>
        </p:txBody>
      </p:sp>
      <p:sp>
        <p:nvSpPr>
          <p:cNvPr id="9" name="Google Shape;9;p2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chemeClr val="lt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lt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lt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lt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lt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lt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lt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lt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lt1"/>
                </a:solidFill>
                <a:latin typeface="Arial"/>
                <a:ea typeface="Arial"/>
                <a:cs typeface="Arial"/>
                <a:sym typeface="Arial"/>
              </a:defRPr>
            </a:lvl9pPr>
          </a:lstStyle>
          <a:p/>
        </p:txBody>
      </p:sp>
      <p:sp>
        <p:nvSpPr>
          <p:cNvPr id="10" name="Google Shape;10;p2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l">
              <a:spcBef>
                <a:spcPts val="0"/>
              </a:spcBef>
              <a:buNone/>
              <a:defRPr b="0" i="0" sz="1200" u="none" cap="none" strike="noStrike">
                <a:solidFill>
                  <a:schemeClr val="lt1"/>
                </a:solidFill>
                <a:latin typeface="Arial"/>
                <a:ea typeface="Arial"/>
                <a:cs typeface="Arial"/>
                <a:sym typeface="Arial"/>
              </a:defRPr>
            </a:lvl1pPr>
            <a:lvl2pPr indent="0" lvl="1" marL="0" marR="0" rtl="0" algn="l">
              <a:spcBef>
                <a:spcPts val="0"/>
              </a:spcBef>
              <a:buNone/>
              <a:defRPr b="0" i="0" sz="1200" u="none" cap="none" strike="noStrike">
                <a:solidFill>
                  <a:schemeClr val="lt1"/>
                </a:solidFill>
                <a:latin typeface="Arial"/>
                <a:ea typeface="Arial"/>
                <a:cs typeface="Arial"/>
                <a:sym typeface="Arial"/>
              </a:defRPr>
            </a:lvl2pPr>
            <a:lvl3pPr indent="0" lvl="2" marL="0" marR="0" rtl="0" algn="l">
              <a:spcBef>
                <a:spcPts val="0"/>
              </a:spcBef>
              <a:buNone/>
              <a:defRPr b="0" i="0" sz="1200" u="none" cap="none" strike="noStrike">
                <a:solidFill>
                  <a:schemeClr val="lt1"/>
                </a:solidFill>
                <a:latin typeface="Arial"/>
                <a:ea typeface="Arial"/>
                <a:cs typeface="Arial"/>
                <a:sym typeface="Arial"/>
              </a:defRPr>
            </a:lvl3pPr>
            <a:lvl4pPr indent="0" lvl="3" marL="0" marR="0" rtl="0" algn="l">
              <a:spcBef>
                <a:spcPts val="0"/>
              </a:spcBef>
              <a:buNone/>
              <a:defRPr b="0" i="0" sz="1200" u="none" cap="none" strike="noStrike">
                <a:solidFill>
                  <a:schemeClr val="lt1"/>
                </a:solidFill>
                <a:latin typeface="Arial"/>
                <a:ea typeface="Arial"/>
                <a:cs typeface="Arial"/>
                <a:sym typeface="Arial"/>
              </a:defRPr>
            </a:lvl4pPr>
            <a:lvl5pPr indent="0" lvl="4" marL="0" marR="0" rtl="0" algn="l">
              <a:spcBef>
                <a:spcPts val="0"/>
              </a:spcBef>
              <a:buNone/>
              <a:defRPr b="0" i="0" sz="1200" u="none" cap="none" strike="noStrike">
                <a:solidFill>
                  <a:schemeClr val="lt1"/>
                </a:solidFill>
                <a:latin typeface="Arial"/>
                <a:ea typeface="Arial"/>
                <a:cs typeface="Arial"/>
                <a:sym typeface="Arial"/>
              </a:defRPr>
            </a:lvl5pPr>
            <a:lvl6pPr indent="0" lvl="5" marL="0" marR="0" rtl="0" algn="l">
              <a:spcBef>
                <a:spcPts val="0"/>
              </a:spcBef>
              <a:buNone/>
              <a:defRPr b="0" i="0" sz="1200" u="none" cap="none" strike="noStrike">
                <a:solidFill>
                  <a:schemeClr val="lt1"/>
                </a:solidFill>
                <a:latin typeface="Arial"/>
                <a:ea typeface="Arial"/>
                <a:cs typeface="Arial"/>
                <a:sym typeface="Arial"/>
              </a:defRPr>
            </a:lvl6pPr>
            <a:lvl7pPr indent="0" lvl="6" marL="0" marR="0" rtl="0" algn="l">
              <a:spcBef>
                <a:spcPts val="0"/>
              </a:spcBef>
              <a:buNone/>
              <a:defRPr b="0" i="0" sz="1200" u="none" cap="none" strike="noStrike">
                <a:solidFill>
                  <a:schemeClr val="lt1"/>
                </a:solidFill>
                <a:latin typeface="Arial"/>
                <a:ea typeface="Arial"/>
                <a:cs typeface="Arial"/>
                <a:sym typeface="Arial"/>
              </a:defRPr>
            </a:lvl7pPr>
            <a:lvl8pPr indent="0" lvl="7" marL="0" marR="0" rtl="0" algn="l">
              <a:spcBef>
                <a:spcPts val="0"/>
              </a:spcBef>
              <a:buNone/>
              <a:defRPr b="0" i="0" sz="1200" u="none" cap="none" strike="noStrike">
                <a:solidFill>
                  <a:schemeClr val="lt1"/>
                </a:solidFill>
                <a:latin typeface="Arial"/>
                <a:ea typeface="Arial"/>
                <a:cs typeface="Arial"/>
                <a:sym typeface="Arial"/>
              </a:defRPr>
            </a:lvl8pPr>
            <a:lvl9pPr indent="0" lvl="8" marL="0" marR="0" rtl="0" algn="l">
              <a:spcBef>
                <a:spcPts val="0"/>
              </a:spcBef>
              <a:buNone/>
              <a:defRPr b="0" i="0" sz="1200" u="none" cap="none" strike="noStrike">
                <a:solidFill>
                  <a:schemeClr val="lt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3" name="Shape 23"/>
        <p:cNvGrpSpPr/>
        <p:nvPr/>
      </p:nvGrpSpPr>
      <p:grpSpPr>
        <a:xfrm>
          <a:off x="0" y="0"/>
          <a:ext cx="0" cy="0"/>
          <a:chOff x="0" y="0"/>
          <a:chExt cx="0" cy="0"/>
        </a:xfrm>
      </p:grpSpPr>
      <p:sp>
        <p:nvSpPr>
          <p:cNvPr id="24" name="Google Shape;24;p2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Play"/>
              <a:buNone/>
              <a:defRPr b="0" i="0" sz="4400" u="none" cap="none" strike="noStrike">
                <a:solidFill>
                  <a:schemeClr val="dk1"/>
                </a:solidFill>
                <a:latin typeface="Play"/>
                <a:ea typeface="Play"/>
                <a:cs typeface="Play"/>
                <a:sym typeface="Play"/>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25" name="Google Shape;25;p24"/>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26" name="Google Shape;26;p2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r">
              <a:spcBef>
                <a:spcPts val="0"/>
              </a:spcBef>
              <a:spcAft>
                <a:spcPts val="0"/>
              </a:spcAft>
              <a:buSzPts val="1400"/>
              <a:buNone/>
              <a:defRPr sz="1200">
                <a:solidFill>
                  <a:srgbClr val="757575"/>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27" name="Google Shape;27;p2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sz="1200">
                <a:solidFill>
                  <a:srgbClr val="757575"/>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28" name="Google Shape;28;p2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l">
              <a:spcBef>
                <a:spcPts val="0"/>
              </a:spcBef>
              <a:buNone/>
              <a:defRPr b="0" sz="1200" u="none">
                <a:solidFill>
                  <a:srgbClr val="757575"/>
                </a:solidFill>
                <a:latin typeface="Arial"/>
                <a:ea typeface="Arial"/>
                <a:cs typeface="Arial"/>
                <a:sym typeface="Arial"/>
              </a:defRPr>
            </a:lvl1pPr>
            <a:lvl2pPr indent="0" lvl="1" marL="0" marR="0" rtl="0" algn="l">
              <a:spcBef>
                <a:spcPts val="0"/>
              </a:spcBef>
              <a:buNone/>
              <a:defRPr b="0" sz="1200" u="none">
                <a:solidFill>
                  <a:srgbClr val="757575"/>
                </a:solidFill>
                <a:latin typeface="Arial"/>
                <a:ea typeface="Arial"/>
                <a:cs typeface="Arial"/>
                <a:sym typeface="Arial"/>
              </a:defRPr>
            </a:lvl2pPr>
            <a:lvl3pPr indent="0" lvl="2" marL="0" marR="0" rtl="0" algn="l">
              <a:spcBef>
                <a:spcPts val="0"/>
              </a:spcBef>
              <a:buNone/>
              <a:defRPr b="0" sz="1200" u="none">
                <a:solidFill>
                  <a:srgbClr val="757575"/>
                </a:solidFill>
                <a:latin typeface="Arial"/>
                <a:ea typeface="Arial"/>
                <a:cs typeface="Arial"/>
                <a:sym typeface="Arial"/>
              </a:defRPr>
            </a:lvl3pPr>
            <a:lvl4pPr indent="0" lvl="3" marL="0" marR="0" rtl="0" algn="l">
              <a:spcBef>
                <a:spcPts val="0"/>
              </a:spcBef>
              <a:buNone/>
              <a:defRPr b="0" sz="1200" u="none">
                <a:solidFill>
                  <a:srgbClr val="757575"/>
                </a:solidFill>
                <a:latin typeface="Arial"/>
                <a:ea typeface="Arial"/>
                <a:cs typeface="Arial"/>
                <a:sym typeface="Arial"/>
              </a:defRPr>
            </a:lvl4pPr>
            <a:lvl5pPr indent="0" lvl="4" marL="0" marR="0" rtl="0" algn="l">
              <a:spcBef>
                <a:spcPts val="0"/>
              </a:spcBef>
              <a:buNone/>
              <a:defRPr b="0" sz="1200" u="none">
                <a:solidFill>
                  <a:srgbClr val="757575"/>
                </a:solidFill>
                <a:latin typeface="Arial"/>
                <a:ea typeface="Arial"/>
                <a:cs typeface="Arial"/>
                <a:sym typeface="Arial"/>
              </a:defRPr>
            </a:lvl5pPr>
            <a:lvl6pPr indent="0" lvl="5" marL="0" marR="0" rtl="0" algn="l">
              <a:spcBef>
                <a:spcPts val="0"/>
              </a:spcBef>
              <a:buNone/>
              <a:defRPr b="0" sz="1200" u="none">
                <a:solidFill>
                  <a:srgbClr val="757575"/>
                </a:solidFill>
                <a:latin typeface="Arial"/>
                <a:ea typeface="Arial"/>
                <a:cs typeface="Arial"/>
                <a:sym typeface="Arial"/>
              </a:defRPr>
            </a:lvl6pPr>
            <a:lvl7pPr indent="0" lvl="6" marL="0" marR="0" rtl="0" algn="l">
              <a:spcBef>
                <a:spcPts val="0"/>
              </a:spcBef>
              <a:buNone/>
              <a:defRPr b="0" sz="1200" u="none">
                <a:solidFill>
                  <a:srgbClr val="757575"/>
                </a:solidFill>
                <a:latin typeface="Arial"/>
                <a:ea typeface="Arial"/>
                <a:cs typeface="Arial"/>
                <a:sym typeface="Arial"/>
              </a:defRPr>
            </a:lvl7pPr>
            <a:lvl8pPr indent="0" lvl="7" marL="0" marR="0" rtl="0" algn="l">
              <a:spcBef>
                <a:spcPts val="0"/>
              </a:spcBef>
              <a:buNone/>
              <a:defRPr b="0" sz="1200" u="none">
                <a:solidFill>
                  <a:srgbClr val="757575"/>
                </a:solidFill>
                <a:latin typeface="Arial"/>
                <a:ea typeface="Arial"/>
                <a:cs typeface="Arial"/>
                <a:sym typeface="Arial"/>
              </a:defRPr>
            </a:lvl8pPr>
            <a:lvl9pPr indent="0" lvl="8" marL="0" marR="0" rtl="0" algn="l">
              <a:spcBef>
                <a:spcPts val="0"/>
              </a:spcBef>
              <a:buNone/>
              <a:defRPr b="0" sz="1200" u="none">
                <a:solidFill>
                  <a:srgbClr val="757575"/>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52" r:id="rId1"/>
    <p:sldLayoutId id="2147483653"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9.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 Id="rId3" Type="http://schemas.openxmlformats.org/officeDocument/2006/relationships/image" Target="../media/image3.jp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 Id="rId3" Type="http://schemas.openxmlformats.org/officeDocument/2006/relationships/image" Target="../media/image6.jp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 Id="rId3" Type="http://schemas.openxmlformats.org/officeDocument/2006/relationships/image" Target="../media/image5.jp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 Id="rId3" Type="http://schemas.openxmlformats.org/officeDocument/2006/relationships/image" Target="../media/image7.jp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 Id="rId3" Type="http://schemas.openxmlformats.org/officeDocument/2006/relationships/image" Target="../media/image8.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4.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1.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44" name="Shape 44"/>
        <p:cNvGrpSpPr/>
        <p:nvPr/>
      </p:nvGrpSpPr>
      <p:grpSpPr>
        <a:xfrm>
          <a:off x="0" y="0"/>
          <a:ext cx="0" cy="0"/>
          <a:chOff x="0" y="0"/>
          <a:chExt cx="0" cy="0"/>
        </a:xfrm>
      </p:grpSpPr>
      <p:sp>
        <p:nvSpPr>
          <p:cNvPr id="45" name="Google Shape;45;p1"/>
          <p:cNvSpPr/>
          <p:nvPr/>
        </p:nvSpPr>
        <p:spPr>
          <a:xfrm>
            <a:off x="0" y="0"/>
            <a:ext cx="12192000" cy="6857999"/>
          </a:xfrm>
          <a:prstGeom prst="rect">
            <a:avLst/>
          </a:prstGeom>
          <a:solidFill>
            <a:srgbClr val="0000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pic>
        <p:nvPicPr>
          <p:cNvPr descr="A nurse holding an old person's hand&#10;&#10;Description automatically generated" id="46" name="Google Shape;46;p1"/>
          <p:cNvPicPr preferRelativeResize="0"/>
          <p:nvPr/>
        </p:nvPicPr>
        <p:blipFill rotWithShape="1">
          <a:blip r:embed="rId3">
            <a:alphaModFix amt="50000"/>
          </a:blip>
          <a:srcRect b="9877" l="0" r="0" t="14365"/>
          <a:stretch/>
        </p:blipFill>
        <p:spPr>
          <a:xfrm>
            <a:off x="20" y="1"/>
            <a:ext cx="12191980" cy="6857999"/>
          </a:xfrm>
          <a:prstGeom prst="rect">
            <a:avLst/>
          </a:prstGeom>
          <a:noFill/>
          <a:ln>
            <a:noFill/>
          </a:ln>
        </p:spPr>
      </p:pic>
      <p:sp>
        <p:nvSpPr>
          <p:cNvPr id="47" name="Google Shape;47;p1"/>
          <p:cNvSpPr/>
          <p:nvPr/>
        </p:nvSpPr>
        <p:spPr>
          <a:xfrm>
            <a:off x="1524000" y="1122362"/>
            <a:ext cx="9144000" cy="2900518"/>
          </a:xfrm>
          <a:prstGeom prst="rect">
            <a:avLst/>
          </a:prstGeom>
          <a:noFill/>
          <a:ln>
            <a:noFill/>
          </a:ln>
        </p:spPr>
        <p:txBody>
          <a:bodyPr anchorCtr="0" anchor="b" bIns="45700" lIns="91425" spcFirstLastPara="1" rIns="91425" wrap="square" tIns="45700">
            <a:normAutofit/>
          </a:bodyPr>
          <a:lstStyle/>
          <a:p>
            <a:pPr indent="0" lvl="0" marL="0" marR="0" rtl="0" algn="ctr">
              <a:lnSpc>
                <a:spcPct val="90000"/>
              </a:lnSpc>
              <a:spcBef>
                <a:spcPts val="0"/>
              </a:spcBef>
              <a:spcAft>
                <a:spcPts val="0"/>
              </a:spcAft>
              <a:buNone/>
            </a:pPr>
            <a:r>
              <a:rPr b="1" i="0" lang="en-US" sz="6000" u="none" cap="none" strike="noStrike">
                <a:solidFill>
                  <a:srgbClr val="FFFFFF"/>
                </a:solidFill>
                <a:latin typeface="Play"/>
                <a:ea typeface="Play"/>
                <a:cs typeface="Play"/>
                <a:sym typeface="Play"/>
              </a:rPr>
              <a:t>Caring for Persons With Common Health Problems</a:t>
            </a:r>
            <a:endParaRPr/>
          </a:p>
        </p:txBody>
      </p:sp>
      <p:sp>
        <p:nvSpPr>
          <p:cNvPr id="48" name="Google Shape;48;p1"/>
          <p:cNvSpPr txBox="1"/>
          <p:nvPr>
            <p:ph idx="1" type="subTitle"/>
          </p:nvPr>
        </p:nvSpPr>
        <p:spPr>
          <a:xfrm>
            <a:off x="1524000" y="4159404"/>
            <a:ext cx="9144000" cy="1098395"/>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rgbClr val="FFFFFF"/>
              </a:buClr>
              <a:buSzPts val="2400"/>
              <a:buNone/>
            </a:pPr>
            <a:r>
              <a:rPr b="1" lang="en-US">
                <a:solidFill>
                  <a:srgbClr val="FFFFFF"/>
                </a:solidFill>
              </a:rPr>
              <a:t>Specific care situations, module 5</a:t>
            </a:r>
            <a:endParaRPr/>
          </a:p>
        </p:txBody>
      </p:sp>
      <p:sp>
        <p:nvSpPr>
          <p:cNvPr id="49" name="Google Shape;49;p1"/>
          <p:cNvSpPr txBox="1"/>
          <p:nvPr/>
        </p:nvSpPr>
        <p:spPr>
          <a:xfrm>
            <a:off x="0" y="5857605"/>
            <a:ext cx="2735705" cy="120032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800" u="none" cap="none" strike="noStrike">
                <a:solidFill>
                  <a:schemeClr val="lt1"/>
                </a:solidFill>
                <a:latin typeface="Arial"/>
                <a:ea typeface="Arial"/>
                <a:cs typeface="Arial"/>
                <a:sym typeface="Arial"/>
              </a:rPr>
              <a:t>Prepared by:</a:t>
            </a:r>
            <a:endParaRPr/>
          </a:p>
          <a:p>
            <a:pPr indent="0" lvl="0" marL="0" marR="0" rtl="0" algn="l">
              <a:spcBef>
                <a:spcPts val="0"/>
              </a:spcBef>
              <a:spcAft>
                <a:spcPts val="0"/>
              </a:spcAft>
              <a:buNone/>
            </a:pPr>
            <a:r>
              <a:rPr lang="en-US" sz="1800">
                <a:solidFill>
                  <a:schemeClr val="lt1"/>
                </a:solidFill>
                <a:latin typeface="Arial"/>
                <a:ea typeface="Arial"/>
                <a:cs typeface="Arial"/>
                <a:sym typeface="Arial"/>
              </a:rPr>
              <a:t>Ms.Jamilah Allehaib</a:t>
            </a:r>
            <a:endParaRPr sz="1800">
              <a:solidFill>
                <a:schemeClr val="lt1"/>
              </a:solidFill>
              <a:latin typeface="Arial"/>
              <a:ea typeface="Arial"/>
              <a:cs typeface="Arial"/>
              <a:sym typeface="Arial"/>
            </a:endParaRPr>
          </a:p>
          <a:p>
            <a:pPr indent="0" lvl="0" marL="0" marR="0" rtl="0" algn="l">
              <a:spcBef>
                <a:spcPts val="0"/>
              </a:spcBef>
              <a:spcAft>
                <a:spcPts val="0"/>
              </a:spcAft>
              <a:buNone/>
            </a:pPr>
            <a:r>
              <a:rPr lang="en-US" sz="1800">
                <a:solidFill>
                  <a:schemeClr val="lt1"/>
                </a:solidFill>
                <a:latin typeface="Arial"/>
                <a:ea typeface="Arial"/>
                <a:cs typeface="Arial"/>
                <a:sym typeface="Arial"/>
              </a:rPr>
              <a:t>BSN, RN</a:t>
            </a:r>
            <a:endParaRPr sz="1800">
              <a:solidFill>
                <a:schemeClr val="lt1"/>
              </a:solidFill>
              <a:latin typeface="Arial"/>
              <a:ea typeface="Arial"/>
              <a:cs typeface="Arial"/>
              <a:sym typeface="Arial"/>
            </a:endParaRPr>
          </a:p>
          <a:p>
            <a:pPr indent="0" lvl="0" marL="0" marR="0" rtl="0" algn="l">
              <a:spcBef>
                <a:spcPts val="0"/>
              </a:spcBef>
              <a:spcAft>
                <a:spcPts val="0"/>
              </a:spcAft>
              <a:buNone/>
            </a:pPr>
            <a:r>
              <a:t/>
            </a:r>
            <a:endParaRPr sz="1800">
              <a:solidFill>
                <a:schemeClr val="lt1"/>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2000"/>
                                  </p:stCondLst>
                                  <p:childTnLst>
                                    <p:set>
                                      <p:cBhvr>
                                        <p:cTn dur="1" fill="hold">
                                          <p:stCondLst>
                                            <p:cond delay="0"/>
                                          </p:stCondLst>
                                        </p:cTn>
                                        <p:tgtEl>
                                          <p:spTgt spid="48">
                                            <p:txEl>
                                              <p:pRg end="0" st="0"/>
                                            </p:txEl>
                                          </p:spTgt>
                                        </p:tgtEl>
                                        <p:attrNameLst>
                                          <p:attrName>style.visibility</p:attrName>
                                        </p:attrNameLst>
                                      </p:cBhvr>
                                      <p:to>
                                        <p:strVal val="visible"/>
                                      </p:to>
                                    </p:set>
                                    <p:animEffect filter="fade" transition="in">
                                      <p:cBhvr>
                                        <p:cTn dur="400"/>
                                        <p:tgtEl>
                                          <p:spTgt spid="48">
                                            <p:txEl>
                                              <p:pRg end="0" st="0"/>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38" name="Shape 138"/>
        <p:cNvGrpSpPr/>
        <p:nvPr/>
      </p:nvGrpSpPr>
      <p:grpSpPr>
        <a:xfrm>
          <a:off x="0" y="0"/>
          <a:ext cx="0" cy="0"/>
          <a:chOff x="0" y="0"/>
          <a:chExt cx="0" cy="0"/>
        </a:xfrm>
      </p:grpSpPr>
      <p:pic>
        <p:nvPicPr>
          <p:cNvPr descr="A screenshot of a medical information&#10;&#10;Description automatically generated" id="139" name="Google Shape;139;p10"/>
          <p:cNvPicPr preferRelativeResize="0"/>
          <p:nvPr>
            <p:ph idx="1" type="body"/>
          </p:nvPr>
        </p:nvPicPr>
        <p:blipFill rotWithShape="1">
          <a:blip r:embed="rId3">
            <a:alphaModFix/>
          </a:blip>
          <a:srcRect b="0" l="0" r="0" t="0"/>
          <a:stretch/>
        </p:blipFill>
        <p:spPr>
          <a:xfrm>
            <a:off x="90055" y="221742"/>
            <a:ext cx="11076709" cy="6553131"/>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11"/>
          <p:cNvSpPr txBox="1"/>
          <p:nvPr>
            <p:ph type="title"/>
          </p:nvPr>
        </p:nvSpPr>
        <p:spPr>
          <a:xfrm>
            <a:off x="0" y="-175203"/>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Play"/>
              <a:buNone/>
            </a:pPr>
            <a:r>
              <a:rPr b="1" lang="en-US"/>
              <a:t>CANCER RISK FACTORS:</a:t>
            </a:r>
            <a:endParaRPr b="1"/>
          </a:p>
        </p:txBody>
      </p:sp>
      <p:sp>
        <p:nvSpPr>
          <p:cNvPr id="145" name="Google Shape;145;p11"/>
          <p:cNvSpPr txBox="1"/>
          <p:nvPr>
            <p:ph idx="1" type="body"/>
          </p:nvPr>
        </p:nvSpPr>
        <p:spPr>
          <a:xfrm>
            <a:off x="0" y="932000"/>
            <a:ext cx="11057100" cy="5766600"/>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Font typeface="Noto Sans Symbols"/>
              <a:buChar char="❖"/>
            </a:pPr>
            <a:r>
              <a:rPr lang="en-US"/>
              <a:t> </a:t>
            </a:r>
            <a:r>
              <a:rPr b="1" lang="en-US"/>
              <a:t>Cancer</a:t>
            </a:r>
            <a:r>
              <a:rPr lang="en-US"/>
              <a:t> is the </a:t>
            </a:r>
            <a:r>
              <a:rPr b="1" lang="en-US"/>
              <a:t>second</a:t>
            </a:r>
            <a:r>
              <a:rPr lang="en-US"/>
              <a:t> leading cause of </a:t>
            </a:r>
            <a:r>
              <a:rPr b="1" lang="en-US"/>
              <a:t>death</a:t>
            </a:r>
            <a:r>
              <a:rPr lang="en-US"/>
              <a:t> in the United States. The National Cancer Institute describes these risk factors.</a:t>
            </a:r>
            <a:endParaRPr/>
          </a:p>
          <a:p>
            <a:pPr indent="-228600" lvl="0" marL="228600" rtl="0" algn="l">
              <a:lnSpc>
                <a:spcPct val="90000"/>
              </a:lnSpc>
              <a:spcBef>
                <a:spcPts val="1000"/>
              </a:spcBef>
              <a:spcAft>
                <a:spcPts val="0"/>
              </a:spcAft>
              <a:buClr>
                <a:schemeClr val="dk1"/>
              </a:buClr>
              <a:buSzPts val="2800"/>
              <a:buFont typeface="Noto Sans Symbols"/>
              <a:buChar char="⮚"/>
            </a:pPr>
            <a:r>
              <a:rPr lang="en-US"/>
              <a:t> </a:t>
            </a:r>
            <a:r>
              <a:rPr b="1" lang="en-US">
                <a:highlight>
                  <a:srgbClr val="FFFF00"/>
                </a:highlight>
              </a:rPr>
              <a:t>Growing</a:t>
            </a:r>
            <a:r>
              <a:rPr lang="en-US"/>
              <a:t> </a:t>
            </a:r>
            <a:r>
              <a:rPr b="1" lang="en-US">
                <a:highlight>
                  <a:srgbClr val="FFFF00"/>
                </a:highlight>
              </a:rPr>
              <a:t>older</a:t>
            </a:r>
            <a:r>
              <a:rPr lang="en-US"/>
              <a:t>: </a:t>
            </a:r>
            <a:r>
              <a:rPr b="1" lang="en-US"/>
              <a:t>Cancer</a:t>
            </a:r>
            <a:r>
              <a:rPr lang="en-US"/>
              <a:t> occurs in </a:t>
            </a:r>
            <a:r>
              <a:rPr b="1" lang="en-US"/>
              <a:t>all age-groups</a:t>
            </a:r>
            <a:r>
              <a:rPr lang="en-US"/>
              <a:t>. However, </a:t>
            </a:r>
            <a:r>
              <a:rPr b="1" lang="en-US"/>
              <a:t>most cancers</a:t>
            </a:r>
            <a:r>
              <a:rPr lang="en-US"/>
              <a:t> occur in persons </a:t>
            </a:r>
            <a:r>
              <a:rPr b="1" lang="en-US"/>
              <a:t>over 65 years of age</a:t>
            </a:r>
            <a:r>
              <a:rPr lang="en-US"/>
              <a:t>.</a:t>
            </a:r>
            <a:endParaRPr/>
          </a:p>
          <a:p>
            <a:pPr indent="-228600" lvl="0" marL="228600" rtl="0" algn="l">
              <a:lnSpc>
                <a:spcPct val="90000"/>
              </a:lnSpc>
              <a:spcBef>
                <a:spcPts val="1000"/>
              </a:spcBef>
              <a:spcAft>
                <a:spcPts val="0"/>
              </a:spcAft>
              <a:buClr>
                <a:schemeClr val="dk1"/>
              </a:buClr>
              <a:buSzPts val="2800"/>
              <a:buFont typeface="Noto Sans Symbols"/>
              <a:buChar char="⮚"/>
            </a:pPr>
            <a:r>
              <a:rPr b="1" lang="en-US">
                <a:highlight>
                  <a:srgbClr val="FFFF00"/>
                </a:highlight>
              </a:rPr>
              <a:t>Tobacco:</a:t>
            </a:r>
            <a:r>
              <a:rPr lang="en-US"/>
              <a:t> This includes </a:t>
            </a:r>
            <a:r>
              <a:rPr b="1" lang="en-US"/>
              <a:t>using tobacco </a:t>
            </a:r>
            <a:r>
              <a:rPr lang="en-US"/>
              <a:t>(smoking, snuff, and chewing tobacco) and </a:t>
            </a:r>
            <a:r>
              <a:rPr b="1" lang="en-US"/>
              <a:t>being around tobacco </a:t>
            </a:r>
            <a:r>
              <a:rPr lang="en-US"/>
              <a:t>(second-hand smoke).</a:t>
            </a:r>
            <a:endParaRPr/>
          </a:p>
          <a:p>
            <a:pPr indent="-228600" lvl="0" marL="228600" rtl="0" algn="l">
              <a:lnSpc>
                <a:spcPct val="90000"/>
              </a:lnSpc>
              <a:spcBef>
                <a:spcPts val="1000"/>
              </a:spcBef>
              <a:spcAft>
                <a:spcPts val="0"/>
              </a:spcAft>
              <a:buClr>
                <a:schemeClr val="dk1"/>
              </a:buClr>
              <a:buSzPts val="2800"/>
              <a:buFont typeface="Noto Sans Symbols"/>
              <a:buChar char="⮚"/>
            </a:pPr>
            <a:r>
              <a:rPr b="1" lang="en-US">
                <a:highlight>
                  <a:srgbClr val="FFFF00"/>
                </a:highlight>
              </a:rPr>
              <a:t>Sunlight</a:t>
            </a:r>
            <a:r>
              <a:rPr lang="en-US"/>
              <a:t>: Sun, sunlamps, and tanning booths cause early aging of the skin and skin damage. These can </a:t>
            </a:r>
            <a:r>
              <a:rPr b="1" lang="en-US"/>
              <a:t>lead to skin cancer</a:t>
            </a:r>
            <a:r>
              <a:rPr lang="en-US"/>
              <a:t>.</a:t>
            </a:r>
            <a:endParaRPr/>
          </a:p>
          <a:p>
            <a:pPr indent="-228600" lvl="0" marL="228600" rtl="0" algn="l">
              <a:lnSpc>
                <a:spcPct val="90000"/>
              </a:lnSpc>
              <a:spcBef>
                <a:spcPts val="1000"/>
              </a:spcBef>
              <a:spcAft>
                <a:spcPts val="0"/>
              </a:spcAft>
              <a:buClr>
                <a:schemeClr val="dk1"/>
              </a:buClr>
              <a:buSzPts val="2800"/>
              <a:buFont typeface="Noto Sans Symbols"/>
              <a:buChar char="⮚"/>
            </a:pPr>
            <a:r>
              <a:rPr b="1" lang="en-US">
                <a:highlight>
                  <a:srgbClr val="FFFF00"/>
                </a:highlight>
              </a:rPr>
              <a:t>Ionizing</a:t>
            </a:r>
            <a:r>
              <a:rPr lang="en-US"/>
              <a:t> </a:t>
            </a:r>
            <a:r>
              <a:rPr b="1" lang="en-US">
                <a:highlight>
                  <a:srgbClr val="FFFF00"/>
                </a:highlight>
              </a:rPr>
              <a:t>radiation:</a:t>
            </a:r>
            <a:r>
              <a:rPr lang="en-US"/>
              <a:t> This can cause </a:t>
            </a:r>
            <a:r>
              <a:rPr b="1" lang="en-US"/>
              <a:t>cell damage </a:t>
            </a:r>
            <a:r>
              <a:rPr lang="en-US"/>
              <a:t>that leads to </a:t>
            </a:r>
            <a:r>
              <a:rPr b="1" lang="en-US"/>
              <a:t>cancer</a:t>
            </a:r>
            <a:r>
              <a:rPr lang="en-US"/>
              <a:t>. </a:t>
            </a:r>
            <a:r>
              <a:rPr b="1" lang="en-US"/>
              <a:t>Sources;</a:t>
            </a:r>
            <a:r>
              <a:rPr lang="en-US"/>
              <a:t> are </a:t>
            </a:r>
            <a:r>
              <a:rPr b="1" lang="en-US"/>
              <a:t>x-rays</a:t>
            </a:r>
            <a:r>
              <a:rPr lang="en-US"/>
              <a:t> and </a:t>
            </a:r>
            <a:r>
              <a:rPr b="1" lang="en-US"/>
              <a:t>radon</a:t>
            </a:r>
            <a:r>
              <a:rPr lang="en-US"/>
              <a:t> </a:t>
            </a:r>
            <a:r>
              <a:rPr b="1" lang="en-US"/>
              <a:t>gas</a:t>
            </a:r>
            <a:r>
              <a:rPr lang="en-US"/>
              <a:t> that forms in the </a:t>
            </a:r>
            <a:r>
              <a:rPr b="1" lang="en-US"/>
              <a:t>soil</a:t>
            </a:r>
            <a:r>
              <a:rPr lang="en-US"/>
              <a:t> and some </a:t>
            </a:r>
            <a:r>
              <a:rPr b="1" lang="en-US"/>
              <a:t>rocks</a:t>
            </a:r>
            <a:r>
              <a:rPr lang="en-US"/>
              <a:t>. </a:t>
            </a:r>
            <a:r>
              <a:rPr b="1" lang="en-US"/>
              <a:t>Radioactive</a:t>
            </a:r>
            <a:r>
              <a:rPr lang="en-US"/>
              <a:t> </a:t>
            </a:r>
            <a:r>
              <a:rPr b="1" lang="en-US"/>
              <a:t>fallout:</a:t>
            </a:r>
            <a:r>
              <a:rPr lang="en-US"/>
              <a:t> is another source. It can come from the </a:t>
            </a:r>
            <a:r>
              <a:rPr b="1" lang="en-US"/>
              <a:t>production</a:t>
            </a:r>
            <a:r>
              <a:rPr lang="en-US"/>
              <a:t>, </a:t>
            </a:r>
            <a:r>
              <a:rPr b="1" lang="en-US"/>
              <a:t>testing</a:t>
            </a:r>
            <a:r>
              <a:rPr lang="en-US"/>
              <a:t>, or use of </a:t>
            </a:r>
            <a:r>
              <a:rPr b="1" lang="en-US"/>
              <a:t>atomic</a:t>
            </a:r>
            <a:r>
              <a:rPr lang="en-US"/>
              <a:t> </a:t>
            </a:r>
            <a:r>
              <a:rPr b="1" lang="en-US"/>
              <a:t>weapons</a:t>
            </a:r>
            <a:r>
              <a:rPr lang="en-US"/>
              <a:t>.</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p12"/>
          <p:cNvSpPr txBox="1"/>
          <p:nvPr>
            <p:ph type="title"/>
          </p:nvPr>
        </p:nvSpPr>
        <p:spPr>
          <a:xfrm>
            <a:off x="0" y="-57439"/>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Play"/>
              <a:buNone/>
            </a:pPr>
            <a:r>
              <a:rPr b="1" lang="en-US"/>
              <a:t>CONT…</a:t>
            </a:r>
            <a:endParaRPr b="1"/>
          </a:p>
        </p:txBody>
      </p:sp>
      <p:sp>
        <p:nvSpPr>
          <p:cNvPr id="151" name="Google Shape;151;p12"/>
          <p:cNvSpPr txBox="1"/>
          <p:nvPr>
            <p:ph idx="1" type="body"/>
          </p:nvPr>
        </p:nvSpPr>
        <p:spPr>
          <a:xfrm>
            <a:off x="48491" y="1091333"/>
            <a:ext cx="10515600" cy="5683539"/>
          </a:xfrm>
          <a:prstGeom prst="rect">
            <a:avLst/>
          </a:prstGeom>
          <a:noFill/>
          <a:ln>
            <a:noFill/>
          </a:ln>
        </p:spPr>
        <p:txBody>
          <a:bodyPr anchorCtr="0" anchor="t" bIns="45700" lIns="91425" spcFirstLastPara="1" rIns="91425" wrap="square" tIns="45700">
            <a:normAutofit fontScale="92500" lnSpcReduction="20000"/>
          </a:bodyPr>
          <a:lstStyle/>
          <a:p>
            <a:pPr indent="-228600" lvl="0" marL="228600" rtl="0" algn="l">
              <a:lnSpc>
                <a:spcPct val="90000"/>
              </a:lnSpc>
              <a:spcBef>
                <a:spcPts val="0"/>
              </a:spcBef>
              <a:spcAft>
                <a:spcPts val="0"/>
              </a:spcAft>
              <a:buClr>
                <a:schemeClr val="dk1"/>
              </a:buClr>
              <a:buSzPct val="100000"/>
              <a:buFont typeface="Noto Sans Symbols"/>
              <a:buChar char="⮚"/>
            </a:pPr>
            <a:r>
              <a:rPr lang="en-US"/>
              <a:t> Certain </a:t>
            </a:r>
            <a:r>
              <a:rPr b="1" lang="en-US">
                <a:highlight>
                  <a:srgbClr val="FFFF00"/>
                </a:highlight>
              </a:rPr>
              <a:t>chemicals</a:t>
            </a:r>
            <a:r>
              <a:rPr lang="en-US"/>
              <a:t> and </a:t>
            </a:r>
            <a:r>
              <a:rPr b="1" lang="en-US">
                <a:highlight>
                  <a:srgbClr val="FFFF00"/>
                </a:highlight>
              </a:rPr>
              <a:t>other</a:t>
            </a:r>
            <a:r>
              <a:rPr lang="en-US"/>
              <a:t> </a:t>
            </a:r>
            <a:r>
              <a:rPr b="1" lang="en-US">
                <a:highlight>
                  <a:srgbClr val="FFFF00"/>
                </a:highlight>
              </a:rPr>
              <a:t>substances</a:t>
            </a:r>
            <a:r>
              <a:rPr lang="en-US"/>
              <a:t>: Examples include paint, pesticides, and used engine oil.</a:t>
            </a:r>
            <a:endParaRPr/>
          </a:p>
          <a:p>
            <a:pPr indent="-228600" lvl="0" marL="228600" rtl="0" algn="l">
              <a:lnSpc>
                <a:spcPct val="90000"/>
              </a:lnSpc>
              <a:spcBef>
                <a:spcPts val="1000"/>
              </a:spcBef>
              <a:spcAft>
                <a:spcPts val="0"/>
              </a:spcAft>
              <a:buClr>
                <a:schemeClr val="dk1"/>
              </a:buClr>
              <a:buSzPct val="100000"/>
              <a:buFont typeface="Noto Sans Symbols"/>
              <a:buChar char="⮚"/>
            </a:pPr>
            <a:r>
              <a:rPr lang="en-US"/>
              <a:t> Some </a:t>
            </a:r>
            <a:r>
              <a:rPr b="1" lang="en-US">
                <a:highlight>
                  <a:srgbClr val="FFFF00"/>
                </a:highlight>
              </a:rPr>
              <a:t>viruses</a:t>
            </a:r>
            <a:r>
              <a:rPr lang="en-US"/>
              <a:t> and </a:t>
            </a:r>
            <a:r>
              <a:rPr b="1" lang="en-US">
                <a:highlight>
                  <a:srgbClr val="FFFF00"/>
                </a:highlight>
              </a:rPr>
              <a:t>bacteria</a:t>
            </a:r>
            <a:r>
              <a:rPr b="1" lang="en-US"/>
              <a:t>: </a:t>
            </a:r>
            <a:r>
              <a:rPr lang="en-US"/>
              <a:t>Certain </a:t>
            </a:r>
            <a:r>
              <a:rPr b="1" lang="en-US"/>
              <a:t>viruses</a:t>
            </a:r>
            <a:r>
              <a:rPr lang="en-US"/>
              <a:t> increase the </a:t>
            </a:r>
            <a:r>
              <a:rPr b="1" lang="en-US"/>
              <a:t>risk of cancers</a:t>
            </a:r>
            <a:r>
              <a:rPr lang="en-US"/>
              <a:t>—cervical, liver, lymphoma, leukemia, Kaposi’s sarcoma (associated with </a:t>
            </a:r>
            <a:r>
              <a:rPr b="1" lang="en-US"/>
              <a:t>AIDS</a:t>
            </a:r>
            <a:r>
              <a:rPr lang="en-US"/>
              <a:t>, p. 452), stomach.</a:t>
            </a:r>
            <a:endParaRPr/>
          </a:p>
          <a:p>
            <a:pPr indent="-228600" lvl="0" marL="228600" rtl="0" algn="l">
              <a:lnSpc>
                <a:spcPct val="90000"/>
              </a:lnSpc>
              <a:spcBef>
                <a:spcPts val="1000"/>
              </a:spcBef>
              <a:spcAft>
                <a:spcPts val="0"/>
              </a:spcAft>
              <a:buClr>
                <a:schemeClr val="dk1"/>
              </a:buClr>
              <a:buSzPct val="100000"/>
              <a:buFont typeface="Noto Sans Symbols"/>
              <a:buChar char="⮚"/>
            </a:pPr>
            <a:r>
              <a:rPr lang="en-US"/>
              <a:t>Certain </a:t>
            </a:r>
            <a:r>
              <a:rPr b="1" lang="en-US">
                <a:highlight>
                  <a:srgbClr val="FFFF00"/>
                </a:highlight>
              </a:rPr>
              <a:t>hormones: </a:t>
            </a:r>
            <a:r>
              <a:rPr lang="en-US"/>
              <a:t>Hormone replacement </a:t>
            </a:r>
            <a:r>
              <a:rPr b="1" lang="en-US"/>
              <a:t>for menopause </a:t>
            </a:r>
            <a:r>
              <a:rPr lang="en-US"/>
              <a:t>is an example. It may increase the risk of </a:t>
            </a:r>
            <a:r>
              <a:rPr b="1" lang="en-US"/>
              <a:t>breast cancer</a:t>
            </a:r>
            <a:r>
              <a:rPr lang="en-US"/>
              <a:t>.</a:t>
            </a:r>
            <a:endParaRPr/>
          </a:p>
          <a:p>
            <a:pPr indent="-228600" lvl="0" marL="228600" rtl="0" algn="l">
              <a:lnSpc>
                <a:spcPct val="90000"/>
              </a:lnSpc>
              <a:spcBef>
                <a:spcPts val="1000"/>
              </a:spcBef>
              <a:spcAft>
                <a:spcPts val="0"/>
              </a:spcAft>
              <a:buClr>
                <a:schemeClr val="dk1"/>
              </a:buClr>
              <a:buSzPct val="100000"/>
              <a:buFont typeface="Noto Sans Symbols"/>
              <a:buChar char="⮚"/>
            </a:pPr>
            <a:r>
              <a:rPr b="1" lang="en-US">
                <a:highlight>
                  <a:srgbClr val="FFFF00"/>
                </a:highlight>
              </a:rPr>
              <a:t>Family history of cancer:</a:t>
            </a:r>
            <a:r>
              <a:rPr lang="en-US"/>
              <a:t>Certain cancers tend to occur in families. They include melanoma and cancers of the breast, ovary, prostate, and colon.</a:t>
            </a:r>
            <a:endParaRPr/>
          </a:p>
          <a:p>
            <a:pPr indent="-228600" lvl="0" marL="228600" rtl="0" algn="l">
              <a:lnSpc>
                <a:spcPct val="90000"/>
              </a:lnSpc>
              <a:spcBef>
                <a:spcPts val="1000"/>
              </a:spcBef>
              <a:spcAft>
                <a:spcPts val="0"/>
              </a:spcAft>
              <a:buClr>
                <a:schemeClr val="dk1"/>
              </a:buClr>
              <a:buSzPct val="100000"/>
              <a:buFont typeface="Noto Sans Symbols"/>
              <a:buChar char="⮚"/>
            </a:pPr>
            <a:r>
              <a:rPr b="1" lang="en-US">
                <a:highlight>
                  <a:srgbClr val="FFFF00"/>
                </a:highlight>
              </a:rPr>
              <a:t>Alcohol:</a:t>
            </a:r>
            <a:r>
              <a:rPr lang="en-US"/>
              <a:t> More than 2 drinks a day increases the risk of certain cancers—mouth, throat, esophagus, larynx, liver, and breast.</a:t>
            </a:r>
            <a:endParaRPr/>
          </a:p>
          <a:p>
            <a:pPr indent="-228600" lvl="0" marL="228600" rtl="0" algn="l">
              <a:lnSpc>
                <a:spcPct val="90000"/>
              </a:lnSpc>
              <a:spcBef>
                <a:spcPts val="1000"/>
              </a:spcBef>
              <a:spcAft>
                <a:spcPts val="0"/>
              </a:spcAft>
              <a:buClr>
                <a:schemeClr val="dk1"/>
              </a:buClr>
              <a:buSzPct val="100000"/>
              <a:buFont typeface="Noto Sans Symbols"/>
              <a:buChar char="⮚"/>
            </a:pPr>
            <a:r>
              <a:rPr b="1" lang="en-US">
                <a:highlight>
                  <a:srgbClr val="FFFF00"/>
                </a:highlight>
              </a:rPr>
              <a:t>Poor</a:t>
            </a:r>
            <a:r>
              <a:rPr lang="en-US">
                <a:highlight>
                  <a:srgbClr val="FFFF00"/>
                </a:highlight>
              </a:rPr>
              <a:t> </a:t>
            </a:r>
            <a:r>
              <a:rPr b="1" lang="en-US">
                <a:highlight>
                  <a:srgbClr val="FFFF00"/>
                </a:highlight>
              </a:rPr>
              <a:t>diet</a:t>
            </a:r>
            <a:r>
              <a:rPr lang="en-US"/>
              <a:t>, </a:t>
            </a:r>
            <a:r>
              <a:rPr b="1" lang="en-US">
                <a:highlight>
                  <a:srgbClr val="FFFF00"/>
                </a:highlight>
              </a:rPr>
              <a:t>lack of physical activity</a:t>
            </a:r>
            <a:r>
              <a:rPr lang="en-US"/>
              <a:t>, and </a:t>
            </a:r>
            <a:r>
              <a:rPr b="1" lang="en-US">
                <a:highlight>
                  <a:srgbClr val="FFFF00"/>
                </a:highlight>
              </a:rPr>
              <a:t>being over-weight</a:t>
            </a:r>
            <a:r>
              <a:rPr lang="en-US"/>
              <a:t>. A </a:t>
            </a:r>
            <a:r>
              <a:rPr b="1" lang="en-US"/>
              <a:t>high-fat diet</a:t>
            </a:r>
            <a:r>
              <a:rPr lang="en-US"/>
              <a:t> increases the risk of cancers of the colon, uterus, and prostate. </a:t>
            </a:r>
            <a:r>
              <a:rPr b="1" lang="en-US"/>
              <a:t>Lack of physical activity </a:t>
            </a:r>
            <a:r>
              <a:rPr lang="en-US"/>
              <a:t>and </a:t>
            </a:r>
            <a:r>
              <a:rPr b="1" lang="en-US"/>
              <a:t>being over-weight </a:t>
            </a:r>
            <a:r>
              <a:rPr lang="en-US"/>
              <a:t>increase the risk for cancers of the breast, colon, esophagus, kidney, and uterus.</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5" name="Shape 155"/>
        <p:cNvGrpSpPr/>
        <p:nvPr/>
      </p:nvGrpSpPr>
      <p:grpSpPr>
        <a:xfrm>
          <a:off x="0" y="0"/>
          <a:ext cx="0" cy="0"/>
          <a:chOff x="0" y="0"/>
          <a:chExt cx="0" cy="0"/>
        </a:xfrm>
      </p:grpSpPr>
      <p:sp>
        <p:nvSpPr>
          <p:cNvPr id="156" name="Google Shape;156;p13"/>
          <p:cNvSpPr txBox="1"/>
          <p:nvPr>
            <p:ph idx="1" type="body"/>
          </p:nvPr>
        </p:nvSpPr>
        <p:spPr>
          <a:xfrm>
            <a:off x="228600" y="1035916"/>
            <a:ext cx="10515600" cy="5704320"/>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Font typeface="Noto Sans Symbols"/>
              <a:buChar char="✔"/>
            </a:pPr>
            <a:r>
              <a:rPr b="1" lang="en-US"/>
              <a:t>Cancer</a:t>
            </a:r>
            <a:r>
              <a:rPr lang="en-US"/>
              <a:t> is treated in different ways, </a:t>
            </a:r>
            <a:r>
              <a:rPr b="1" lang="en-US"/>
              <a:t>depending on </a:t>
            </a:r>
            <a:r>
              <a:rPr lang="en-US"/>
              <a:t>the </a:t>
            </a:r>
            <a:r>
              <a:rPr b="1" lang="en-US"/>
              <a:t>kind of cancer</a:t>
            </a:r>
            <a:r>
              <a:rPr lang="en-US"/>
              <a:t>, the </a:t>
            </a:r>
            <a:r>
              <a:rPr b="1" lang="en-US"/>
              <a:t>location</a:t>
            </a:r>
            <a:r>
              <a:rPr lang="en-US"/>
              <a:t> and whether the cancer has </a:t>
            </a:r>
            <a:r>
              <a:rPr b="1" lang="en-US"/>
              <a:t>spread</a:t>
            </a:r>
            <a:r>
              <a:rPr lang="en-US"/>
              <a:t>. Some cancers are </a:t>
            </a:r>
            <a:r>
              <a:rPr b="1" lang="en-US"/>
              <a:t>treated with surgery</a:t>
            </a:r>
            <a:r>
              <a:rPr lang="en-US"/>
              <a:t>. </a:t>
            </a:r>
            <a:endParaRPr/>
          </a:p>
          <a:p>
            <a:pPr indent="-228600" lvl="0" marL="228600" rtl="0" algn="l">
              <a:lnSpc>
                <a:spcPct val="90000"/>
              </a:lnSpc>
              <a:spcBef>
                <a:spcPts val="1000"/>
              </a:spcBef>
              <a:spcAft>
                <a:spcPts val="0"/>
              </a:spcAft>
              <a:buClr>
                <a:schemeClr val="dk1"/>
              </a:buClr>
              <a:buSzPts val="2800"/>
              <a:buFont typeface="Noto Sans Symbols"/>
              <a:buChar char="✔"/>
            </a:pPr>
            <a:r>
              <a:rPr lang="en-US"/>
              <a:t>If </a:t>
            </a:r>
            <a:r>
              <a:rPr b="1" lang="en-US"/>
              <a:t>detected early</a:t>
            </a:r>
            <a:r>
              <a:rPr lang="en-US"/>
              <a:t>, cancer can be </a:t>
            </a:r>
            <a:r>
              <a:rPr b="1" lang="en-US"/>
              <a:t>treated</a:t>
            </a:r>
            <a:r>
              <a:rPr lang="en-US"/>
              <a:t> and </a:t>
            </a:r>
            <a:r>
              <a:rPr b="1" lang="en-US"/>
              <a:t>controlled</a:t>
            </a:r>
            <a:r>
              <a:rPr lang="en-US"/>
              <a:t>. </a:t>
            </a:r>
            <a:endParaRPr/>
          </a:p>
          <a:p>
            <a:pPr indent="-228600" lvl="0" marL="228600" rtl="0" algn="l">
              <a:lnSpc>
                <a:spcPct val="90000"/>
              </a:lnSpc>
              <a:spcBef>
                <a:spcPts val="1000"/>
              </a:spcBef>
              <a:spcAft>
                <a:spcPts val="0"/>
              </a:spcAft>
              <a:buClr>
                <a:schemeClr val="dk1"/>
              </a:buClr>
              <a:buSzPts val="2800"/>
              <a:buFont typeface="Noto Sans Symbols"/>
              <a:buChar char="✔"/>
            </a:pPr>
            <a:r>
              <a:rPr b="1" lang="en-US"/>
              <a:t>Treatment</a:t>
            </a:r>
            <a:r>
              <a:rPr lang="en-US"/>
              <a:t> depends on the </a:t>
            </a:r>
            <a:r>
              <a:rPr b="1" lang="en-US"/>
              <a:t>tumor type</a:t>
            </a:r>
            <a:r>
              <a:rPr lang="en-US"/>
              <a:t>, its </a:t>
            </a:r>
            <a:r>
              <a:rPr b="1" lang="en-US"/>
              <a:t>site</a:t>
            </a:r>
            <a:r>
              <a:rPr lang="en-US"/>
              <a:t> and </a:t>
            </a:r>
            <a:r>
              <a:rPr b="1" lang="en-US"/>
              <a:t>size</a:t>
            </a:r>
            <a:r>
              <a:rPr lang="en-US"/>
              <a:t>, and if it has </a:t>
            </a:r>
            <a:r>
              <a:rPr b="1" lang="en-US"/>
              <a:t>spread</a:t>
            </a:r>
            <a:r>
              <a:rPr lang="en-US"/>
              <a:t>. </a:t>
            </a:r>
            <a:endParaRPr/>
          </a:p>
          <a:p>
            <a:pPr indent="-228600" lvl="0" marL="228600" rtl="0" algn="l">
              <a:lnSpc>
                <a:spcPct val="90000"/>
              </a:lnSpc>
              <a:spcBef>
                <a:spcPts val="1000"/>
              </a:spcBef>
              <a:spcAft>
                <a:spcPts val="0"/>
              </a:spcAft>
              <a:buClr>
                <a:schemeClr val="dk1"/>
              </a:buClr>
              <a:buSzPts val="2800"/>
              <a:buFont typeface="Noto Sans Symbols"/>
              <a:buChar char="✔"/>
            </a:pPr>
            <a:r>
              <a:rPr lang="en-US"/>
              <a:t>The </a:t>
            </a:r>
            <a:r>
              <a:rPr b="1" lang="en-US"/>
              <a:t>treatment goal </a:t>
            </a:r>
            <a:r>
              <a:rPr lang="en-US"/>
              <a:t>may be to:</a:t>
            </a:r>
            <a:endParaRPr/>
          </a:p>
          <a:p>
            <a:pPr indent="0" lvl="0" marL="0" rtl="0" algn="l">
              <a:lnSpc>
                <a:spcPct val="90000"/>
              </a:lnSpc>
              <a:spcBef>
                <a:spcPts val="1000"/>
              </a:spcBef>
              <a:spcAft>
                <a:spcPts val="0"/>
              </a:spcAft>
              <a:buClr>
                <a:schemeClr val="dk1"/>
              </a:buClr>
              <a:buSzPts val="2800"/>
              <a:buNone/>
            </a:pPr>
            <a:r>
              <a:rPr lang="en-US"/>
              <a:t> • </a:t>
            </a:r>
            <a:r>
              <a:rPr b="1" lang="en-US"/>
              <a:t>Cure the cancer</a:t>
            </a:r>
            <a:r>
              <a:rPr lang="en-US"/>
              <a:t>. • </a:t>
            </a:r>
            <a:r>
              <a:rPr b="1" lang="en-US"/>
              <a:t>Control the disease</a:t>
            </a:r>
            <a:r>
              <a:rPr lang="en-US"/>
              <a:t>. • </a:t>
            </a:r>
            <a:r>
              <a:rPr b="1" lang="en-US"/>
              <a:t>Reduce symptoms for as long as possible. </a:t>
            </a:r>
            <a:endParaRPr/>
          </a:p>
          <a:p>
            <a:pPr indent="-228600" lvl="0" marL="228600" rtl="0" algn="l">
              <a:lnSpc>
                <a:spcPct val="90000"/>
              </a:lnSpc>
              <a:spcBef>
                <a:spcPts val="1000"/>
              </a:spcBef>
              <a:spcAft>
                <a:spcPts val="0"/>
              </a:spcAft>
              <a:buClr>
                <a:schemeClr val="dk1"/>
              </a:buClr>
              <a:buSzPts val="2800"/>
              <a:buFont typeface="Noto Sans Symbols"/>
              <a:buChar char="✔"/>
            </a:pPr>
            <a:r>
              <a:rPr b="1" lang="en-US">
                <a:highlight>
                  <a:srgbClr val="FFFF00"/>
                </a:highlight>
              </a:rPr>
              <a:t>Surgery</a:t>
            </a:r>
            <a:r>
              <a:rPr lang="en-US"/>
              <a:t>, </a:t>
            </a:r>
            <a:r>
              <a:rPr b="1" lang="en-US">
                <a:highlight>
                  <a:srgbClr val="FFFF00"/>
                </a:highlight>
              </a:rPr>
              <a:t>radiation</a:t>
            </a:r>
            <a:r>
              <a:rPr lang="en-US">
                <a:highlight>
                  <a:srgbClr val="FFFF00"/>
                </a:highlight>
              </a:rPr>
              <a:t> </a:t>
            </a:r>
            <a:r>
              <a:rPr b="1" lang="en-US">
                <a:highlight>
                  <a:srgbClr val="FFFF00"/>
                </a:highlight>
              </a:rPr>
              <a:t>therapy</a:t>
            </a:r>
            <a:r>
              <a:rPr lang="en-US"/>
              <a:t>, and </a:t>
            </a:r>
            <a:r>
              <a:rPr b="1" lang="en-US">
                <a:highlight>
                  <a:srgbClr val="FFFF00"/>
                </a:highlight>
              </a:rPr>
              <a:t>chemotherapy</a:t>
            </a:r>
            <a:r>
              <a:rPr lang="en-US"/>
              <a:t> are the </a:t>
            </a:r>
            <a:r>
              <a:rPr b="1" lang="en-US"/>
              <a:t>most common treatments.</a:t>
            </a:r>
            <a:endParaRPr/>
          </a:p>
          <a:p>
            <a:pPr indent="-228600" lvl="0" marL="228600" rtl="0" algn="l">
              <a:lnSpc>
                <a:spcPct val="90000"/>
              </a:lnSpc>
              <a:spcBef>
                <a:spcPts val="1000"/>
              </a:spcBef>
              <a:spcAft>
                <a:spcPts val="0"/>
              </a:spcAft>
              <a:buClr>
                <a:schemeClr val="dk1"/>
              </a:buClr>
              <a:buSzPts val="2800"/>
              <a:buFont typeface="Noto Sans Symbols"/>
              <a:buChar char="✔"/>
            </a:pPr>
            <a:r>
              <a:rPr b="1" lang="en-US">
                <a:highlight>
                  <a:srgbClr val="FFFF00"/>
                </a:highlight>
              </a:rPr>
              <a:t>Surgery</a:t>
            </a:r>
            <a:r>
              <a:rPr lang="en-US"/>
              <a:t> removes tumors.</a:t>
            </a:r>
            <a:endParaRPr/>
          </a:p>
          <a:p>
            <a:pPr indent="-50800" lvl="0" marL="228600" rtl="0" algn="l">
              <a:lnSpc>
                <a:spcPct val="90000"/>
              </a:lnSpc>
              <a:spcBef>
                <a:spcPts val="1000"/>
              </a:spcBef>
              <a:spcAft>
                <a:spcPts val="0"/>
              </a:spcAft>
              <a:buClr>
                <a:schemeClr val="dk1"/>
              </a:buClr>
              <a:buSzPts val="2800"/>
              <a:buFont typeface="Noto Sans Symbols"/>
              <a:buNone/>
            </a:pPr>
            <a:r>
              <a:t/>
            </a:r>
            <a:endParaRPr b="1"/>
          </a:p>
        </p:txBody>
      </p:sp>
      <p:sp>
        <p:nvSpPr>
          <p:cNvPr id="157" name="Google Shape;157;p13"/>
          <p:cNvSpPr/>
          <p:nvPr/>
        </p:nvSpPr>
        <p:spPr>
          <a:xfrm>
            <a:off x="-49722" y="0"/>
            <a:ext cx="7788000" cy="9234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5400" cap="none">
                <a:solidFill>
                  <a:schemeClr val="dk1"/>
                </a:solidFill>
                <a:latin typeface="Arial"/>
                <a:ea typeface="Arial"/>
                <a:cs typeface="Arial"/>
                <a:sym typeface="Arial"/>
              </a:rPr>
              <a:t>Cancer Treatments:</a:t>
            </a:r>
            <a:endParaRPr b="1" sz="5400" cap="none">
              <a:solidFill>
                <a:schemeClr val="dk1"/>
              </a:solidFill>
              <a:latin typeface="Arial"/>
              <a:ea typeface="Arial"/>
              <a:cs typeface="Arial"/>
              <a:sym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1" name="Shape 161"/>
        <p:cNvGrpSpPr/>
        <p:nvPr/>
      </p:nvGrpSpPr>
      <p:grpSpPr>
        <a:xfrm>
          <a:off x="0" y="0"/>
          <a:ext cx="0" cy="0"/>
          <a:chOff x="0" y="0"/>
          <a:chExt cx="0" cy="0"/>
        </a:xfrm>
      </p:grpSpPr>
      <p:sp>
        <p:nvSpPr>
          <p:cNvPr id="162" name="Google Shape;162;p14"/>
          <p:cNvSpPr txBox="1"/>
          <p:nvPr>
            <p:ph type="title"/>
          </p:nvPr>
        </p:nvSpPr>
        <p:spPr>
          <a:xfrm>
            <a:off x="62345" y="-182129"/>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Play"/>
              <a:buNone/>
            </a:pPr>
            <a:r>
              <a:rPr b="1" lang="en-US"/>
              <a:t>Radiation Therapy:</a:t>
            </a:r>
            <a:endParaRPr b="1"/>
          </a:p>
        </p:txBody>
      </p:sp>
      <p:sp>
        <p:nvSpPr>
          <p:cNvPr id="163" name="Google Shape;163;p14"/>
          <p:cNvSpPr txBox="1"/>
          <p:nvPr>
            <p:ph idx="1" type="body"/>
          </p:nvPr>
        </p:nvSpPr>
        <p:spPr>
          <a:xfrm>
            <a:off x="62345" y="1306080"/>
            <a:ext cx="10515600" cy="5025448"/>
          </a:xfrm>
          <a:prstGeom prst="rect">
            <a:avLst/>
          </a:prstGeom>
          <a:noFill/>
          <a:ln>
            <a:noFill/>
          </a:ln>
        </p:spPr>
        <p:txBody>
          <a:bodyPr anchorCtr="0" anchor="t" bIns="45700" lIns="91425" spcFirstLastPara="1" rIns="91425" wrap="square" tIns="45700">
            <a:normAutofit lnSpcReduction="10000"/>
          </a:bodyPr>
          <a:lstStyle/>
          <a:p>
            <a:pPr indent="-228600" lvl="0" marL="228600" rtl="0" algn="l">
              <a:lnSpc>
                <a:spcPct val="90000"/>
              </a:lnSpc>
              <a:spcBef>
                <a:spcPts val="0"/>
              </a:spcBef>
              <a:spcAft>
                <a:spcPts val="0"/>
              </a:spcAft>
              <a:buClr>
                <a:schemeClr val="dk1"/>
              </a:buClr>
              <a:buSzPts val="2800"/>
              <a:buFont typeface="Noto Sans Symbols"/>
              <a:buChar char="✔"/>
            </a:pPr>
            <a:r>
              <a:rPr b="1" lang="en-US">
                <a:highlight>
                  <a:srgbClr val="FFFF00"/>
                </a:highlight>
              </a:rPr>
              <a:t>Radiation</a:t>
            </a:r>
            <a:r>
              <a:rPr lang="en-US"/>
              <a:t> </a:t>
            </a:r>
            <a:r>
              <a:rPr b="1" lang="en-US">
                <a:highlight>
                  <a:srgbClr val="FFFF00"/>
                </a:highlight>
              </a:rPr>
              <a:t>therapy</a:t>
            </a:r>
            <a:r>
              <a:rPr lang="en-US"/>
              <a:t> kills cells,  X-ray beams are aimed at the tumor. </a:t>
            </a:r>
            <a:endParaRPr/>
          </a:p>
          <a:p>
            <a:pPr indent="-228600" lvl="0" marL="228600" rtl="0" algn="l">
              <a:lnSpc>
                <a:spcPct val="90000"/>
              </a:lnSpc>
              <a:spcBef>
                <a:spcPts val="1000"/>
              </a:spcBef>
              <a:spcAft>
                <a:spcPts val="0"/>
              </a:spcAft>
              <a:buClr>
                <a:schemeClr val="dk1"/>
              </a:buClr>
              <a:buSzPts val="2800"/>
              <a:buFont typeface="Noto Sans Symbols"/>
              <a:buChar char="✔"/>
            </a:pPr>
            <a:r>
              <a:rPr lang="en-US"/>
              <a:t>Sometimes </a:t>
            </a:r>
            <a:r>
              <a:rPr b="1" lang="en-US"/>
              <a:t>radioactive material </a:t>
            </a:r>
            <a:r>
              <a:rPr lang="en-US"/>
              <a:t>is implanted in or near the tumor. </a:t>
            </a:r>
            <a:r>
              <a:rPr b="1" lang="en-US"/>
              <a:t>Cancer cells </a:t>
            </a:r>
            <a:r>
              <a:rPr lang="en-US"/>
              <a:t>and </a:t>
            </a:r>
            <a:r>
              <a:rPr b="1" lang="en-US"/>
              <a:t>normal cells </a:t>
            </a:r>
            <a:r>
              <a:rPr lang="en-US"/>
              <a:t>receive radiation. </a:t>
            </a:r>
            <a:r>
              <a:rPr b="1" lang="en-US"/>
              <a:t>Both are destroyed</a:t>
            </a:r>
            <a:r>
              <a:rPr lang="en-US"/>
              <a:t>. </a:t>
            </a:r>
            <a:endParaRPr/>
          </a:p>
          <a:p>
            <a:pPr indent="-228600" lvl="0" marL="228600" rtl="0" algn="l">
              <a:lnSpc>
                <a:spcPct val="90000"/>
              </a:lnSpc>
              <a:spcBef>
                <a:spcPts val="1000"/>
              </a:spcBef>
              <a:spcAft>
                <a:spcPts val="0"/>
              </a:spcAft>
              <a:buClr>
                <a:schemeClr val="dk1"/>
              </a:buClr>
              <a:buSzPts val="2800"/>
              <a:buFont typeface="Noto Sans Symbols"/>
              <a:buChar char="✔"/>
            </a:pPr>
            <a:r>
              <a:rPr b="1" lang="en-US">
                <a:highlight>
                  <a:srgbClr val="FFFF00"/>
                </a:highlight>
              </a:rPr>
              <a:t>Radiation</a:t>
            </a:r>
            <a:r>
              <a:rPr lang="en-US"/>
              <a:t> </a:t>
            </a:r>
            <a:r>
              <a:rPr b="1" lang="en-US">
                <a:highlight>
                  <a:srgbClr val="FFFF00"/>
                </a:highlight>
              </a:rPr>
              <a:t>therapy</a:t>
            </a:r>
            <a:r>
              <a:rPr lang="en-US"/>
              <a:t> can also have </a:t>
            </a:r>
            <a:r>
              <a:rPr b="1" lang="en-US"/>
              <a:t>unpleasant</a:t>
            </a:r>
            <a:r>
              <a:rPr lang="en-US"/>
              <a:t> </a:t>
            </a:r>
            <a:r>
              <a:rPr b="1" lang="en-US"/>
              <a:t>side</a:t>
            </a:r>
            <a:r>
              <a:rPr lang="en-US"/>
              <a:t> </a:t>
            </a:r>
            <a:r>
              <a:rPr b="1" lang="en-US"/>
              <a:t>effects</a:t>
            </a:r>
            <a:r>
              <a:rPr lang="en-US"/>
              <a:t> like; </a:t>
            </a:r>
            <a:r>
              <a:rPr lang="en-US" u="sng"/>
              <a:t>Burns</a:t>
            </a:r>
            <a:r>
              <a:rPr lang="en-US"/>
              <a:t>, </a:t>
            </a:r>
            <a:r>
              <a:rPr lang="en-US" u="sng"/>
              <a:t>skin breakdown</a:t>
            </a:r>
            <a:r>
              <a:rPr lang="en-US"/>
              <a:t>, and </a:t>
            </a:r>
            <a:r>
              <a:rPr lang="en-US" u="sng"/>
              <a:t>hair loss </a:t>
            </a:r>
            <a:r>
              <a:rPr lang="en-US"/>
              <a:t>can occur at the </a:t>
            </a:r>
            <a:r>
              <a:rPr b="1" lang="en-US"/>
              <a:t>treatment site</a:t>
            </a:r>
            <a:r>
              <a:rPr lang="en-US"/>
              <a:t>. </a:t>
            </a:r>
            <a:r>
              <a:rPr b="1" lang="en-US"/>
              <a:t>Special skin care </a:t>
            </a:r>
            <a:r>
              <a:rPr lang="en-US"/>
              <a:t>measures are ordered. </a:t>
            </a:r>
            <a:r>
              <a:rPr b="1" lang="en-US"/>
              <a:t>Extra rest </a:t>
            </a:r>
            <a:r>
              <a:rPr lang="en-US"/>
              <a:t>is needed </a:t>
            </a:r>
            <a:r>
              <a:rPr b="1" lang="en-US"/>
              <a:t>for fatigue</a:t>
            </a:r>
            <a:r>
              <a:rPr lang="en-US"/>
              <a:t>. </a:t>
            </a:r>
            <a:r>
              <a:rPr lang="en-US" u="sng"/>
              <a:t>Discomfort</a:t>
            </a:r>
            <a:r>
              <a:rPr lang="en-US"/>
              <a:t>, </a:t>
            </a:r>
            <a:r>
              <a:rPr lang="en-US" u="sng"/>
              <a:t>nausea</a:t>
            </a:r>
            <a:r>
              <a:rPr lang="en-US"/>
              <a:t>, </a:t>
            </a:r>
            <a:r>
              <a:rPr lang="en-US" u="sng"/>
              <a:t>vomiting</a:t>
            </a:r>
            <a:r>
              <a:rPr lang="en-US"/>
              <a:t>, </a:t>
            </a:r>
            <a:r>
              <a:rPr lang="en-US" u="sng"/>
              <a:t>diarrhea</a:t>
            </a:r>
            <a:r>
              <a:rPr lang="en-US"/>
              <a:t>, and </a:t>
            </a:r>
            <a:r>
              <a:rPr lang="en-US" u="sng"/>
              <a:t>loss of appetite </a:t>
            </a:r>
            <a:r>
              <a:rPr lang="en-US"/>
              <a:t>(anorexia) are </a:t>
            </a:r>
            <a:r>
              <a:rPr b="1" lang="en-US"/>
              <a:t>other side effects</a:t>
            </a:r>
            <a:r>
              <a:rPr lang="en-US"/>
              <a:t>.</a:t>
            </a:r>
            <a:endParaRPr/>
          </a:p>
          <a:p>
            <a:pPr indent="-228600" lvl="0" marL="228600" rtl="0" algn="l">
              <a:lnSpc>
                <a:spcPct val="90000"/>
              </a:lnSpc>
              <a:spcBef>
                <a:spcPts val="1000"/>
              </a:spcBef>
              <a:spcAft>
                <a:spcPts val="0"/>
              </a:spcAft>
              <a:buClr>
                <a:schemeClr val="dk1"/>
              </a:buClr>
              <a:buSzPts val="2800"/>
              <a:buFont typeface="Noto Sans Symbols"/>
              <a:buChar char="✔"/>
            </a:pPr>
            <a:r>
              <a:rPr b="1" lang="en-US">
                <a:highlight>
                  <a:srgbClr val="FFFF00"/>
                </a:highlight>
              </a:rPr>
              <a:t>Radiation</a:t>
            </a:r>
            <a:r>
              <a:rPr lang="en-US"/>
              <a:t> (the use of high-energy X-rays to destroy cancer cells) or both may be used instead of or in addition to surgery. </a:t>
            </a:r>
            <a:endParaRPr/>
          </a:p>
          <a:p>
            <a:pPr indent="0" lvl="0" marL="0" rtl="0" algn="l">
              <a:lnSpc>
                <a:spcPct val="90000"/>
              </a:lnSpc>
              <a:spcBef>
                <a:spcPts val="1000"/>
              </a:spcBef>
              <a:spcAft>
                <a:spcPts val="0"/>
              </a:spcAft>
              <a:buClr>
                <a:schemeClr val="dk1"/>
              </a:buClr>
              <a:buSzPts val="2800"/>
              <a:buNone/>
            </a:pPr>
            <a:r>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7" name="Shape 167"/>
        <p:cNvGrpSpPr/>
        <p:nvPr/>
      </p:nvGrpSpPr>
      <p:grpSpPr>
        <a:xfrm>
          <a:off x="0" y="0"/>
          <a:ext cx="0" cy="0"/>
          <a:chOff x="0" y="0"/>
          <a:chExt cx="0" cy="0"/>
        </a:xfrm>
      </p:grpSpPr>
      <p:sp>
        <p:nvSpPr>
          <p:cNvPr id="168" name="Google Shape;168;p15"/>
          <p:cNvSpPr txBox="1"/>
          <p:nvPr>
            <p:ph type="title"/>
          </p:nvPr>
        </p:nvSpPr>
        <p:spPr>
          <a:xfrm>
            <a:off x="55418" y="-105929"/>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Play"/>
              <a:buNone/>
            </a:pPr>
            <a:r>
              <a:rPr b="1" lang="en-US"/>
              <a:t>Chemotherapy:</a:t>
            </a:r>
            <a:endParaRPr b="1"/>
          </a:p>
        </p:txBody>
      </p:sp>
      <p:sp>
        <p:nvSpPr>
          <p:cNvPr id="169" name="Google Shape;169;p15"/>
          <p:cNvSpPr txBox="1"/>
          <p:nvPr>
            <p:ph idx="1" type="body"/>
          </p:nvPr>
        </p:nvSpPr>
        <p:spPr>
          <a:xfrm>
            <a:off x="55418" y="1084407"/>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Font typeface="Noto Sans Symbols"/>
              <a:buChar char="❖"/>
            </a:pPr>
            <a:r>
              <a:rPr b="1" lang="en-US"/>
              <a:t>Chemotherapy</a:t>
            </a:r>
            <a:r>
              <a:rPr lang="en-US"/>
              <a:t> (the use of drugs to </a:t>
            </a:r>
            <a:r>
              <a:rPr b="1" lang="en-US"/>
              <a:t>stop</a:t>
            </a:r>
            <a:r>
              <a:rPr lang="en-US"/>
              <a:t> or </a:t>
            </a:r>
            <a:r>
              <a:rPr b="1" lang="en-US"/>
              <a:t>slow</a:t>
            </a:r>
            <a:r>
              <a:rPr lang="en-US"/>
              <a:t> the growth of cancer cells).</a:t>
            </a:r>
            <a:endParaRPr/>
          </a:p>
          <a:p>
            <a:pPr indent="-228600" lvl="0" marL="228600" rtl="0" algn="l">
              <a:lnSpc>
                <a:spcPct val="90000"/>
              </a:lnSpc>
              <a:spcBef>
                <a:spcPts val="1000"/>
              </a:spcBef>
              <a:spcAft>
                <a:spcPts val="0"/>
              </a:spcAft>
              <a:buClr>
                <a:schemeClr val="dk1"/>
              </a:buClr>
              <a:buSzPts val="2800"/>
              <a:buFont typeface="Noto Sans Symbols"/>
              <a:buChar char="❖"/>
            </a:pPr>
            <a:r>
              <a:rPr b="1" lang="en-US">
                <a:highlight>
                  <a:srgbClr val="FFFF00"/>
                </a:highlight>
              </a:rPr>
              <a:t>Chemotherapy</a:t>
            </a:r>
            <a:r>
              <a:rPr lang="en-US"/>
              <a:t> involves drugs that kill cells. </a:t>
            </a:r>
            <a:r>
              <a:rPr b="1" lang="en-US"/>
              <a:t>Cancer cells </a:t>
            </a:r>
            <a:r>
              <a:rPr lang="en-US"/>
              <a:t>and </a:t>
            </a:r>
            <a:r>
              <a:rPr b="1" lang="en-US"/>
              <a:t>normal cells </a:t>
            </a:r>
            <a:r>
              <a:rPr lang="en-US"/>
              <a:t>are affected. </a:t>
            </a:r>
            <a:endParaRPr/>
          </a:p>
          <a:p>
            <a:pPr indent="-228600" lvl="0" marL="228600" rtl="0" algn="l">
              <a:lnSpc>
                <a:spcPct val="90000"/>
              </a:lnSpc>
              <a:spcBef>
                <a:spcPts val="1000"/>
              </a:spcBef>
              <a:spcAft>
                <a:spcPts val="0"/>
              </a:spcAft>
              <a:buClr>
                <a:schemeClr val="dk1"/>
              </a:buClr>
              <a:buSzPts val="2800"/>
              <a:buFont typeface="Noto Sans Symbols"/>
              <a:buChar char="❖"/>
            </a:pPr>
            <a:r>
              <a:rPr lang="en-US"/>
              <a:t>The </a:t>
            </a:r>
            <a:r>
              <a:rPr b="1" lang="en-US"/>
              <a:t>drugs</a:t>
            </a:r>
            <a:r>
              <a:rPr lang="en-US"/>
              <a:t> used for </a:t>
            </a:r>
            <a:r>
              <a:rPr b="1" lang="en-US"/>
              <a:t>chemotherapy</a:t>
            </a:r>
            <a:r>
              <a:rPr lang="en-US"/>
              <a:t> are powerful and affect all of the systems in a person’s body, as a result, the person may experience </a:t>
            </a:r>
            <a:r>
              <a:rPr b="1" lang="en-US"/>
              <a:t>unpleasant</a:t>
            </a:r>
            <a:r>
              <a:rPr lang="en-US"/>
              <a:t> </a:t>
            </a:r>
            <a:r>
              <a:rPr b="1" lang="en-US"/>
              <a:t>side effects </a:t>
            </a:r>
            <a:r>
              <a:rPr lang="en-US"/>
              <a:t>include </a:t>
            </a:r>
            <a:r>
              <a:rPr lang="en-US" u="sng"/>
              <a:t>hair loss </a:t>
            </a:r>
            <a:r>
              <a:rPr lang="en-US"/>
              <a:t>(alopecia), </a:t>
            </a:r>
            <a:r>
              <a:rPr lang="en-US" u="sng"/>
              <a:t>poor appetite</a:t>
            </a:r>
            <a:r>
              <a:rPr lang="en-US"/>
              <a:t>, </a:t>
            </a:r>
            <a:r>
              <a:rPr lang="en-US" u="sng"/>
              <a:t>nausea</a:t>
            </a:r>
            <a:r>
              <a:rPr lang="en-US"/>
              <a:t>, </a:t>
            </a:r>
            <a:r>
              <a:rPr lang="en-US" u="sng"/>
              <a:t>vomiting</a:t>
            </a:r>
            <a:r>
              <a:rPr lang="en-US"/>
              <a:t>, </a:t>
            </a:r>
            <a:r>
              <a:rPr lang="en-US" u="sng"/>
              <a:t>diarrhea</a:t>
            </a:r>
            <a:r>
              <a:rPr lang="en-US"/>
              <a:t>, and </a:t>
            </a:r>
            <a:r>
              <a:rPr b="1" lang="en-US" u="sng"/>
              <a:t>stomatitis</a:t>
            </a:r>
            <a:r>
              <a:rPr lang="en-US"/>
              <a:t>—</a:t>
            </a:r>
            <a:r>
              <a:rPr b="1" lang="en-US"/>
              <a:t>inflammation</a:t>
            </a:r>
            <a:r>
              <a:rPr lang="en-US"/>
              <a:t> (</a:t>
            </a:r>
            <a:r>
              <a:rPr b="1" lang="en-US"/>
              <a:t>itis</a:t>
            </a:r>
            <a:r>
              <a:rPr lang="en-US"/>
              <a:t>) of the </a:t>
            </a:r>
            <a:r>
              <a:rPr b="1" lang="en-US"/>
              <a:t>mouth</a:t>
            </a:r>
            <a:r>
              <a:rPr lang="en-US"/>
              <a:t> (</a:t>
            </a:r>
            <a:r>
              <a:rPr b="1" lang="en-US"/>
              <a:t>stomat</a:t>
            </a:r>
            <a:r>
              <a:rPr lang="en-US"/>
              <a:t>). </a:t>
            </a:r>
            <a:r>
              <a:rPr lang="en-US" u="sng"/>
              <a:t>Bleeding</a:t>
            </a:r>
            <a:r>
              <a:rPr lang="en-US"/>
              <a:t> and </a:t>
            </a:r>
            <a:r>
              <a:rPr lang="en-US" u="sng"/>
              <a:t>infection</a:t>
            </a:r>
            <a:r>
              <a:rPr lang="en-US"/>
              <a:t> are </a:t>
            </a:r>
            <a:r>
              <a:rPr b="1" lang="en-US"/>
              <a:t>risks from decreased blood cell production</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73" name="Shape 173"/>
        <p:cNvGrpSpPr/>
        <p:nvPr/>
      </p:nvGrpSpPr>
      <p:grpSpPr>
        <a:xfrm>
          <a:off x="0" y="0"/>
          <a:ext cx="0" cy="0"/>
          <a:chOff x="0" y="0"/>
          <a:chExt cx="0" cy="0"/>
        </a:xfrm>
      </p:grpSpPr>
      <p:sp>
        <p:nvSpPr>
          <p:cNvPr id="174" name="Google Shape;174;p16"/>
          <p:cNvSpPr/>
          <p:nvPr/>
        </p:nvSpPr>
        <p:spPr>
          <a:xfrm>
            <a:off x="1128481" y="-505518"/>
            <a:ext cx="4491821" cy="1616203"/>
          </a:xfrm>
          <a:prstGeom prst="rect">
            <a:avLst/>
          </a:prstGeom>
          <a:noFill/>
          <a:ln>
            <a:noFill/>
          </a:ln>
        </p:spPr>
        <p:txBody>
          <a:bodyPr anchorCtr="0" anchor="b" bIns="45700" lIns="91425" spcFirstLastPara="1" rIns="91425" wrap="square" tIns="45700">
            <a:normAutofit/>
          </a:bodyPr>
          <a:lstStyle/>
          <a:p>
            <a:pPr indent="0" lvl="0" marL="0" marR="0" rtl="0" algn="ctr">
              <a:lnSpc>
                <a:spcPct val="90000"/>
              </a:lnSpc>
              <a:spcBef>
                <a:spcPts val="0"/>
              </a:spcBef>
              <a:spcAft>
                <a:spcPts val="0"/>
              </a:spcAft>
              <a:buNone/>
            </a:pPr>
            <a:r>
              <a:rPr b="1" lang="en-US" sz="3200" cap="none">
                <a:solidFill>
                  <a:schemeClr val="dk1"/>
                </a:solidFill>
                <a:latin typeface="Play"/>
                <a:ea typeface="Play"/>
                <a:cs typeface="Play"/>
                <a:sym typeface="Play"/>
              </a:rPr>
              <a:t>Promoting Safety and comfort:</a:t>
            </a:r>
            <a:endParaRPr/>
          </a:p>
        </p:txBody>
      </p:sp>
      <p:pic>
        <p:nvPicPr>
          <p:cNvPr descr="People holding hands" id="175" name="Google Shape;175;p16"/>
          <p:cNvPicPr preferRelativeResize="0"/>
          <p:nvPr/>
        </p:nvPicPr>
        <p:blipFill rotWithShape="1">
          <a:blip r:embed="rId3">
            <a:alphaModFix/>
          </a:blip>
          <a:srcRect b="-1" l="26414" r="14252" t="0"/>
          <a:stretch/>
        </p:blipFill>
        <p:spPr>
          <a:xfrm>
            <a:off x="7086600" y="0"/>
            <a:ext cx="5105400" cy="6857990"/>
          </a:xfrm>
          <a:prstGeom prst="rect">
            <a:avLst/>
          </a:prstGeom>
          <a:noFill/>
          <a:ln>
            <a:noFill/>
          </a:ln>
        </p:spPr>
      </p:pic>
      <p:grpSp>
        <p:nvGrpSpPr>
          <p:cNvPr id="176" name="Google Shape;176;p16"/>
          <p:cNvGrpSpPr/>
          <p:nvPr/>
        </p:nvGrpSpPr>
        <p:grpSpPr>
          <a:xfrm>
            <a:off x="0" y="0"/>
            <a:ext cx="123362" cy="6858000"/>
            <a:chOff x="12068638" y="0"/>
            <a:chExt cx="123362" cy="6858000"/>
          </a:xfrm>
        </p:grpSpPr>
        <p:sp>
          <p:nvSpPr>
            <p:cNvPr id="177" name="Google Shape;177;p16"/>
            <p:cNvSpPr/>
            <p:nvPr/>
          </p:nvSpPr>
          <p:spPr>
            <a:xfrm>
              <a:off x="12068638" y="0"/>
              <a:ext cx="123362" cy="6858000"/>
            </a:xfrm>
            <a:prstGeom prst="rect">
              <a:avLst/>
            </a:prstGeom>
            <a:gradFill>
              <a:gsLst>
                <a:gs pos="0">
                  <a:schemeClr val="accent2"/>
                </a:gs>
                <a:gs pos="100000">
                  <a:schemeClr val="accent5"/>
                </a:gs>
              </a:gsLst>
              <a:lin ang="18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78" name="Google Shape;178;p16"/>
            <p:cNvSpPr/>
            <p:nvPr/>
          </p:nvSpPr>
          <p:spPr>
            <a:xfrm>
              <a:off x="12068638" y="4139706"/>
              <a:ext cx="123362" cy="2718294"/>
            </a:xfrm>
            <a:prstGeom prst="rect">
              <a:avLst/>
            </a:prstGeom>
            <a:gradFill>
              <a:gsLst>
                <a:gs pos="0">
                  <a:srgbClr val="A02B93">
                    <a:alpha val="0"/>
                  </a:srgbClr>
                </a:gs>
                <a:gs pos="19000">
                  <a:srgbClr val="A02B93">
                    <a:alpha val="0"/>
                  </a:srgbClr>
                </a:gs>
                <a:gs pos="100000">
                  <a:srgbClr val="D86CCC"/>
                </a:gs>
              </a:gsLst>
              <a:lin ang="6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grpSp>
      <p:sp>
        <p:nvSpPr>
          <p:cNvPr id="179" name="Google Shape;179;p16"/>
          <p:cNvSpPr txBox="1"/>
          <p:nvPr>
            <p:ph idx="1" type="body"/>
          </p:nvPr>
        </p:nvSpPr>
        <p:spPr>
          <a:xfrm>
            <a:off x="123362" y="1217294"/>
            <a:ext cx="6822849" cy="5412096"/>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000"/>
              <a:buChar char="•"/>
            </a:pPr>
            <a:r>
              <a:rPr lang="en-US" sz="2000"/>
              <a:t> When you provide care for a person who is being treated for cancer:</a:t>
            </a:r>
            <a:endParaRPr/>
          </a:p>
          <a:p>
            <a:pPr indent="-228600" lvl="0" marL="228600" rtl="0" algn="l">
              <a:lnSpc>
                <a:spcPct val="90000"/>
              </a:lnSpc>
              <a:spcBef>
                <a:spcPts val="1000"/>
              </a:spcBef>
              <a:spcAft>
                <a:spcPts val="0"/>
              </a:spcAft>
              <a:buClr>
                <a:schemeClr val="dk1"/>
              </a:buClr>
              <a:buSzPts val="2000"/>
              <a:buChar char="•"/>
            </a:pPr>
            <a:r>
              <a:rPr lang="en-US" sz="2000"/>
              <a:t> Provide </a:t>
            </a:r>
            <a:r>
              <a:rPr b="1" lang="en-US" sz="2000"/>
              <a:t>emotional</a:t>
            </a:r>
            <a:r>
              <a:rPr lang="en-US" sz="2000"/>
              <a:t> </a:t>
            </a:r>
            <a:r>
              <a:rPr b="1" lang="en-US" sz="2000"/>
              <a:t>support</a:t>
            </a:r>
            <a:r>
              <a:rPr lang="en-US" sz="2000"/>
              <a:t>. If the cancer is newly diagnosed, the person may be very worried about the effects of treatment, whether the treatment will be successful and what the future holds.</a:t>
            </a:r>
            <a:endParaRPr/>
          </a:p>
          <a:p>
            <a:pPr indent="-228600" lvl="0" marL="228600" rtl="0" algn="l">
              <a:lnSpc>
                <a:spcPct val="90000"/>
              </a:lnSpc>
              <a:spcBef>
                <a:spcPts val="1000"/>
              </a:spcBef>
              <a:spcAft>
                <a:spcPts val="0"/>
              </a:spcAft>
              <a:buClr>
                <a:schemeClr val="dk1"/>
              </a:buClr>
              <a:buSzPts val="2000"/>
              <a:buChar char="•"/>
            </a:pPr>
            <a:r>
              <a:rPr lang="en-US" sz="2000"/>
              <a:t>Although many cancers are treatable and many people with cancer recover fully, some people in your care with cancer may be coming to terms with the fact that their cancer is terminal. The emotional support that you </a:t>
            </a:r>
            <a:r>
              <a:rPr b="1" lang="en-US" sz="2000"/>
              <a:t>provide</a:t>
            </a:r>
            <a:r>
              <a:rPr lang="en-US" sz="2000"/>
              <a:t> during these times will be a great </a:t>
            </a:r>
            <a:r>
              <a:rPr b="1" lang="en-US" sz="2000"/>
              <a:t>help</a:t>
            </a:r>
            <a:r>
              <a:rPr lang="en-US" sz="2000"/>
              <a:t> and </a:t>
            </a:r>
            <a:r>
              <a:rPr b="1" lang="en-US" sz="2000"/>
              <a:t>comfort</a:t>
            </a:r>
            <a:r>
              <a:rPr lang="en-US" sz="2000"/>
              <a:t> to the person.</a:t>
            </a:r>
            <a:endParaRPr/>
          </a:p>
          <a:p>
            <a:pPr indent="-228600" lvl="0" marL="228600" rtl="0" algn="l">
              <a:lnSpc>
                <a:spcPct val="90000"/>
              </a:lnSpc>
              <a:spcBef>
                <a:spcPts val="1000"/>
              </a:spcBef>
              <a:spcAft>
                <a:spcPts val="0"/>
              </a:spcAft>
              <a:buClr>
                <a:schemeClr val="dk1"/>
              </a:buClr>
              <a:buSzPts val="2000"/>
              <a:buChar char="•"/>
            </a:pPr>
            <a:r>
              <a:rPr lang="en-US" sz="2000"/>
              <a:t>Remember that </a:t>
            </a:r>
            <a:r>
              <a:rPr b="1" lang="en-US" sz="2000"/>
              <a:t>infection control </a:t>
            </a:r>
            <a:r>
              <a:rPr lang="en-US" sz="2000"/>
              <a:t>is extremely important. </a:t>
            </a:r>
            <a:r>
              <a:rPr b="1" lang="en-US" sz="2000"/>
              <a:t>Chemotherapy</a:t>
            </a:r>
            <a:r>
              <a:rPr lang="en-US" sz="2000"/>
              <a:t> and </a:t>
            </a:r>
            <a:r>
              <a:rPr b="1" lang="en-US" sz="2000"/>
              <a:t>radiation</a:t>
            </a:r>
            <a:r>
              <a:rPr lang="en-US" sz="2000"/>
              <a:t> affect a person’s immune system and put the person at </a:t>
            </a:r>
            <a:r>
              <a:rPr b="1" lang="en-US" sz="2000"/>
              <a:t>higher risk for infections</a:t>
            </a:r>
            <a:r>
              <a:rPr lang="en-US" sz="2000"/>
              <a:t>. If you have a contagious illness such as a cold or the flu, ask to be temporarily reassigned to limit your exposure to the person until you recover fully.</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3" name="Shape 183"/>
        <p:cNvGrpSpPr/>
        <p:nvPr/>
      </p:nvGrpSpPr>
      <p:grpSpPr>
        <a:xfrm>
          <a:off x="0" y="0"/>
          <a:ext cx="0" cy="0"/>
          <a:chOff x="0" y="0"/>
          <a:chExt cx="0" cy="0"/>
        </a:xfrm>
      </p:grpSpPr>
      <p:sp>
        <p:nvSpPr>
          <p:cNvPr id="184" name="Google Shape;184;p17"/>
          <p:cNvSpPr txBox="1"/>
          <p:nvPr>
            <p:ph type="title"/>
          </p:nvPr>
        </p:nvSpPr>
        <p:spPr>
          <a:xfrm>
            <a:off x="0" y="-105929"/>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Play"/>
              <a:buNone/>
            </a:pPr>
            <a:r>
              <a:rPr b="1" lang="en-US"/>
              <a:t>CONT…</a:t>
            </a:r>
            <a:endParaRPr b="1"/>
          </a:p>
        </p:txBody>
      </p:sp>
      <p:sp>
        <p:nvSpPr>
          <p:cNvPr id="185" name="Google Shape;185;p17"/>
          <p:cNvSpPr txBox="1"/>
          <p:nvPr>
            <p:ph idx="1" type="body"/>
          </p:nvPr>
        </p:nvSpPr>
        <p:spPr>
          <a:xfrm>
            <a:off x="0" y="1077480"/>
            <a:ext cx="10515600" cy="5780520"/>
          </a:xfrm>
          <a:prstGeom prst="rect">
            <a:avLst/>
          </a:prstGeom>
          <a:noFill/>
          <a:ln>
            <a:noFill/>
          </a:ln>
        </p:spPr>
        <p:txBody>
          <a:bodyPr anchorCtr="0" anchor="t" bIns="45700" lIns="91425" spcFirstLastPara="1" rIns="91425" wrap="square" tIns="45700">
            <a:normAutofit fontScale="92500" lnSpcReduction="10000"/>
          </a:bodyPr>
          <a:lstStyle/>
          <a:p>
            <a:pPr indent="-228600" lvl="0" marL="228600" rtl="0" algn="l">
              <a:lnSpc>
                <a:spcPct val="90000"/>
              </a:lnSpc>
              <a:spcBef>
                <a:spcPts val="0"/>
              </a:spcBef>
              <a:spcAft>
                <a:spcPts val="0"/>
              </a:spcAft>
              <a:buClr>
                <a:schemeClr val="dk1"/>
              </a:buClr>
              <a:buSzPct val="100000"/>
              <a:buFont typeface="Noto Sans Symbols"/>
              <a:buChar char="▪"/>
            </a:pPr>
            <a:r>
              <a:rPr b="1" lang="en-US"/>
              <a:t>Provide</a:t>
            </a:r>
            <a:r>
              <a:rPr lang="en-US"/>
              <a:t> good </a:t>
            </a:r>
            <a:r>
              <a:rPr b="1" lang="en-US"/>
              <a:t>mouth</a:t>
            </a:r>
            <a:r>
              <a:rPr lang="en-US"/>
              <a:t> </a:t>
            </a:r>
            <a:r>
              <a:rPr b="1" lang="en-US"/>
              <a:t>care</a:t>
            </a:r>
            <a:r>
              <a:rPr lang="en-US"/>
              <a:t> to promote comfort and prevent infection. </a:t>
            </a:r>
            <a:endParaRPr/>
          </a:p>
          <a:p>
            <a:pPr indent="-228600" lvl="0" marL="228600" rtl="0" algn="l">
              <a:lnSpc>
                <a:spcPct val="90000"/>
              </a:lnSpc>
              <a:spcBef>
                <a:spcPts val="1000"/>
              </a:spcBef>
              <a:spcAft>
                <a:spcPts val="0"/>
              </a:spcAft>
              <a:buClr>
                <a:schemeClr val="dk1"/>
              </a:buClr>
              <a:buSzPct val="100000"/>
              <a:buFont typeface="Noto Sans Symbols"/>
              <a:buChar char="▪"/>
            </a:pPr>
            <a:r>
              <a:rPr lang="en-US"/>
              <a:t>Treatments such as </a:t>
            </a:r>
            <a:r>
              <a:rPr b="1" lang="en-US"/>
              <a:t>radiation</a:t>
            </a:r>
            <a:r>
              <a:rPr lang="en-US"/>
              <a:t> and </a:t>
            </a:r>
            <a:r>
              <a:rPr b="1" lang="en-US"/>
              <a:t>chemotherapy</a:t>
            </a:r>
            <a:r>
              <a:rPr lang="en-US"/>
              <a:t> can make the </a:t>
            </a:r>
            <a:r>
              <a:rPr b="1" lang="en-US"/>
              <a:t>mouth</a:t>
            </a:r>
            <a:r>
              <a:rPr lang="en-US"/>
              <a:t> </a:t>
            </a:r>
            <a:r>
              <a:rPr b="1" lang="en-US"/>
              <a:t>dry</a:t>
            </a:r>
            <a:r>
              <a:rPr lang="en-US"/>
              <a:t> and may cause painful sores in the mouth. Use special rinses or sprays according to the person’s care plan.</a:t>
            </a:r>
            <a:endParaRPr/>
          </a:p>
          <a:p>
            <a:pPr indent="-228600" lvl="0" marL="228600" rtl="0" algn="l">
              <a:lnSpc>
                <a:spcPct val="90000"/>
              </a:lnSpc>
              <a:spcBef>
                <a:spcPts val="1000"/>
              </a:spcBef>
              <a:spcAft>
                <a:spcPts val="0"/>
              </a:spcAft>
              <a:buClr>
                <a:schemeClr val="dk1"/>
              </a:buClr>
              <a:buSzPct val="100000"/>
              <a:buFont typeface="Noto Sans Symbols"/>
              <a:buChar char="▪"/>
            </a:pPr>
            <a:r>
              <a:rPr lang="en-US"/>
              <a:t>The </a:t>
            </a:r>
            <a:r>
              <a:rPr b="1" lang="en-US"/>
              <a:t>drugs</a:t>
            </a:r>
            <a:r>
              <a:rPr lang="en-US"/>
              <a:t> used for </a:t>
            </a:r>
            <a:r>
              <a:rPr b="1" lang="en-US"/>
              <a:t>chemotherapy</a:t>
            </a:r>
            <a:r>
              <a:rPr lang="en-US"/>
              <a:t> can affect the person’s sense of smell and taste so that nothing seems appetizing. </a:t>
            </a:r>
            <a:endParaRPr/>
          </a:p>
          <a:p>
            <a:pPr indent="-228600" lvl="0" marL="228600" rtl="0" algn="l">
              <a:lnSpc>
                <a:spcPct val="90000"/>
              </a:lnSpc>
              <a:spcBef>
                <a:spcPts val="1000"/>
              </a:spcBef>
              <a:spcAft>
                <a:spcPts val="0"/>
              </a:spcAft>
              <a:buClr>
                <a:schemeClr val="dk1"/>
              </a:buClr>
              <a:buSzPct val="100000"/>
              <a:buFont typeface="Noto Sans Symbols"/>
              <a:buChar char="▪"/>
            </a:pPr>
            <a:r>
              <a:rPr lang="en-US"/>
              <a:t>A person being </a:t>
            </a:r>
            <a:r>
              <a:rPr b="1" lang="en-US"/>
              <a:t>treated</a:t>
            </a:r>
            <a:r>
              <a:rPr lang="en-US"/>
              <a:t> with </a:t>
            </a:r>
            <a:r>
              <a:rPr b="1" lang="en-US"/>
              <a:t>chemotherapy</a:t>
            </a:r>
            <a:r>
              <a:rPr lang="en-US"/>
              <a:t> or </a:t>
            </a:r>
            <a:r>
              <a:rPr b="1" lang="en-US"/>
              <a:t>radiation</a:t>
            </a:r>
            <a:r>
              <a:rPr lang="en-US"/>
              <a:t> may also experience nausea, vomiting, diarrhea and painful mouth sores that can make eating difficult. Still, it is important for the person to receive adequate nutrition. Offer small snacks of nutritious, appealing foods (such as milkshakes or fruit smoothies) frequently. If the person requests a special food, try to accommodate the request.</a:t>
            </a:r>
            <a:endParaRPr/>
          </a:p>
          <a:p>
            <a:pPr indent="-228600" lvl="0" marL="228600" rtl="0" algn="l">
              <a:lnSpc>
                <a:spcPct val="90000"/>
              </a:lnSpc>
              <a:spcBef>
                <a:spcPts val="1000"/>
              </a:spcBef>
              <a:spcAft>
                <a:spcPts val="0"/>
              </a:spcAft>
              <a:buClr>
                <a:schemeClr val="dk1"/>
              </a:buClr>
              <a:buSzPct val="100000"/>
              <a:buFont typeface="Noto Sans Symbols"/>
              <a:buChar char="▪"/>
            </a:pPr>
            <a:r>
              <a:rPr b="1" lang="en-US"/>
              <a:t>Chemotherapy</a:t>
            </a:r>
            <a:r>
              <a:rPr lang="en-US"/>
              <a:t> can cause people to become </a:t>
            </a:r>
            <a:r>
              <a:rPr b="1" lang="en-US"/>
              <a:t>very sensitive </a:t>
            </a:r>
            <a:r>
              <a:rPr lang="en-US"/>
              <a:t>to certain smells. Even scents that would normally be considered pleasant can become offensive, so take steps to eliminate odors that the person finds offensive.</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sp>
        <p:nvSpPr>
          <p:cNvPr id="190" name="Google Shape;190;p18"/>
          <p:cNvSpPr txBox="1"/>
          <p:nvPr>
            <p:ph type="title"/>
          </p:nvPr>
        </p:nvSpPr>
        <p:spPr>
          <a:xfrm>
            <a:off x="0" y="-9207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Play"/>
              <a:buNone/>
            </a:pPr>
            <a:r>
              <a:rPr b="1" lang="en-US"/>
              <a:t>CONT…</a:t>
            </a:r>
            <a:endParaRPr/>
          </a:p>
        </p:txBody>
      </p:sp>
      <p:sp>
        <p:nvSpPr>
          <p:cNvPr id="191" name="Google Shape;191;p18"/>
          <p:cNvSpPr txBox="1"/>
          <p:nvPr>
            <p:ph idx="1" type="body"/>
          </p:nvPr>
        </p:nvSpPr>
        <p:spPr>
          <a:xfrm>
            <a:off x="0" y="1008206"/>
            <a:ext cx="10515600" cy="5849793"/>
          </a:xfrm>
          <a:prstGeom prst="rect">
            <a:avLst/>
          </a:prstGeom>
          <a:noFill/>
          <a:ln>
            <a:noFill/>
          </a:ln>
        </p:spPr>
        <p:txBody>
          <a:bodyPr anchorCtr="0" anchor="t" bIns="45700" lIns="91425" spcFirstLastPara="1" rIns="91425" wrap="square" tIns="45700">
            <a:normAutofit fontScale="92500" lnSpcReduction="20000"/>
          </a:bodyPr>
          <a:lstStyle/>
          <a:p>
            <a:pPr indent="-228600" lvl="0" marL="228600" rtl="0" algn="l">
              <a:lnSpc>
                <a:spcPct val="90000"/>
              </a:lnSpc>
              <a:spcBef>
                <a:spcPts val="0"/>
              </a:spcBef>
              <a:spcAft>
                <a:spcPts val="0"/>
              </a:spcAft>
              <a:buClr>
                <a:schemeClr val="dk1"/>
              </a:buClr>
              <a:buSzPct val="100000"/>
              <a:buFont typeface="Noto Sans Symbols"/>
              <a:buChar char="▪"/>
            </a:pPr>
            <a:r>
              <a:rPr lang="en-US"/>
              <a:t>The </a:t>
            </a:r>
            <a:r>
              <a:rPr b="1" lang="en-US"/>
              <a:t>drugs</a:t>
            </a:r>
            <a:r>
              <a:rPr lang="en-US"/>
              <a:t> used for </a:t>
            </a:r>
            <a:r>
              <a:rPr b="1" lang="en-US"/>
              <a:t>chemotherapy</a:t>
            </a:r>
            <a:r>
              <a:rPr lang="en-US"/>
              <a:t> are excreted in the person’s urine, feces and vomit for 48 to 72 hours after treatment. To protect yourself from exposure to these drugs when contact with body fluids is likely, put on two pairs of gloves. </a:t>
            </a:r>
            <a:endParaRPr/>
          </a:p>
          <a:p>
            <a:pPr indent="-228600" lvl="0" marL="228600" rtl="0" algn="l">
              <a:lnSpc>
                <a:spcPct val="90000"/>
              </a:lnSpc>
              <a:spcBef>
                <a:spcPts val="1000"/>
              </a:spcBef>
              <a:spcAft>
                <a:spcPts val="0"/>
              </a:spcAft>
              <a:buClr>
                <a:schemeClr val="dk1"/>
              </a:buClr>
              <a:buSzPct val="100000"/>
              <a:buFont typeface="Noto Sans Symbols"/>
              <a:buChar char="▪"/>
            </a:pPr>
            <a:r>
              <a:rPr lang="en-US"/>
              <a:t>Help the person with grooming routines to promote self-esteem. Some people who </a:t>
            </a:r>
            <a:r>
              <a:rPr b="1" lang="en-US"/>
              <a:t>experience</a:t>
            </a:r>
            <a:r>
              <a:rPr lang="en-US"/>
              <a:t> </a:t>
            </a:r>
            <a:r>
              <a:rPr b="1" lang="en-US"/>
              <a:t>hair</a:t>
            </a:r>
            <a:r>
              <a:rPr lang="en-US"/>
              <a:t> </a:t>
            </a:r>
            <a:r>
              <a:rPr b="1" lang="en-US"/>
              <a:t>loss</a:t>
            </a:r>
            <a:r>
              <a:rPr lang="en-US"/>
              <a:t> as a result of treatment may wish to wear a scarf, wig or hat until the hair grows back.</a:t>
            </a:r>
            <a:endParaRPr/>
          </a:p>
          <a:p>
            <a:pPr indent="-228600" lvl="0" marL="228600" rtl="0" algn="l">
              <a:lnSpc>
                <a:spcPct val="90000"/>
              </a:lnSpc>
              <a:spcBef>
                <a:spcPts val="1000"/>
              </a:spcBef>
              <a:spcAft>
                <a:spcPts val="0"/>
              </a:spcAft>
              <a:buClr>
                <a:schemeClr val="dk1"/>
              </a:buClr>
              <a:buSzPct val="100000"/>
              <a:buFont typeface="Noto Sans Symbols"/>
              <a:buChar char="▪"/>
            </a:pPr>
            <a:r>
              <a:rPr b="1" lang="en-US"/>
              <a:t>Exercise</a:t>
            </a:r>
            <a:r>
              <a:rPr lang="en-US"/>
              <a:t> is beneficial for the person and should be encouraged when the person feels up to it. </a:t>
            </a:r>
            <a:endParaRPr/>
          </a:p>
          <a:p>
            <a:pPr indent="-228600" lvl="0" marL="228600" rtl="0" algn="l">
              <a:lnSpc>
                <a:spcPct val="90000"/>
              </a:lnSpc>
              <a:spcBef>
                <a:spcPts val="1000"/>
              </a:spcBef>
              <a:spcAft>
                <a:spcPts val="0"/>
              </a:spcAft>
              <a:buClr>
                <a:schemeClr val="dk1"/>
              </a:buClr>
              <a:buSzPct val="100000"/>
              <a:buFont typeface="Noto Sans Symbols"/>
              <a:buChar char="▪"/>
            </a:pPr>
            <a:r>
              <a:rPr lang="en-US"/>
              <a:t>Be aware that the person may </a:t>
            </a:r>
            <a:r>
              <a:rPr b="1" lang="en-US"/>
              <a:t>experience</a:t>
            </a:r>
            <a:r>
              <a:rPr lang="en-US"/>
              <a:t> </a:t>
            </a:r>
            <a:r>
              <a:rPr b="1" lang="en-US"/>
              <a:t>extreme</a:t>
            </a:r>
            <a:r>
              <a:rPr lang="en-US"/>
              <a:t> </a:t>
            </a:r>
            <a:r>
              <a:rPr b="1" lang="en-US"/>
              <a:t>fatigue</a:t>
            </a:r>
            <a:r>
              <a:rPr lang="en-US"/>
              <a:t> after </a:t>
            </a:r>
            <a:r>
              <a:rPr b="1" lang="en-US"/>
              <a:t>chemotherapy</a:t>
            </a:r>
            <a:r>
              <a:rPr lang="en-US"/>
              <a:t> or </a:t>
            </a:r>
            <a:r>
              <a:rPr b="1" lang="en-US"/>
              <a:t>radiation</a:t>
            </a:r>
            <a:r>
              <a:rPr lang="en-US"/>
              <a:t> treatment, however. Plan care to allow for periods of </a:t>
            </a:r>
            <a:r>
              <a:rPr b="1" lang="en-US"/>
              <a:t>rest</a:t>
            </a:r>
            <a:r>
              <a:rPr lang="en-US"/>
              <a:t>, and </a:t>
            </a:r>
            <a:r>
              <a:rPr b="1" lang="en-US"/>
              <a:t>encourage</a:t>
            </a:r>
            <a:r>
              <a:rPr lang="en-US"/>
              <a:t> the person to </a:t>
            </a:r>
            <a:r>
              <a:rPr b="1" lang="en-US"/>
              <a:t>take</a:t>
            </a:r>
            <a:r>
              <a:rPr lang="en-US"/>
              <a:t> </a:t>
            </a:r>
            <a:r>
              <a:rPr b="1" lang="en-US"/>
              <a:t>naps</a:t>
            </a:r>
            <a:r>
              <a:rPr lang="en-US"/>
              <a:t> as needed.</a:t>
            </a:r>
            <a:endParaRPr/>
          </a:p>
          <a:p>
            <a:pPr indent="-228600" lvl="0" marL="228600" rtl="0" algn="l">
              <a:lnSpc>
                <a:spcPct val="90000"/>
              </a:lnSpc>
              <a:spcBef>
                <a:spcPts val="1000"/>
              </a:spcBef>
              <a:spcAft>
                <a:spcPts val="0"/>
              </a:spcAft>
              <a:buClr>
                <a:schemeClr val="dk1"/>
              </a:buClr>
              <a:buSzPct val="100000"/>
              <a:buFont typeface="Noto Sans Symbols"/>
              <a:buChar char="▪"/>
            </a:pPr>
            <a:r>
              <a:rPr b="1" lang="en-US"/>
              <a:t>Provide</a:t>
            </a:r>
            <a:r>
              <a:rPr lang="en-US"/>
              <a:t> good </a:t>
            </a:r>
            <a:r>
              <a:rPr b="1" lang="en-US"/>
              <a:t>skin</a:t>
            </a:r>
            <a:r>
              <a:rPr lang="en-US"/>
              <a:t> </a:t>
            </a:r>
            <a:r>
              <a:rPr b="1" lang="en-US"/>
              <a:t>care</a:t>
            </a:r>
            <a:r>
              <a:rPr lang="en-US"/>
              <a:t>.</a:t>
            </a:r>
            <a:endParaRPr/>
          </a:p>
          <a:p>
            <a:pPr indent="-228600" lvl="0" marL="228600" rtl="0" algn="l">
              <a:lnSpc>
                <a:spcPct val="90000"/>
              </a:lnSpc>
              <a:spcBef>
                <a:spcPts val="1000"/>
              </a:spcBef>
              <a:spcAft>
                <a:spcPts val="0"/>
              </a:spcAft>
              <a:buClr>
                <a:schemeClr val="dk1"/>
              </a:buClr>
              <a:buSzPct val="100000"/>
              <a:buFont typeface="Noto Sans Symbols"/>
              <a:buChar char="▪"/>
            </a:pPr>
            <a:r>
              <a:rPr b="1" lang="en-US"/>
              <a:t>Pain</a:t>
            </a:r>
            <a:r>
              <a:rPr lang="en-US"/>
              <a:t> is </a:t>
            </a:r>
            <a:r>
              <a:rPr b="1" lang="en-US"/>
              <a:t>common</a:t>
            </a:r>
            <a:r>
              <a:rPr lang="en-US"/>
              <a:t>, as a result of either the cancer or the treatment.</a:t>
            </a:r>
            <a:endParaRPr/>
          </a:p>
          <a:p>
            <a:pPr indent="-228600" lvl="0" marL="228600" rtl="0" algn="l">
              <a:lnSpc>
                <a:spcPct val="90000"/>
              </a:lnSpc>
              <a:spcBef>
                <a:spcPts val="1000"/>
              </a:spcBef>
              <a:spcAft>
                <a:spcPts val="0"/>
              </a:spcAft>
              <a:buClr>
                <a:schemeClr val="dk1"/>
              </a:buClr>
              <a:buSzPct val="100000"/>
              <a:buFont typeface="Noto Sans Symbols"/>
              <a:buChar char="▪"/>
            </a:pPr>
            <a:r>
              <a:rPr lang="en-US"/>
              <a:t> Frequently ask the person about pain and report any complaints of pain or discomfort to the nurse.</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5" name="Shape 195"/>
        <p:cNvGrpSpPr/>
        <p:nvPr/>
      </p:nvGrpSpPr>
      <p:grpSpPr>
        <a:xfrm>
          <a:off x="0" y="0"/>
          <a:ext cx="0" cy="0"/>
          <a:chOff x="0" y="0"/>
          <a:chExt cx="0" cy="0"/>
        </a:xfrm>
      </p:grpSpPr>
      <p:sp>
        <p:nvSpPr>
          <p:cNvPr id="196" name="Google Shape;196;p19"/>
          <p:cNvSpPr txBox="1"/>
          <p:nvPr>
            <p:ph type="title"/>
          </p:nvPr>
        </p:nvSpPr>
        <p:spPr>
          <a:xfrm>
            <a:off x="0" y="-230620"/>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Play"/>
              <a:buNone/>
            </a:pPr>
            <a:r>
              <a:rPr b="1" lang="en-US"/>
              <a:t>The Person’s Needs: </a:t>
            </a:r>
            <a:endParaRPr b="1"/>
          </a:p>
        </p:txBody>
      </p:sp>
      <p:sp>
        <p:nvSpPr>
          <p:cNvPr id="197" name="Google Shape;197;p19"/>
          <p:cNvSpPr txBox="1"/>
          <p:nvPr>
            <p:ph idx="1" type="body"/>
          </p:nvPr>
        </p:nvSpPr>
        <p:spPr>
          <a:xfrm>
            <a:off x="124690" y="932007"/>
            <a:ext cx="10515600" cy="5711248"/>
          </a:xfrm>
          <a:prstGeom prst="rect">
            <a:avLst/>
          </a:prstGeom>
          <a:noFill/>
          <a:ln>
            <a:noFill/>
          </a:ln>
        </p:spPr>
        <p:txBody>
          <a:bodyPr anchorCtr="0" anchor="t" bIns="45700" lIns="91425" spcFirstLastPara="1" rIns="91425" wrap="square" tIns="45700">
            <a:normAutofit fontScale="77500" lnSpcReduction="20000"/>
          </a:bodyPr>
          <a:lstStyle/>
          <a:p>
            <a:pPr indent="-228600" lvl="0" marL="228600" rtl="0" algn="l">
              <a:lnSpc>
                <a:spcPct val="90000"/>
              </a:lnSpc>
              <a:spcBef>
                <a:spcPts val="0"/>
              </a:spcBef>
              <a:spcAft>
                <a:spcPts val="0"/>
              </a:spcAft>
              <a:buClr>
                <a:schemeClr val="dk1"/>
              </a:buClr>
              <a:buSzPct val="100000"/>
              <a:buFont typeface="Noto Sans Symbols"/>
              <a:buChar char="⮚"/>
            </a:pPr>
            <a:r>
              <a:rPr lang="en-US"/>
              <a:t> Persons with cancer have many needs </a:t>
            </a:r>
            <a:r>
              <a:rPr b="1" lang="en-US" u="sng"/>
              <a:t>include</a:t>
            </a:r>
            <a:r>
              <a:rPr lang="en-US"/>
              <a:t>:</a:t>
            </a:r>
            <a:endParaRPr/>
          </a:p>
          <a:p>
            <a:pPr indent="-514350" lvl="0" marL="514350" rtl="0" algn="l">
              <a:lnSpc>
                <a:spcPct val="90000"/>
              </a:lnSpc>
              <a:spcBef>
                <a:spcPts val="1000"/>
              </a:spcBef>
              <a:spcAft>
                <a:spcPts val="0"/>
              </a:spcAft>
              <a:buClr>
                <a:schemeClr val="dk1"/>
              </a:buClr>
              <a:buSzPct val="100000"/>
              <a:buFont typeface="Play"/>
              <a:buAutoNum type="arabicPeriod"/>
            </a:pPr>
            <a:r>
              <a:rPr lang="en-US"/>
              <a:t>Pain relief or control.</a:t>
            </a:r>
            <a:endParaRPr/>
          </a:p>
          <a:p>
            <a:pPr indent="-514350" lvl="0" marL="514350" rtl="0" algn="l">
              <a:lnSpc>
                <a:spcPct val="90000"/>
              </a:lnSpc>
              <a:spcBef>
                <a:spcPts val="1000"/>
              </a:spcBef>
              <a:spcAft>
                <a:spcPts val="0"/>
              </a:spcAft>
              <a:buClr>
                <a:schemeClr val="dk1"/>
              </a:buClr>
              <a:buSzPct val="100000"/>
              <a:buFont typeface="Play"/>
              <a:buAutoNum type="arabicPeriod"/>
            </a:pPr>
            <a:r>
              <a:rPr lang="en-US"/>
              <a:t>Rest and exercise.</a:t>
            </a:r>
            <a:endParaRPr/>
          </a:p>
          <a:p>
            <a:pPr indent="-514350" lvl="0" marL="514350" rtl="0" algn="l">
              <a:lnSpc>
                <a:spcPct val="90000"/>
              </a:lnSpc>
              <a:spcBef>
                <a:spcPts val="1000"/>
              </a:spcBef>
              <a:spcAft>
                <a:spcPts val="0"/>
              </a:spcAft>
              <a:buClr>
                <a:schemeClr val="dk1"/>
              </a:buClr>
              <a:buSzPct val="100000"/>
              <a:buFont typeface="Play"/>
              <a:buAutoNum type="arabicPeriod"/>
            </a:pPr>
            <a:r>
              <a:rPr lang="en-US"/>
              <a:t>Fluids and nutrition.</a:t>
            </a:r>
            <a:endParaRPr/>
          </a:p>
          <a:p>
            <a:pPr indent="-514350" lvl="0" marL="514350" rtl="0" algn="l">
              <a:lnSpc>
                <a:spcPct val="90000"/>
              </a:lnSpc>
              <a:spcBef>
                <a:spcPts val="1000"/>
              </a:spcBef>
              <a:spcAft>
                <a:spcPts val="0"/>
              </a:spcAft>
              <a:buClr>
                <a:schemeClr val="dk1"/>
              </a:buClr>
              <a:buSzPct val="100000"/>
              <a:buFont typeface="Play"/>
              <a:buAutoNum type="arabicPeriod"/>
            </a:pPr>
            <a:r>
              <a:rPr lang="en-US"/>
              <a:t>Preventing skin breakdown.</a:t>
            </a:r>
            <a:endParaRPr/>
          </a:p>
          <a:p>
            <a:pPr indent="-514350" lvl="0" marL="514350" rtl="0" algn="l">
              <a:lnSpc>
                <a:spcPct val="90000"/>
              </a:lnSpc>
              <a:spcBef>
                <a:spcPts val="1000"/>
              </a:spcBef>
              <a:spcAft>
                <a:spcPts val="0"/>
              </a:spcAft>
              <a:buClr>
                <a:schemeClr val="dk1"/>
              </a:buClr>
              <a:buSzPct val="100000"/>
              <a:buFont typeface="Play"/>
              <a:buAutoNum type="arabicPeriod"/>
            </a:pPr>
            <a:r>
              <a:rPr lang="en-US"/>
              <a:t>Preventing bowel problems—constipation from pain-relief drugs; diarrhea from some cancer treatments.</a:t>
            </a:r>
            <a:endParaRPr/>
          </a:p>
          <a:p>
            <a:pPr indent="-514350" lvl="0" marL="514350" rtl="0" algn="l">
              <a:lnSpc>
                <a:spcPct val="90000"/>
              </a:lnSpc>
              <a:spcBef>
                <a:spcPts val="1000"/>
              </a:spcBef>
              <a:spcAft>
                <a:spcPts val="0"/>
              </a:spcAft>
              <a:buClr>
                <a:schemeClr val="dk1"/>
              </a:buClr>
              <a:buSzPct val="100000"/>
              <a:buFont typeface="Play"/>
              <a:buAutoNum type="arabicPeriod"/>
            </a:pPr>
            <a:r>
              <a:rPr lang="en-US"/>
              <a:t>Dealing with treatment side effects.</a:t>
            </a:r>
            <a:endParaRPr/>
          </a:p>
          <a:p>
            <a:pPr indent="-514350" lvl="0" marL="514350" rtl="0" algn="l">
              <a:lnSpc>
                <a:spcPct val="90000"/>
              </a:lnSpc>
              <a:spcBef>
                <a:spcPts val="1000"/>
              </a:spcBef>
              <a:spcAft>
                <a:spcPts val="0"/>
              </a:spcAft>
              <a:buClr>
                <a:schemeClr val="dk1"/>
              </a:buClr>
              <a:buSzPct val="100000"/>
              <a:buFont typeface="Play"/>
              <a:buAutoNum type="arabicPeriod"/>
            </a:pPr>
            <a:r>
              <a:rPr lang="en-US"/>
              <a:t>Psychological and social needs.</a:t>
            </a:r>
            <a:endParaRPr/>
          </a:p>
          <a:p>
            <a:pPr indent="-514350" lvl="0" marL="514350" rtl="0" algn="l">
              <a:lnSpc>
                <a:spcPct val="90000"/>
              </a:lnSpc>
              <a:spcBef>
                <a:spcPts val="1000"/>
              </a:spcBef>
              <a:spcAft>
                <a:spcPts val="0"/>
              </a:spcAft>
              <a:buClr>
                <a:schemeClr val="dk1"/>
              </a:buClr>
              <a:buSzPct val="100000"/>
              <a:buFont typeface="Play"/>
              <a:buAutoNum type="arabicPeriod"/>
            </a:pPr>
            <a:r>
              <a:rPr lang="en-US"/>
              <a:t>Spiritual needs.</a:t>
            </a:r>
            <a:endParaRPr/>
          </a:p>
          <a:p>
            <a:pPr indent="-514350" lvl="0" marL="514350" rtl="0" algn="l">
              <a:lnSpc>
                <a:spcPct val="90000"/>
              </a:lnSpc>
              <a:spcBef>
                <a:spcPts val="1000"/>
              </a:spcBef>
              <a:spcAft>
                <a:spcPts val="0"/>
              </a:spcAft>
              <a:buClr>
                <a:schemeClr val="dk1"/>
              </a:buClr>
              <a:buSzPct val="100000"/>
              <a:buFont typeface="Play"/>
              <a:buAutoNum type="arabicPeriod"/>
            </a:pPr>
            <a:r>
              <a:rPr lang="en-US"/>
              <a:t>Sexual needs.</a:t>
            </a:r>
            <a:endParaRPr/>
          </a:p>
          <a:p>
            <a:pPr indent="-228600" lvl="0" marL="228600" rtl="0" algn="l">
              <a:lnSpc>
                <a:spcPct val="90000"/>
              </a:lnSpc>
              <a:spcBef>
                <a:spcPts val="1000"/>
              </a:spcBef>
              <a:spcAft>
                <a:spcPts val="0"/>
              </a:spcAft>
              <a:buClr>
                <a:schemeClr val="dk1"/>
              </a:buClr>
              <a:buSzPct val="100000"/>
              <a:buFont typeface="Noto Sans Symbols"/>
              <a:buChar char="⮚"/>
            </a:pPr>
            <a:r>
              <a:rPr lang="en-US"/>
              <a:t>Anger, fear, and depression are </a:t>
            </a:r>
            <a:r>
              <a:rPr b="1" lang="en-US" u="sng"/>
              <a:t>common</a:t>
            </a:r>
            <a:r>
              <a:rPr lang="en-US"/>
              <a:t>. Some surgeries are disfiguring. </a:t>
            </a:r>
            <a:endParaRPr/>
          </a:p>
          <a:p>
            <a:pPr indent="-228600" lvl="0" marL="228600" rtl="0" algn="l">
              <a:lnSpc>
                <a:spcPct val="90000"/>
              </a:lnSpc>
              <a:spcBef>
                <a:spcPts val="1000"/>
              </a:spcBef>
              <a:spcAft>
                <a:spcPts val="0"/>
              </a:spcAft>
              <a:buClr>
                <a:schemeClr val="dk1"/>
              </a:buClr>
              <a:buSzPct val="100000"/>
              <a:buFont typeface="Noto Sans Symbols"/>
              <a:buChar char="⮚"/>
            </a:pPr>
            <a:r>
              <a:rPr lang="en-US"/>
              <a:t>The person may feel unwhole, unattractive, or unclean. </a:t>
            </a:r>
            <a:endParaRPr/>
          </a:p>
          <a:p>
            <a:pPr indent="-228600" lvl="0" marL="228600" rtl="0" algn="l">
              <a:lnSpc>
                <a:spcPct val="90000"/>
              </a:lnSpc>
              <a:spcBef>
                <a:spcPts val="1000"/>
              </a:spcBef>
              <a:spcAft>
                <a:spcPts val="0"/>
              </a:spcAft>
              <a:buClr>
                <a:schemeClr val="dk1"/>
              </a:buClr>
              <a:buSzPct val="100000"/>
              <a:buFont typeface="Noto Sans Symbols"/>
              <a:buChar char="⮚"/>
            </a:pPr>
            <a:r>
              <a:rPr lang="en-US"/>
              <a:t>The person and family </a:t>
            </a:r>
            <a:r>
              <a:rPr b="1" lang="en-US"/>
              <a:t>need</a:t>
            </a:r>
            <a:r>
              <a:rPr lang="en-US"/>
              <a:t> </a:t>
            </a:r>
            <a:r>
              <a:rPr b="1" lang="en-US"/>
              <a:t>support</a:t>
            </a:r>
            <a:r>
              <a:rPr lang="en-US"/>
              <a:t>. </a:t>
            </a:r>
            <a:endParaRPr/>
          </a:p>
          <a:p>
            <a:pPr indent="-228600" lvl="0" marL="228600" rtl="0" algn="l">
              <a:lnSpc>
                <a:spcPct val="90000"/>
              </a:lnSpc>
              <a:spcBef>
                <a:spcPts val="1000"/>
              </a:spcBef>
              <a:spcAft>
                <a:spcPts val="0"/>
              </a:spcAft>
              <a:buClr>
                <a:schemeClr val="dk1"/>
              </a:buClr>
              <a:buSzPct val="100000"/>
              <a:buFont typeface="Noto Sans Symbols"/>
              <a:buChar char="⮚"/>
            </a:pPr>
            <a:r>
              <a:rPr b="1" lang="en-US"/>
              <a:t>Spiritual</a:t>
            </a:r>
            <a:r>
              <a:rPr lang="en-US"/>
              <a:t> needs are </a:t>
            </a:r>
            <a:r>
              <a:rPr b="1" lang="en-US"/>
              <a:t>important</a:t>
            </a:r>
            <a:r>
              <a:rPr lang="en-US"/>
              <a:t>. A </a:t>
            </a:r>
            <a:r>
              <a:rPr b="1" lang="en-US"/>
              <a:t>spiritual</a:t>
            </a:r>
            <a:r>
              <a:rPr lang="en-US"/>
              <a:t> leader may provide comfort. To many people, </a:t>
            </a:r>
            <a:r>
              <a:rPr b="1" lang="en-US"/>
              <a:t>spiritual</a:t>
            </a:r>
            <a:r>
              <a:rPr lang="en-US"/>
              <a:t> </a:t>
            </a:r>
            <a:r>
              <a:rPr b="1" lang="en-US"/>
              <a:t>needs</a:t>
            </a:r>
            <a:r>
              <a:rPr lang="en-US"/>
              <a:t> are just as important as </a:t>
            </a:r>
            <a:r>
              <a:rPr b="1" lang="en-US"/>
              <a:t>physical</a:t>
            </a:r>
            <a:r>
              <a:rPr lang="en-US"/>
              <a:t> </a:t>
            </a:r>
            <a:r>
              <a:rPr b="1" lang="en-US"/>
              <a:t>needs</a:t>
            </a:r>
            <a:r>
              <a:rPr lang="en-US"/>
              <a:t>.</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2"/>
          <p:cNvSpPr txBox="1"/>
          <p:nvPr>
            <p:ph idx="1" type="body"/>
          </p:nvPr>
        </p:nvSpPr>
        <p:spPr>
          <a:xfrm>
            <a:off x="0" y="965816"/>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Font typeface="Noto Sans Symbols"/>
              <a:buChar char="❑"/>
            </a:pPr>
            <a:r>
              <a:rPr lang="en-US"/>
              <a:t>Explain the nature of acute and chronic conditions and explain what it can be like to live with a chronic condition.</a:t>
            </a:r>
            <a:endParaRPr/>
          </a:p>
          <a:p>
            <a:pPr indent="-228600" lvl="0" marL="228600" rtl="0" algn="l">
              <a:lnSpc>
                <a:spcPct val="90000"/>
              </a:lnSpc>
              <a:spcBef>
                <a:spcPts val="1000"/>
              </a:spcBef>
              <a:spcAft>
                <a:spcPts val="0"/>
              </a:spcAft>
              <a:buClr>
                <a:schemeClr val="dk1"/>
              </a:buClr>
              <a:buSzPts val="2800"/>
              <a:buFont typeface="Noto Sans Symbols"/>
              <a:buChar char="❑"/>
            </a:pPr>
            <a:r>
              <a:rPr lang="en-US"/>
              <a:t>Describe and understanding cancer disease.</a:t>
            </a:r>
            <a:endParaRPr/>
          </a:p>
          <a:p>
            <a:pPr indent="-228600" lvl="0" marL="228600" rtl="0" algn="l">
              <a:lnSpc>
                <a:spcPct val="90000"/>
              </a:lnSpc>
              <a:spcBef>
                <a:spcPts val="1000"/>
              </a:spcBef>
              <a:spcAft>
                <a:spcPts val="0"/>
              </a:spcAft>
              <a:buClr>
                <a:schemeClr val="dk1"/>
              </a:buClr>
              <a:buSzPts val="2800"/>
              <a:buFont typeface="Noto Sans Symbols"/>
              <a:buChar char="❑"/>
            </a:pPr>
            <a:r>
              <a:rPr lang="en-US"/>
              <a:t>Identify signs and symptoms of cancer.</a:t>
            </a:r>
            <a:endParaRPr/>
          </a:p>
          <a:p>
            <a:pPr indent="-228600" lvl="0" marL="228600" rtl="0" algn="l">
              <a:lnSpc>
                <a:spcPct val="90000"/>
              </a:lnSpc>
              <a:spcBef>
                <a:spcPts val="1000"/>
              </a:spcBef>
              <a:spcAft>
                <a:spcPts val="0"/>
              </a:spcAft>
              <a:buClr>
                <a:schemeClr val="dk1"/>
              </a:buClr>
              <a:buSzPts val="2800"/>
              <a:buFont typeface="Noto Sans Symbols"/>
              <a:buChar char="❑"/>
            </a:pPr>
            <a:r>
              <a:rPr lang="en-US"/>
              <a:t> List Risk factors of cancer.</a:t>
            </a:r>
            <a:endParaRPr/>
          </a:p>
          <a:p>
            <a:pPr indent="-228600" lvl="0" marL="228600" rtl="0" algn="l">
              <a:lnSpc>
                <a:spcPct val="90000"/>
              </a:lnSpc>
              <a:spcBef>
                <a:spcPts val="1000"/>
              </a:spcBef>
              <a:spcAft>
                <a:spcPts val="0"/>
              </a:spcAft>
              <a:buClr>
                <a:schemeClr val="dk1"/>
              </a:buClr>
              <a:buSzPts val="2800"/>
              <a:buFont typeface="Noto Sans Symbols"/>
              <a:buChar char="❑"/>
            </a:pPr>
            <a:r>
              <a:rPr lang="en-US"/>
              <a:t>Explain the treatments of cancer.</a:t>
            </a:r>
            <a:endParaRPr/>
          </a:p>
          <a:p>
            <a:pPr indent="-228600" lvl="0" marL="228600" rtl="0" algn="l">
              <a:lnSpc>
                <a:spcPct val="90000"/>
              </a:lnSpc>
              <a:spcBef>
                <a:spcPts val="1000"/>
              </a:spcBef>
              <a:spcAft>
                <a:spcPts val="0"/>
              </a:spcAft>
              <a:buClr>
                <a:schemeClr val="dk1"/>
              </a:buClr>
              <a:buSzPts val="2800"/>
              <a:buFont typeface="Noto Sans Symbols"/>
              <a:buChar char="❑"/>
            </a:pPr>
            <a:r>
              <a:rPr lang="en-US"/>
              <a:t>Mention for how to promoting safety and comfort.</a:t>
            </a:r>
            <a:endParaRPr/>
          </a:p>
          <a:p>
            <a:pPr indent="-228600" lvl="0" marL="228600" rtl="0" algn="l">
              <a:lnSpc>
                <a:spcPct val="90000"/>
              </a:lnSpc>
              <a:spcBef>
                <a:spcPts val="1000"/>
              </a:spcBef>
              <a:spcAft>
                <a:spcPts val="0"/>
              </a:spcAft>
              <a:buClr>
                <a:schemeClr val="dk1"/>
              </a:buClr>
              <a:buSzPts val="2800"/>
              <a:buFont typeface="Noto Sans Symbols"/>
              <a:buChar char="❑"/>
            </a:pPr>
            <a:r>
              <a:rPr lang="en-US"/>
              <a:t>List the persons needs.</a:t>
            </a:r>
            <a:endParaRPr/>
          </a:p>
          <a:p>
            <a:pPr indent="-50800" lvl="0" marL="228600" rtl="0" algn="l">
              <a:lnSpc>
                <a:spcPct val="90000"/>
              </a:lnSpc>
              <a:spcBef>
                <a:spcPts val="1000"/>
              </a:spcBef>
              <a:spcAft>
                <a:spcPts val="0"/>
              </a:spcAft>
              <a:buClr>
                <a:schemeClr val="dk1"/>
              </a:buClr>
              <a:buSzPts val="2800"/>
              <a:buFont typeface="Noto Sans Symbols"/>
              <a:buNone/>
            </a:pPr>
            <a:r>
              <a:t/>
            </a:r>
            <a:endParaRPr/>
          </a:p>
        </p:txBody>
      </p:sp>
      <p:sp>
        <p:nvSpPr>
          <p:cNvPr id="55" name="Google Shape;55;p2"/>
          <p:cNvSpPr/>
          <p:nvPr/>
        </p:nvSpPr>
        <p:spPr>
          <a:xfrm>
            <a:off x="0" y="-103400"/>
            <a:ext cx="8160000" cy="9234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5400" cap="none">
                <a:solidFill>
                  <a:schemeClr val="dk1"/>
                </a:solidFill>
                <a:latin typeface="Arial"/>
                <a:ea typeface="Arial"/>
                <a:cs typeface="Arial"/>
                <a:sym typeface="Arial"/>
              </a:rPr>
              <a:t>Learning objectives:</a:t>
            </a:r>
            <a:endParaRPr b="1" sz="5400" cap="none">
              <a:solidFill>
                <a:schemeClr val="dk1"/>
              </a:solidFill>
              <a:latin typeface="Arial"/>
              <a:ea typeface="Arial"/>
              <a:cs typeface="Arial"/>
              <a:sym typeface="Arial"/>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01" name="Shape 201"/>
        <p:cNvGrpSpPr/>
        <p:nvPr/>
      </p:nvGrpSpPr>
      <p:grpSpPr>
        <a:xfrm>
          <a:off x="0" y="0"/>
          <a:ext cx="0" cy="0"/>
          <a:chOff x="0" y="0"/>
          <a:chExt cx="0" cy="0"/>
        </a:xfrm>
      </p:grpSpPr>
      <p:pic>
        <p:nvPicPr>
          <p:cNvPr descr="A screenshot of a message&#10;&#10;Description automatically generated" id="202" name="Google Shape;202;p20"/>
          <p:cNvPicPr preferRelativeResize="0"/>
          <p:nvPr>
            <p:ph idx="1" type="body"/>
          </p:nvPr>
        </p:nvPicPr>
        <p:blipFill rotWithShape="1">
          <a:blip r:embed="rId3">
            <a:alphaModFix/>
          </a:blip>
          <a:srcRect b="0" l="0" r="0" t="0"/>
          <a:stretch/>
        </p:blipFill>
        <p:spPr>
          <a:xfrm>
            <a:off x="643467" y="681821"/>
            <a:ext cx="10905066" cy="5507057"/>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06" name="Shape 206"/>
        <p:cNvGrpSpPr/>
        <p:nvPr/>
      </p:nvGrpSpPr>
      <p:grpSpPr>
        <a:xfrm>
          <a:off x="0" y="0"/>
          <a:ext cx="0" cy="0"/>
          <a:chOff x="0" y="0"/>
          <a:chExt cx="0" cy="0"/>
        </a:xfrm>
      </p:grpSpPr>
      <p:sp>
        <p:nvSpPr>
          <p:cNvPr id="207" name="Google Shape;207;p21"/>
          <p:cNvSpPr/>
          <p:nvPr/>
        </p:nvSpPr>
        <p:spPr>
          <a:xfrm>
            <a:off x="0" y="0"/>
            <a:ext cx="12188952"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208" name="Google Shape;208;p21"/>
          <p:cNvSpPr txBox="1"/>
          <p:nvPr>
            <p:ph type="title"/>
          </p:nvPr>
        </p:nvSpPr>
        <p:spPr>
          <a:xfrm>
            <a:off x="640080" y="325369"/>
            <a:ext cx="4368602" cy="1956841"/>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5400"/>
              <a:buFont typeface="Play"/>
              <a:buNone/>
            </a:pPr>
            <a:r>
              <a:rPr b="1" lang="en-US" sz="5400"/>
              <a:t>Reference:</a:t>
            </a:r>
            <a:endParaRPr b="1" sz="5400"/>
          </a:p>
        </p:txBody>
      </p:sp>
      <p:sp>
        <p:nvSpPr>
          <p:cNvPr id="209" name="Google Shape;209;p21"/>
          <p:cNvSpPr/>
          <p:nvPr/>
        </p:nvSpPr>
        <p:spPr>
          <a:xfrm>
            <a:off x="640080" y="2586994"/>
            <a:ext cx="3474720" cy="18288"/>
          </a:xfrm>
          <a:custGeom>
            <a:rect b="b" l="l" r="r" t="t"/>
            <a:pathLst>
              <a:path extrusionOk="0" fill="none" h="18288" w="347472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extrusionOk="0" h="18288" w="347472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cap="rnd" cmpd="sng" w="44450">
            <a:solidFill>
              <a:schemeClr val="accent2"/>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210" name="Google Shape;210;p21"/>
          <p:cNvSpPr txBox="1"/>
          <p:nvPr>
            <p:ph idx="1" type="body"/>
          </p:nvPr>
        </p:nvSpPr>
        <p:spPr>
          <a:xfrm>
            <a:off x="640080" y="2872899"/>
            <a:ext cx="4243589" cy="332066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000"/>
              <a:buChar char="•"/>
            </a:pPr>
            <a:r>
              <a:rPr lang="en-US" sz="2000"/>
              <a:t>American Red Cross (2013). American Red Cross Nurse Assistant Training Textbook: Third Edition.United States of America: Krames Stay Well Strategic Partnerships Division. ISBN: 978-1584805823.</a:t>
            </a:r>
            <a:endParaRPr/>
          </a:p>
          <a:p>
            <a:pPr indent="-228600" lvl="0" marL="228600" rtl="0" algn="l">
              <a:lnSpc>
                <a:spcPct val="90000"/>
              </a:lnSpc>
              <a:spcBef>
                <a:spcPts val="1000"/>
              </a:spcBef>
              <a:spcAft>
                <a:spcPts val="0"/>
              </a:spcAft>
              <a:buClr>
                <a:schemeClr val="dk1"/>
              </a:buClr>
              <a:buSzPts val="2000"/>
              <a:buChar char="•"/>
            </a:pPr>
            <a:r>
              <a:rPr lang="en-US" sz="2000"/>
              <a:t> Sorrentino, S. A., Remmert, L., &amp; Wilk, L. S. (2014). Mosby's Textbook for Nursing Assistants (5th ed.). St. Louis, MO: Elsevier.)</a:t>
            </a:r>
            <a:endParaRPr/>
          </a:p>
          <a:p>
            <a:pPr indent="-101600" lvl="0" marL="228600" rtl="0" algn="l">
              <a:lnSpc>
                <a:spcPct val="90000"/>
              </a:lnSpc>
              <a:spcBef>
                <a:spcPts val="1000"/>
              </a:spcBef>
              <a:spcAft>
                <a:spcPts val="0"/>
              </a:spcAft>
              <a:buClr>
                <a:schemeClr val="dk1"/>
              </a:buClr>
              <a:buSzPts val="2000"/>
              <a:buNone/>
            </a:pPr>
            <a:r>
              <a:t/>
            </a:r>
            <a:endParaRPr sz="2000"/>
          </a:p>
          <a:p>
            <a:pPr indent="-101600" lvl="0" marL="228600" rtl="0" algn="l">
              <a:lnSpc>
                <a:spcPct val="90000"/>
              </a:lnSpc>
              <a:spcBef>
                <a:spcPts val="1000"/>
              </a:spcBef>
              <a:spcAft>
                <a:spcPts val="0"/>
              </a:spcAft>
              <a:buClr>
                <a:schemeClr val="dk1"/>
              </a:buClr>
              <a:buSzPts val="2000"/>
              <a:buNone/>
            </a:pPr>
            <a:r>
              <a:t/>
            </a:r>
            <a:endParaRPr sz="2000"/>
          </a:p>
        </p:txBody>
      </p:sp>
      <p:pic>
        <p:nvPicPr>
          <p:cNvPr descr="A hand touching a magnifying glass over a search bar&#10;&#10;Description automatically generated" id="211" name="Google Shape;211;p21"/>
          <p:cNvPicPr preferRelativeResize="0"/>
          <p:nvPr/>
        </p:nvPicPr>
        <p:blipFill rotWithShape="1">
          <a:blip r:embed="rId3">
            <a:alphaModFix/>
          </a:blip>
          <a:srcRect b="2" l="10355" r="13666" t="0"/>
          <a:stretch/>
        </p:blipFill>
        <p:spPr>
          <a:xfrm>
            <a:off x="5311702" y="10"/>
            <a:ext cx="6878775" cy="6857990"/>
          </a:xfrm>
          <a:custGeom>
            <a:rect b="b" l="l" r="r" t="t"/>
            <a:pathLst>
              <a:path extrusionOk="0" h="6858000" w="6878775">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a:noFill/>
          <a:ln>
            <a:noFill/>
          </a:ln>
        </p:spPr>
      </p:pic>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15" name="Shape 215"/>
        <p:cNvGrpSpPr/>
        <p:nvPr/>
      </p:nvGrpSpPr>
      <p:grpSpPr>
        <a:xfrm>
          <a:off x="0" y="0"/>
          <a:ext cx="0" cy="0"/>
          <a:chOff x="0" y="0"/>
          <a:chExt cx="0" cy="0"/>
        </a:xfrm>
      </p:grpSpPr>
      <p:pic>
        <p:nvPicPr>
          <p:cNvPr descr="Close-up of a hand holding a tube on a patient's stomach&#10;&#10;Description automatically generated" id="216" name="Google Shape;216;p22"/>
          <p:cNvPicPr preferRelativeResize="0"/>
          <p:nvPr/>
        </p:nvPicPr>
        <p:blipFill rotWithShape="1">
          <a:blip r:embed="rId3">
            <a:alphaModFix/>
          </a:blip>
          <a:srcRect b="7122" l="0" r="0" t="12520"/>
          <a:stretch/>
        </p:blipFill>
        <p:spPr>
          <a:xfrm>
            <a:off x="20" y="10"/>
            <a:ext cx="12191980" cy="6857990"/>
          </a:xfrm>
          <a:prstGeom prst="rect">
            <a:avLst/>
          </a:prstGeom>
          <a:noFill/>
          <a:ln>
            <a:noFill/>
          </a:ln>
        </p:spPr>
      </p:pic>
      <p:sp>
        <p:nvSpPr>
          <p:cNvPr id="217" name="Google Shape;217;p22"/>
          <p:cNvSpPr/>
          <p:nvPr/>
        </p:nvSpPr>
        <p:spPr>
          <a:xfrm>
            <a:off x="0" y="5320142"/>
            <a:ext cx="12192000" cy="736551"/>
          </a:xfrm>
          <a:prstGeom prst="rect">
            <a:avLst/>
          </a:prstGeom>
          <a:solidFill>
            <a:schemeClr val="lt1">
              <a:alpha val="92941"/>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218" name="Google Shape;218;p22"/>
          <p:cNvSpPr txBox="1"/>
          <p:nvPr>
            <p:ph type="title"/>
          </p:nvPr>
        </p:nvSpPr>
        <p:spPr>
          <a:xfrm>
            <a:off x="523875" y="5317240"/>
            <a:ext cx="11210925" cy="744836"/>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262626"/>
              </a:buClr>
              <a:buSzPts val="3600"/>
              <a:buFont typeface="Play"/>
              <a:buNone/>
            </a:pPr>
            <a:r>
              <a:rPr lang="en-US" sz="3600">
                <a:solidFill>
                  <a:srgbClr val="262626"/>
                </a:solidFill>
              </a:rPr>
              <a:t>Any Questions ?</a:t>
            </a:r>
            <a:endParaRPr/>
          </a:p>
        </p:txBody>
      </p:sp>
      <p:cxnSp>
        <p:nvCxnSpPr>
          <p:cNvPr id="219" name="Google Shape;219;p22"/>
          <p:cNvCxnSpPr/>
          <p:nvPr/>
        </p:nvCxnSpPr>
        <p:spPr>
          <a:xfrm>
            <a:off x="0" y="5241983"/>
            <a:ext cx="12192000" cy="0"/>
          </a:xfrm>
          <a:prstGeom prst="straightConnector1">
            <a:avLst/>
          </a:prstGeom>
          <a:noFill/>
          <a:ln cap="flat" cmpd="sng" w="41275">
            <a:solidFill>
              <a:schemeClr val="lt1">
                <a:alpha val="89803"/>
              </a:schemeClr>
            </a:solidFill>
            <a:prstDash val="solid"/>
            <a:miter lim="800000"/>
            <a:headEnd len="sm" w="sm" type="none"/>
            <a:tailEnd len="sm" w="sm" type="none"/>
          </a:ln>
        </p:spPr>
      </p:cxnSp>
      <p:cxnSp>
        <p:nvCxnSpPr>
          <p:cNvPr id="220" name="Google Shape;220;p22"/>
          <p:cNvCxnSpPr/>
          <p:nvPr/>
        </p:nvCxnSpPr>
        <p:spPr>
          <a:xfrm>
            <a:off x="0" y="6134852"/>
            <a:ext cx="12192000" cy="0"/>
          </a:xfrm>
          <a:prstGeom prst="straightConnector1">
            <a:avLst/>
          </a:prstGeom>
          <a:noFill/>
          <a:ln cap="flat" cmpd="sng" w="41275">
            <a:solidFill>
              <a:schemeClr val="lt1">
                <a:alpha val="89803"/>
              </a:schemeClr>
            </a:solidFill>
            <a:prstDash val="solid"/>
            <a:miter lim="800000"/>
            <a:headEnd len="sm" w="sm" type="none"/>
            <a:tailEnd len="sm" w="sm" type="none"/>
          </a:ln>
        </p:spPr>
      </p:cxn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224" name="Shape 224"/>
        <p:cNvGrpSpPr/>
        <p:nvPr/>
      </p:nvGrpSpPr>
      <p:grpSpPr>
        <a:xfrm>
          <a:off x="0" y="0"/>
          <a:ext cx="0" cy="0"/>
          <a:chOff x="0" y="0"/>
          <a:chExt cx="0" cy="0"/>
        </a:xfrm>
      </p:grpSpPr>
      <p:sp>
        <p:nvSpPr>
          <p:cNvPr id="225" name="Google Shape;225;p23"/>
          <p:cNvSpPr/>
          <p:nvPr/>
        </p:nvSpPr>
        <p:spPr>
          <a:xfrm>
            <a:off x="0" y="0"/>
            <a:ext cx="12192000" cy="6857999"/>
          </a:xfrm>
          <a:prstGeom prst="rect">
            <a:avLst/>
          </a:prstGeom>
          <a:solidFill>
            <a:srgbClr val="0000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descr="A person wearing a mask and gloves holding a patient's hand&#10;&#10;Description automatically generated" id="226" name="Google Shape;226;p23"/>
          <p:cNvPicPr preferRelativeResize="0"/>
          <p:nvPr/>
        </p:nvPicPr>
        <p:blipFill rotWithShape="1">
          <a:blip r:embed="rId3">
            <a:alphaModFix amt="50000"/>
          </a:blip>
          <a:srcRect b="0" l="445" r="0" t="0"/>
          <a:stretch/>
        </p:blipFill>
        <p:spPr>
          <a:xfrm>
            <a:off x="-62326" y="1"/>
            <a:ext cx="12191980" cy="7017328"/>
          </a:xfrm>
          <a:prstGeom prst="rect">
            <a:avLst/>
          </a:prstGeom>
          <a:noFill/>
          <a:ln>
            <a:noFill/>
          </a:ln>
        </p:spPr>
      </p:pic>
      <p:sp>
        <p:nvSpPr>
          <p:cNvPr id="227" name="Google Shape;227;p23"/>
          <p:cNvSpPr txBox="1"/>
          <p:nvPr>
            <p:ph type="title"/>
          </p:nvPr>
        </p:nvSpPr>
        <p:spPr>
          <a:xfrm>
            <a:off x="2819400" y="2666553"/>
            <a:ext cx="9144000" cy="2900518"/>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rgbClr val="FFFFFF"/>
              </a:buClr>
              <a:buSzPts val="6000"/>
              <a:buFont typeface="Play"/>
              <a:buNone/>
            </a:pPr>
            <a:r>
              <a:rPr lang="en-US" sz="6000">
                <a:solidFill>
                  <a:srgbClr val="FFFFFF"/>
                </a:solidFill>
              </a:rPr>
              <a:t>Thank You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3"/>
          <p:cNvSpPr/>
          <p:nvPr/>
        </p:nvSpPr>
        <p:spPr>
          <a:xfrm>
            <a:off x="3123211" y="108129"/>
            <a:ext cx="4307846" cy="92333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5400" cap="none">
                <a:solidFill>
                  <a:schemeClr val="dk1"/>
                </a:solidFill>
                <a:latin typeface="Arial"/>
                <a:ea typeface="Arial"/>
                <a:cs typeface="Arial"/>
                <a:sym typeface="Arial"/>
              </a:rPr>
              <a:t>Introduction:</a:t>
            </a:r>
            <a:endParaRPr b="1" sz="5400" cap="none">
              <a:solidFill>
                <a:schemeClr val="dk1"/>
              </a:solidFill>
              <a:latin typeface="Arial"/>
              <a:ea typeface="Arial"/>
              <a:cs typeface="Arial"/>
              <a:sym typeface="Arial"/>
            </a:endParaRPr>
          </a:p>
        </p:txBody>
      </p:sp>
      <p:grpSp>
        <p:nvGrpSpPr>
          <p:cNvPr id="61" name="Google Shape;61;p3"/>
          <p:cNvGrpSpPr/>
          <p:nvPr/>
        </p:nvGrpSpPr>
        <p:grpSpPr>
          <a:xfrm>
            <a:off x="1495724" y="1132628"/>
            <a:ext cx="9341476" cy="5411606"/>
            <a:chOff x="200704" y="3530"/>
            <a:chExt cx="9341476" cy="5411606"/>
          </a:xfrm>
        </p:grpSpPr>
        <p:sp>
          <p:nvSpPr>
            <p:cNvPr id="62" name="Google Shape;62;p3"/>
            <p:cNvSpPr/>
            <p:nvPr/>
          </p:nvSpPr>
          <p:spPr>
            <a:xfrm>
              <a:off x="6389160" y="2384380"/>
              <a:ext cx="1034313" cy="418527"/>
            </a:xfrm>
            <a:custGeom>
              <a:rect b="b" l="l" r="r" t="t"/>
              <a:pathLst>
                <a:path extrusionOk="0" h="120000" w="120000">
                  <a:moveTo>
                    <a:pt x="0" y="0"/>
                  </a:moveTo>
                  <a:lnTo>
                    <a:pt x="0" y="81777"/>
                  </a:lnTo>
                  <a:lnTo>
                    <a:pt x="120000" y="81777"/>
                  </a:lnTo>
                  <a:lnTo>
                    <a:pt x="120000" y="120000"/>
                  </a:lnTo>
                </a:path>
              </a:pathLst>
            </a:custGeom>
            <a:noFill/>
            <a:ln cap="flat" cmpd="sng" w="19050">
              <a:solidFill>
                <a:srgbClr val="105675"/>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63" name="Google Shape;63;p3"/>
            <p:cNvSpPr/>
            <p:nvPr/>
          </p:nvSpPr>
          <p:spPr>
            <a:xfrm>
              <a:off x="4424270" y="2384380"/>
              <a:ext cx="1964890" cy="418527"/>
            </a:xfrm>
            <a:custGeom>
              <a:rect b="b" l="l" r="r" t="t"/>
              <a:pathLst>
                <a:path extrusionOk="0" h="120000" w="120000">
                  <a:moveTo>
                    <a:pt x="120000" y="0"/>
                  </a:moveTo>
                  <a:lnTo>
                    <a:pt x="120000" y="81777"/>
                  </a:lnTo>
                  <a:lnTo>
                    <a:pt x="0" y="81777"/>
                  </a:lnTo>
                  <a:lnTo>
                    <a:pt x="0" y="120000"/>
                  </a:lnTo>
                </a:path>
              </a:pathLst>
            </a:custGeom>
            <a:noFill/>
            <a:ln cap="flat" cmpd="sng" w="19050">
              <a:solidFill>
                <a:srgbClr val="105675"/>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64" name="Google Shape;64;p3"/>
            <p:cNvSpPr/>
            <p:nvPr/>
          </p:nvSpPr>
          <p:spPr>
            <a:xfrm>
              <a:off x="3797960" y="1052048"/>
              <a:ext cx="2591200" cy="418527"/>
            </a:xfrm>
            <a:custGeom>
              <a:rect b="b" l="l" r="r" t="t"/>
              <a:pathLst>
                <a:path extrusionOk="0" h="120000" w="120000">
                  <a:moveTo>
                    <a:pt x="0" y="0"/>
                  </a:moveTo>
                  <a:lnTo>
                    <a:pt x="0" y="81777"/>
                  </a:lnTo>
                  <a:lnTo>
                    <a:pt x="120000" y="81777"/>
                  </a:lnTo>
                  <a:lnTo>
                    <a:pt x="120000" y="120000"/>
                  </a:lnTo>
                </a:path>
              </a:pathLst>
            </a:custGeom>
            <a:noFill/>
            <a:ln cap="flat" cmpd="sng" w="19050">
              <a:solidFill>
                <a:srgbClr val="0D4C67"/>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65" name="Google Shape;65;p3"/>
            <p:cNvSpPr/>
            <p:nvPr/>
          </p:nvSpPr>
          <p:spPr>
            <a:xfrm>
              <a:off x="1715382" y="1052048"/>
              <a:ext cx="2082577" cy="418527"/>
            </a:xfrm>
            <a:custGeom>
              <a:rect b="b" l="l" r="r" t="t"/>
              <a:pathLst>
                <a:path extrusionOk="0" h="120000" w="120000">
                  <a:moveTo>
                    <a:pt x="120000" y="0"/>
                  </a:moveTo>
                  <a:lnTo>
                    <a:pt x="120000" y="81777"/>
                  </a:lnTo>
                  <a:lnTo>
                    <a:pt x="0" y="81777"/>
                  </a:lnTo>
                  <a:lnTo>
                    <a:pt x="0" y="120000"/>
                  </a:lnTo>
                </a:path>
              </a:pathLst>
            </a:custGeom>
            <a:noFill/>
            <a:ln cap="flat" cmpd="sng" w="19050">
              <a:solidFill>
                <a:srgbClr val="0D4C67"/>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66" name="Google Shape;66;p3"/>
            <p:cNvSpPr/>
            <p:nvPr/>
          </p:nvSpPr>
          <p:spPr>
            <a:xfrm>
              <a:off x="986952" y="3530"/>
              <a:ext cx="5622014" cy="1048517"/>
            </a:xfrm>
            <a:prstGeom prst="roundRect">
              <a:avLst>
                <a:gd fmla="val 10000" name="adj"/>
              </a:avLst>
            </a:prstGeom>
            <a:solidFill>
              <a:srgbClr val="126082"/>
            </a:solidFill>
            <a:ln cap="flat" cmpd="sng" w="19050">
              <a:solidFill>
                <a:schemeClr val="lt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67" name="Google Shape;67;p3"/>
            <p:cNvSpPr/>
            <p:nvPr/>
          </p:nvSpPr>
          <p:spPr>
            <a:xfrm>
              <a:off x="1146848" y="155431"/>
              <a:ext cx="5622014" cy="1048517"/>
            </a:xfrm>
            <a:prstGeom prst="roundRect">
              <a:avLst>
                <a:gd fmla="val 10000" name="adj"/>
              </a:avLst>
            </a:prstGeom>
            <a:solidFill>
              <a:schemeClr val="lt1">
                <a:alpha val="89803"/>
              </a:schemeClr>
            </a:solidFill>
            <a:ln cap="flat" cmpd="sng" w="19050">
              <a:solidFill>
                <a:srgbClr val="126082"/>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 name="Google Shape;68;p3"/>
            <p:cNvSpPr txBox="1"/>
            <p:nvPr/>
          </p:nvSpPr>
          <p:spPr>
            <a:xfrm>
              <a:off x="1177558" y="186141"/>
              <a:ext cx="5560594" cy="987097"/>
            </a:xfrm>
            <a:prstGeom prst="rect">
              <a:avLst/>
            </a:prstGeom>
            <a:noFill/>
            <a:ln>
              <a:noFill/>
            </a:ln>
          </p:spPr>
          <p:txBody>
            <a:bodyPr anchorCtr="0" anchor="ctr" bIns="76200" lIns="76200" spcFirstLastPara="1" rIns="76200" wrap="square" tIns="76200">
              <a:noAutofit/>
            </a:bodyPr>
            <a:lstStyle/>
            <a:p>
              <a:pPr indent="0" lvl="0" marL="0" marR="0" rtl="1" algn="ctr">
                <a:lnSpc>
                  <a:spcPct val="90000"/>
                </a:lnSpc>
                <a:spcBef>
                  <a:spcPts val="0"/>
                </a:spcBef>
                <a:spcAft>
                  <a:spcPts val="0"/>
                </a:spcAft>
                <a:buClr>
                  <a:schemeClr val="dk1"/>
                </a:buClr>
                <a:buSzPts val="2000"/>
                <a:buFont typeface="Noto Sans Symbols"/>
                <a:buNone/>
              </a:pPr>
              <a:r>
                <a:rPr lang="en-US" sz="2000">
                  <a:solidFill>
                    <a:schemeClr val="dk1"/>
                  </a:solidFill>
                  <a:latin typeface="Arial"/>
                  <a:ea typeface="Arial"/>
                  <a:cs typeface="Arial"/>
                  <a:sym typeface="Arial"/>
                </a:rPr>
                <a:t>Think about the last time you were sick. Did the illness occur suddenly? Perhaps one day you felt fine, and the next day you were ill with a cold or an infection. </a:t>
              </a:r>
              <a:endParaRPr sz="2000">
                <a:solidFill>
                  <a:schemeClr val="dk1"/>
                </a:solidFill>
                <a:latin typeface="Arial"/>
                <a:ea typeface="Arial"/>
                <a:cs typeface="Arial"/>
                <a:sym typeface="Arial"/>
              </a:endParaRPr>
            </a:p>
          </p:txBody>
        </p:sp>
        <p:sp>
          <p:nvSpPr>
            <p:cNvPr id="69" name="Google Shape;69;p3"/>
            <p:cNvSpPr/>
            <p:nvPr/>
          </p:nvSpPr>
          <p:spPr>
            <a:xfrm>
              <a:off x="200704" y="1470575"/>
              <a:ext cx="3029356" cy="2365018"/>
            </a:xfrm>
            <a:prstGeom prst="roundRect">
              <a:avLst>
                <a:gd fmla="val 10000" name="adj"/>
              </a:avLst>
            </a:prstGeom>
            <a:solidFill>
              <a:srgbClr val="126082"/>
            </a:solidFill>
            <a:ln cap="flat" cmpd="sng" w="19050">
              <a:solidFill>
                <a:schemeClr val="lt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70" name="Google Shape;70;p3"/>
            <p:cNvSpPr/>
            <p:nvPr/>
          </p:nvSpPr>
          <p:spPr>
            <a:xfrm>
              <a:off x="360600" y="1622476"/>
              <a:ext cx="3029356" cy="2365018"/>
            </a:xfrm>
            <a:prstGeom prst="roundRect">
              <a:avLst>
                <a:gd fmla="val 10000" name="adj"/>
              </a:avLst>
            </a:prstGeom>
            <a:solidFill>
              <a:schemeClr val="lt1">
                <a:alpha val="89803"/>
              </a:schemeClr>
            </a:solidFill>
            <a:ln cap="flat" cmpd="sng" w="19050">
              <a:solidFill>
                <a:srgbClr val="126082"/>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 name="Google Shape;71;p3"/>
            <p:cNvSpPr txBox="1"/>
            <p:nvPr/>
          </p:nvSpPr>
          <p:spPr>
            <a:xfrm>
              <a:off x="429869" y="1691745"/>
              <a:ext cx="2890818" cy="2226480"/>
            </a:xfrm>
            <a:prstGeom prst="rect">
              <a:avLst/>
            </a:prstGeom>
            <a:noFill/>
            <a:ln>
              <a:noFill/>
            </a:ln>
          </p:spPr>
          <p:txBody>
            <a:bodyPr anchorCtr="0" anchor="ctr" bIns="68575" lIns="68575" spcFirstLastPara="1" rIns="68575" wrap="square" tIns="68575">
              <a:noAutofit/>
            </a:bodyPr>
            <a:lstStyle/>
            <a:p>
              <a:pPr indent="0" lvl="0" marL="0" marR="0" rtl="1" algn="ctr">
                <a:lnSpc>
                  <a:spcPct val="90000"/>
                </a:lnSpc>
                <a:spcBef>
                  <a:spcPts val="0"/>
                </a:spcBef>
                <a:spcAft>
                  <a:spcPts val="0"/>
                </a:spcAft>
                <a:buClr>
                  <a:schemeClr val="dk1"/>
                </a:buClr>
                <a:buSzPts val="1800"/>
                <a:buFont typeface="Noto Sans Symbols"/>
                <a:buNone/>
              </a:pPr>
              <a:r>
                <a:rPr lang="en-US" sz="1800">
                  <a:solidFill>
                    <a:schemeClr val="dk1"/>
                  </a:solidFill>
                  <a:latin typeface="Arial"/>
                  <a:ea typeface="Arial"/>
                  <a:cs typeface="Arial"/>
                  <a:sym typeface="Arial"/>
                </a:rPr>
                <a:t>Or perhaps someone you know had surgery to remove an infected appendix (appendicitis acute condition. That is, the illness happened fairly suddenly and lasted a short time. </a:t>
              </a:r>
              <a:endParaRPr sz="1800">
                <a:solidFill>
                  <a:schemeClr val="dk1"/>
                </a:solidFill>
                <a:latin typeface="Arial"/>
                <a:ea typeface="Arial"/>
                <a:cs typeface="Arial"/>
                <a:sym typeface="Arial"/>
              </a:endParaRPr>
            </a:p>
          </p:txBody>
        </p:sp>
        <p:sp>
          <p:nvSpPr>
            <p:cNvPr id="72" name="Google Shape;72;p3"/>
            <p:cNvSpPr/>
            <p:nvPr/>
          </p:nvSpPr>
          <p:spPr>
            <a:xfrm>
              <a:off x="5383104" y="1470575"/>
              <a:ext cx="2012111" cy="913804"/>
            </a:xfrm>
            <a:prstGeom prst="roundRect">
              <a:avLst>
                <a:gd fmla="val 10000" name="adj"/>
              </a:avLst>
            </a:prstGeom>
            <a:solidFill>
              <a:srgbClr val="126082"/>
            </a:solidFill>
            <a:ln cap="flat" cmpd="sng" w="19050">
              <a:solidFill>
                <a:schemeClr val="lt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73" name="Google Shape;73;p3"/>
            <p:cNvSpPr/>
            <p:nvPr/>
          </p:nvSpPr>
          <p:spPr>
            <a:xfrm>
              <a:off x="5543000" y="1622476"/>
              <a:ext cx="2012111" cy="913804"/>
            </a:xfrm>
            <a:prstGeom prst="roundRect">
              <a:avLst>
                <a:gd fmla="val 10000" name="adj"/>
              </a:avLst>
            </a:prstGeom>
            <a:solidFill>
              <a:schemeClr val="lt1">
                <a:alpha val="89803"/>
              </a:schemeClr>
            </a:solidFill>
            <a:ln cap="flat" cmpd="sng" w="19050">
              <a:solidFill>
                <a:srgbClr val="126082"/>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3"/>
            <p:cNvSpPr txBox="1"/>
            <p:nvPr/>
          </p:nvSpPr>
          <p:spPr>
            <a:xfrm>
              <a:off x="5569764" y="1649240"/>
              <a:ext cx="1958582" cy="860275"/>
            </a:xfrm>
            <a:prstGeom prst="rect">
              <a:avLst/>
            </a:prstGeom>
            <a:noFill/>
            <a:ln>
              <a:noFill/>
            </a:ln>
          </p:spPr>
          <p:txBody>
            <a:bodyPr anchorCtr="0" anchor="ctr" bIns="64750" lIns="64750" spcFirstLastPara="1" rIns="64750" wrap="square" tIns="64750">
              <a:noAutofit/>
            </a:bodyPr>
            <a:lstStyle/>
            <a:p>
              <a:pPr indent="0" lvl="0" marL="0" marR="0" rtl="1" algn="ctr">
                <a:lnSpc>
                  <a:spcPct val="90000"/>
                </a:lnSpc>
                <a:spcBef>
                  <a:spcPts val="0"/>
                </a:spcBef>
                <a:spcAft>
                  <a:spcPts val="0"/>
                </a:spcAft>
                <a:buClr>
                  <a:schemeClr val="dk1"/>
                </a:buClr>
                <a:buSzPts val="1700"/>
                <a:buFont typeface="Arial"/>
                <a:buNone/>
              </a:pPr>
              <a:r>
                <a:rPr lang="en-US" sz="1700">
                  <a:solidFill>
                    <a:schemeClr val="dk1"/>
                  </a:solidFill>
                  <a:latin typeface="Arial"/>
                  <a:ea typeface="Arial"/>
                  <a:cs typeface="Arial"/>
                  <a:sym typeface="Arial"/>
                </a:rPr>
                <a:t>In both of these cases, the illness is considered an</a:t>
              </a:r>
              <a:endParaRPr sz="1700">
                <a:solidFill>
                  <a:schemeClr val="dk1"/>
                </a:solidFill>
                <a:latin typeface="Arial"/>
                <a:ea typeface="Arial"/>
                <a:cs typeface="Arial"/>
                <a:sym typeface="Arial"/>
              </a:endParaRPr>
            </a:p>
          </p:txBody>
        </p:sp>
        <p:sp>
          <p:nvSpPr>
            <p:cNvPr id="75" name="Google Shape;75;p3"/>
            <p:cNvSpPr/>
            <p:nvPr/>
          </p:nvSpPr>
          <p:spPr>
            <a:xfrm>
              <a:off x="3549852" y="2802907"/>
              <a:ext cx="1748835" cy="2251651"/>
            </a:xfrm>
            <a:prstGeom prst="roundRect">
              <a:avLst>
                <a:gd fmla="val 10000" name="adj"/>
              </a:avLst>
            </a:prstGeom>
            <a:solidFill>
              <a:srgbClr val="126082"/>
            </a:solidFill>
            <a:ln cap="flat" cmpd="sng" w="19050">
              <a:solidFill>
                <a:schemeClr val="lt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76" name="Google Shape;76;p3"/>
            <p:cNvSpPr/>
            <p:nvPr/>
          </p:nvSpPr>
          <p:spPr>
            <a:xfrm>
              <a:off x="3709748" y="2954808"/>
              <a:ext cx="1748835" cy="2251651"/>
            </a:xfrm>
            <a:prstGeom prst="roundRect">
              <a:avLst>
                <a:gd fmla="val 10000" name="adj"/>
              </a:avLst>
            </a:prstGeom>
            <a:solidFill>
              <a:schemeClr val="lt1">
                <a:alpha val="89803"/>
              </a:schemeClr>
            </a:solidFill>
            <a:ln cap="flat" cmpd="sng" w="19050">
              <a:solidFill>
                <a:srgbClr val="126082"/>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 name="Google Shape;77;p3"/>
            <p:cNvSpPr txBox="1"/>
            <p:nvPr/>
          </p:nvSpPr>
          <p:spPr>
            <a:xfrm>
              <a:off x="3760970" y="3006029"/>
              <a:ext cx="1646392" cy="2149208"/>
            </a:xfrm>
            <a:prstGeom prst="rect">
              <a:avLst/>
            </a:prstGeom>
            <a:noFill/>
            <a:ln>
              <a:noFill/>
            </a:ln>
          </p:spPr>
          <p:txBody>
            <a:bodyPr anchorCtr="0" anchor="ctr" bIns="68575" lIns="68575" spcFirstLastPara="1" rIns="68575" wrap="square" tIns="68575">
              <a:noAutofit/>
            </a:bodyPr>
            <a:lstStyle/>
            <a:p>
              <a:pPr indent="0" lvl="0" marL="0" marR="0" rtl="1" algn="ctr">
                <a:lnSpc>
                  <a:spcPct val="90000"/>
                </a:lnSpc>
                <a:spcBef>
                  <a:spcPts val="0"/>
                </a:spcBef>
                <a:spcAft>
                  <a:spcPts val="0"/>
                </a:spcAft>
                <a:buClr>
                  <a:schemeClr val="dk1"/>
                </a:buClr>
                <a:buSzPts val="1800"/>
                <a:buFont typeface="Arial"/>
                <a:buNone/>
              </a:pPr>
              <a:r>
                <a:rPr b="1" lang="en-US" sz="1800">
                  <a:solidFill>
                    <a:schemeClr val="dk1"/>
                  </a:solidFill>
                  <a:latin typeface="Arial"/>
                  <a:ea typeface="Arial"/>
                  <a:cs typeface="Arial"/>
                  <a:sym typeface="Arial"/>
                </a:rPr>
                <a:t>acute</a:t>
              </a:r>
              <a:r>
                <a:rPr lang="en-US" sz="1800">
                  <a:solidFill>
                    <a:schemeClr val="dk1"/>
                  </a:solidFill>
                  <a:latin typeface="Arial"/>
                  <a:ea typeface="Arial"/>
                  <a:cs typeface="Arial"/>
                  <a:sym typeface="Arial"/>
                </a:rPr>
                <a:t> </a:t>
              </a:r>
              <a:r>
                <a:rPr b="1" lang="en-US" sz="1800">
                  <a:solidFill>
                    <a:schemeClr val="dk1"/>
                  </a:solidFill>
                  <a:latin typeface="Arial"/>
                  <a:ea typeface="Arial"/>
                  <a:cs typeface="Arial"/>
                  <a:sym typeface="Arial"/>
                </a:rPr>
                <a:t>condition</a:t>
              </a:r>
              <a:r>
                <a:rPr lang="en-US" sz="1800">
                  <a:solidFill>
                    <a:schemeClr val="dk1"/>
                  </a:solidFill>
                  <a:latin typeface="Arial"/>
                  <a:ea typeface="Arial"/>
                  <a:cs typeface="Arial"/>
                  <a:sym typeface="Arial"/>
                </a:rPr>
                <a:t>: That is, the illness happened fairly suddenly and lasted a short time. </a:t>
              </a:r>
              <a:endParaRPr sz="1800">
                <a:solidFill>
                  <a:schemeClr val="dk1"/>
                </a:solidFill>
                <a:latin typeface="Arial"/>
                <a:ea typeface="Arial"/>
                <a:cs typeface="Arial"/>
                <a:sym typeface="Arial"/>
              </a:endParaRPr>
            </a:p>
          </p:txBody>
        </p:sp>
        <p:sp>
          <p:nvSpPr>
            <p:cNvPr id="78" name="Google Shape;78;p3"/>
            <p:cNvSpPr/>
            <p:nvPr/>
          </p:nvSpPr>
          <p:spPr>
            <a:xfrm>
              <a:off x="5618479" y="2802907"/>
              <a:ext cx="3609989" cy="2460328"/>
            </a:xfrm>
            <a:prstGeom prst="roundRect">
              <a:avLst>
                <a:gd fmla="val 10000" name="adj"/>
              </a:avLst>
            </a:prstGeom>
            <a:solidFill>
              <a:srgbClr val="126082"/>
            </a:solidFill>
            <a:ln cap="flat" cmpd="sng" w="19050">
              <a:solidFill>
                <a:schemeClr val="lt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79" name="Google Shape;79;p3"/>
            <p:cNvSpPr/>
            <p:nvPr/>
          </p:nvSpPr>
          <p:spPr>
            <a:xfrm>
              <a:off x="5778375" y="2954808"/>
              <a:ext cx="3609989" cy="2460328"/>
            </a:xfrm>
            <a:prstGeom prst="roundRect">
              <a:avLst>
                <a:gd fmla="val 10000" name="adj"/>
              </a:avLst>
            </a:prstGeom>
            <a:solidFill>
              <a:schemeClr val="lt1">
                <a:alpha val="89803"/>
              </a:schemeClr>
            </a:solidFill>
            <a:ln cap="flat" cmpd="sng" w="19050">
              <a:solidFill>
                <a:srgbClr val="126082"/>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3"/>
            <p:cNvSpPr txBox="1"/>
            <p:nvPr/>
          </p:nvSpPr>
          <p:spPr>
            <a:xfrm>
              <a:off x="5778380" y="2954802"/>
              <a:ext cx="3763800" cy="2316300"/>
            </a:xfrm>
            <a:prstGeom prst="rect">
              <a:avLst/>
            </a:prstGeom>
            <a:noFill/>
            <a:ln>
              <a:noFill/>
            </a:ln>
          </p:spPr>
          <p:txBody>
            <a:bodyPr anchorCtr="0" anchor="ctr" bIns="68575" lIns="68575" spcFirstLastPara="1" rIns="68575" wrap="square" tIns="68575">
              <a:noAutofit/>
            </a:bodyPr>
            <a:lstStyle/>
            <a:p>
              <a:pPr indent="0" lvl="0" marL="0" marR="0" rtl="1" algn="ctr">
                <a:lnSpc>
                  <a:spcPct val="90000"/>
                </a:lnSpc>
                <a:spcBef>
                  <a:spcPts val="0"/>
                </a:spcBef>
                <a:spcAft>
                  <a:spcPts val="0"/>
                </a:spcAft>
                <a:buClr>
                  <a:schemeClr val="dk1"/>
                </a:buClr>
                <a:buSzPts val="1800"/>
                <a:buFont typeface="Arial"/>
                <a:buNone/>
              </a:pPr>
              <a:r>
                <a:rPr lang="en-US" sz="1800">
                  <a:solidFill>
                    <a:schemeClr val="dk1"/>
                  </a:solidFill>
                  <a:latin typeface="Arial"/>
                  <a:ea typeface="Arial"/>
                  <a:cs typeface="Arial"/>
                  <a:sym typeface="Arial"/>
                </a:rPr>
                <a:t>Some illnesses, such as diabetes and arthritis, do not resolve with time. These conditions are </a:t>
              </a:r>
              <a:r>
                <a:rPr b="1" lang="en-US" sz="1800">
                  <a:solidFill>
                    <a:schemeClr val="dk1"/>
                  </a:solidFill>
                  <a:latin typeface="Arial"/>
                  <a:ea typeface="Arial"/>
                  <a:cs typeface="Arial"/>
                  <a:sym typeface="Arial"/>
                </a:rPr>
                <a:t>chronic</a:t>
              </a:r>
              <a:r>
                <a:rPr lang="en-US" sz="1800">
                  <a:solidFill>
                    <a:schemeClr val="dk1"/>
                  </a:solidFill>
                  <a:latin typeface="Arial"/>
                  <a:ea typeface="Arial"/>
                  <a:cs typeface="Arial"/>
                  <a:sym typeface="Arial"/>
                </a:rPr>
                <a:t> </a:t>
              </a:r>
              <a:r>
                <a:rPr b="1" lang="en-US" sz="1800">
                  <a:solidFill>
                    <a:schemeClr val="dk1"/>
                  </a:solidFill>
                  <a:latin typeface="Arial"/>
                  <a:ea typeface="Arial"/>
                  <a:cs typeface="Arial"/>
                  <a:sym typeface="Arial"/>
                </a:rPr>
                <a:t>conditions</a:t>
              </a:r>
              <a:r>
                <a:rPr lang="en-US" sz="1800">
                  <a:solidFill>
                    <a:schemeClr val="dk1"/>
                  </a:solidFill>
                  <a:latin typeface="Arial"/>
                  <a:ea typeface="Arial"/>
                  <a:cs typeface="Arial"/>
                  <a:sym typeface="Arial"/>
                </a:rPr>
                <a:t>. In many cases, a person who has a chronic condition lives the rest of his life with an illness or condition that never really goes away, and the person requires ongoing treatment to manage it.</a:t>
              </a:r>
              <a:endParaRPr sz="1800">
                <a:solidFill>
                  <a:schemeClr val="dk1"/>
                </a:solidFill>
                <a:latin typeface="Arial"/>
                <a:ea typeface="Arial"/>
                <a:cs typeface="Arial"/>
                <a:sym typeface="Arial"/>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4"/>
          <p:cNvSpPr txBox="1"/>
          <p:nvPr>
            <p:ph idx="1" type="body"/>
          </p:nvPr>
        </p:nvSpPr>
        <p:spPr>
          <a:xfrm>
            <a:off x="244523" y="1184180"/>
            <a:ext cx="10515600" cy="5237092"/>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Font typeface="Noto Sans Symbols"/>
              <a:buChar char="❖"/>
            </a:pPr>
            <a:r>
              <a:rPr lang="en-US"/>
              <a:t>Sometimes a person can have a </a:t>
            </a:r>
            <a:r>
              <a:rPr b="1" lang="en-US">
                <a:highlight>
                  <a:srgbClr val="FFFF00"/>
                </a:highlight>
              </a:rPr>
              <a:t>chronic</a:t>
            </a:r>
            <a:r>
              <a:rPr lang="en-US"/>
              <a:t> </a:t>
            </a:r>
            <a:r>
              <a:rPr b="1" lang="en-US">
                <a:highlight>
                  <a:srgbClr val="FFFF00"/>
                </a:highlight>
              </a:rPr>
              <a:t>condition</a:t>
            </a:r>
            <a:r>
              <a:rPr lang="en-US"/>
              <a:t> that continues for years without many serious symptoms, and then suddenly it flares up. When it flares up.</a:t>
            </a:r>
            <a:endParaRPr/>
          </a:p>
          <a:p>
            <a:pPr indent="-228600" lvl="0" marL="228600" rtl="0" algn="l">
              <a:lnSpc>
                <a:spcPct val="90000"/>
              </a:lnSpc>
              <a:spcBef>
                <a:spcPts val="1000"/>
              </a:spcBef>
              <a:spcAft>
                <a:spcPts val="0"/>
              </a:spcAft>
              <a:buClr>
                <a:schemeClr val="dk1"/>
              </a:buClr>
              <a:buSzPts val="2800"/>
              <a:buFont typeface="Noto Sans Symbols"/>
              <a:buChar char="❖"/>
            </a:pPr>
            <a:r>
              <a:rPr lang="en-US"/>
              <a:t>the </a:t>
            </a:r>
            <a:r>
              <a:rPr b="1" lang="en-US"/>
              <a:t>chronic</a:t>
            </a:r>
            <a:r>
              <a:rPr lang="en-US"/>
              <a:t> </a:t>
            </a:r>
            <a:r>
              <a:rPr b="1" lang="en-US"/>
              <a:t>condition</a:t>
            </a:r>
            <a:r>
              <a:rPr lang="en-US"/>
              <a:t> is in an </a:t>
            </a:r>
            <a:r>
              <a:rPr b="1" lang="en-US"/>
              <a:t>acute</a:t>
            </a:r>
            <a:r>
              <a:rPr lang="en-US"/>
              <a:t> </a:t>
            </a:r>
            <a:r>
              <a:rPr b="1" lang="en-US"/>
              <a:t>phase</a:t>
            </a:r>
            <a:r>
              <a:rPr lang="en-US"/>
              <a:t>. </a:t>
            </a:r>
            <a:endParaRPr/>
          </a:p>
          <a:p>
            <a:pPr indent="-228600" lvl="0" marL="228600" rtl="0" algn="l">
              <a:lnSpc>
                <a:spcPct val="90000"/>
              </a:lnSpc>
              <a:spcBef>
                <a:spcPts val="1000"/>
              </a:spcBef>
              <a:spcAft>
                <a:spcPts val="0"/>
              </a:spcAft>
              <a:buClr>
                <a:schemeClr val="dk1"/>
              </a:buClr>
              <a:buSzPts val="2800"/>
              <a:buFont typeface="Noto Sans Symbols"/>
              <a:buChar char="❖"/>
            </a:pPr>
            <a:r>
              <a:rPr lang="en-US"/>
              <a:t>The person feels ill and may need medical attention. After treatment, the acute phase resolves, but the person continues to live with the chronic condition.</a:t>
            </a:r>
            <a:endParaRPr/>
          </a:p>
          <a:p>
            <a:pPr indent="-228600" lvl="0" marL="228600" rtl="0" algn="l">
              <a:lnSpc>
                <a:spcPct val="90000"/>
              </a:lnSpc>
              <a:spcBef>
                <a:spcPts val="1000"/>
              </a:spcBef>
              <a:spcAft>
                <a:spcPts val="0"/>
              </a:spcAft>
              <a:buClr>
                <a:schemeClr val="dk1"/>
              </a:buClr>
              <a:buSzPts val="2800"/>
              <a:buFont typeface="Noto Sans Symbols"/>
              <a:buChar char="❖"/>
            </a:pPr>
            <a:r>
              <a:rPr lang="en-US"/>
              <a:t>Many people in your care will have chronic conditions, especially if you </a:t>
            </a:r>
            <a:r>
              <a:rPr lang="en-US" u="sng"/>
              <a:t>work in a nursing home</a:t>
            </a:r>
            <a:r>
              <a:rPr lang="en-US"/>
              <a:t>. </a:t>
            </a:r>
            <a:endParaRPr/>
          </a:p>
          <a:p>
            <a:pPr indent="-228600" lvl="0" marL="228600" rtl="0" algn="l">
              <a:lnSpc>
                <a:spcPct val="90000"/>
              </a:lnSpc>
              <a:spcBef>
                <a:spcPts val="1000"/>
              </a:spcBef>
              <a:spcAft>
                <a:spcPts val="0"/>
              </a:spcAft>
              <a:buClr>
                <a:schemeClr val="dk1"/>
              </a:buClr>
              <a:buSzPts val="2800"/>
              <a:buFont typeface="Noto Sans Symbols"/>
              <a:buChar char="❖"/>
            </a:pPr>
            <a:r>
              <a:rPr lang="en-US"/>
              <a:t>Living with a chronic condition can be very difficult for a person. Often, the condition affects the person’s ability to manage </a:t>
            </a:r>
            <a:r>
              <a:rPr b="1" lang="en-US"/>
              <a:t>activities</a:t>
            </a:r>
            <a:r>
              <a:rPr lang="en-US"/>
              <a:t> of </a:t>
            </a:r>
            <a:r>
              <a:rPr b="1" lang="en-US"/>
              <a:t>daily</a:t>
            </a:r>
            <a:r>
              <a:rPr lang="en-US"/>
              <a:t> </a:t>
            </a:r>
            <a:r>
              <a:rPr b="1" lang="en-US"/>
              <a:t>living</a:t>
            </a:r>
            <a:r>
              <a:rPr lang="en-US"/>
              <a:t> (</a:t>
            </a:r>
            <a:r>
              <a:rPr b="1" lang="en-US"/>
              <a:t>ADLs</a:t>
            </a:r>
            <a:r>
              <a:rPr lang="en-US"/>
              <a:t>) independently.</a:t>
            </a:r>
            <a:endParaRPr/>
          </a:p>
        </p:txBody>
      </p:sp>
      <p:sp>
        <p:nvSpPr>
          <p:cNvPr id="86" name="Google Shape;86;p4"/>
          <p:cNvSpPr/>
          <p:nvPr/>
        </p:nvSpPr>
        <p:spPr>
          <a:xfrm>
            <a:off x="60127" y="87650"/>
            <a:ext cx="7403100" cy="9234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5400" cap="none">
                <a:solidFill>
                  <a:schemeClr val="dk1"/>
                </a:solidFill>
                <a:latin typeface="Arial"/>
                <a:ea typeface="Arial"/>
                <a:cs typeface="Arial"/>
                <a:sym typeface="Arial"/>
              </a:rPr>
              <a:t>Chronic condition:</a:t>
            </a:r>
            <a:endParaRPr b="1" sz="5400" cap="none">
              <a:solidFill>
                <a:schemeClr val="dk1"/>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5"/>
          <p:cNvSpPr txBox="1"/>
          <p:nvPr>
            <p:ph type="title"/>
          </p:nvPr>
        </p:nvSpPr>
        <p:spPr>
          <a:xfrm>
            <a:off x="80750" y="-112546"/>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Play"/>
              <a:buNone/>
            </a:pPr>
            <a:r>
              <a:rPr b="1" lang="en-US"/>
              <a:t>CONT</a:t>
            </a:r>
            <a:r>
              <a:rPr lang="en-US"/>
              <a:t>…</a:t>
            </a:r>
            <a:endParaRPr/>
          </a:p>
        </p:txBody>
      </p:sp>
      <p:sp>
        <p:nvSpPr>
          <p:cNvPr id="92" name="Google Shape;92;p5"/>
          <p:cNvSpPr txBox="1"/>
          <p:nvPr>
            <p:ph idx="1" type="body"/>
          </p:nvPr>
        </p:nvSpPr>
        <p:spPr>
          <a:xfrm>
            <a:off x="80750" y="1020406"/>
            <a:ext cx="10515600" cy="6076430"/>
          </a:xfrm>
          <a:prstGeom prst="rect">
            <a:avLst/>
          </a:prstGeom>
          <a:noFill/>
          <a:ln>
            <a:noFill/>
          </a:ln>
        </p:spPr>
        <p:txBody>
          <a:bodyPr anchorCtr="0" anchor="t" bIns="45700" lIns="91425" spcFirstLastPara="1" rIns="91425" wrap="square" tIns="45700">
            <a:normAutofit fontScale="85000" lnSpcReduction="20000"/>
          </a:bodyPr>
          <a:lstStyle/>
          <a:p>
            <a:pPr indent="-228600" lvl="0" marL="228600" rtl="0" algn="l">
              <a:lnSpc>
                <a:spcPct val="90000"/>
              </a:lnSpc>
              <a:spcBef>
                <a:spcPts val="0"/>
              </a:spcBef>
              <a:spcAft>
                <a:spcPts val="0"/>
              </a:spcAft>
              <a:buClr>
                <a:schemeClr val="dk1"/>
              </a:buClr>
              <a:buSzPct val="100000"/>
              <a:buFont typeface="Noto Sans Symbols"/>
              <a:buChar char="❖"/>
            </a:pPr>
            <a:r>
              <a:rPr lang="en-US"/>
              <a:t>The person may have good days, when she is able to do quite a lot, and bad days, when pain or disability prevents her from doing much at all. </a:t>
            </a:r>
            <a:endParaRPr/>
          </a:p>
          <a:p>
            <a:pPr indent="-228600" lvl="0" marL="228600" rtl="0" algn="l">
              <a:lnSpc>
                <a:spcPct val="90000"/>
              </a:lnSpc>
              <a:spcBef>
                <a:spcPts val="1000"/>
              </a:spcBef>
              <a:spcAft>
                <a:spcPts val="0"/>
              </a:spcAft>
              <a:buClr>
                <a:schemeClr val="dk1"/>
              </a:buClr>
              <a:buSzPct val="100000"/>
              <a:buFont typeface="Noto Sans Symbols"/>
              <a:buChar char="❖"/>
            </a:pPr>
            <a:r>
              <a:rPr lang="en-US"/>
              <a:t>A </a:t>
            </a:r>
            <a:r>
              <a:rPr b="1" lang="en-US">
                <a:highlight>
                  <a:srgbClr val="FFFF00"/>
                </a:highlight>
              </a:rPr>
              <a:t>chronic</a:t>
            </a:r>
            <a:r>
              <a:rPr lang="en-US"/>
              <a:t> </a:t>
            </a:r>
            <a:r>
              <a:rPr b="1" lang="en-US">
                <a:highlight>
                  <a:srgbClr val="FFFF00"/>
                </a:highlight>
              </a:rPr>
              <a:t>condition</a:t>
            </a:r>
            <a:r>
              <a:rPr lang="en-US"/>
              <a:t> also impacts a person’s emotional health. The person may become depressed or angry because the condition affects her ability to do the things she likes to do.</a:t>
            </a:r>
            <a:endParaRPr/>
          </a:p>
          <a:p>
            <a:pPr indent="-228600" lvl="0" marL="228600" rtl="0" algn="l">
              <a:lnSpc>
                <a:spcPct val="90000"/>
              </a:lnSpc>
              <a:spcBef>
                <a:spcPts val="1000"/>
              </a:spcBef>
              <a:spcAft>
                <a:spcPts val="0"/>
              </a:spcAft>
              <a:buClr>
                <a:schemeClr val="dk1"/>
              </a:buClr>
              <a:buSzPct val="100000"/>
              <a:buFont typeface="Noto Sans Symbols"/>
              <a:buChar char="❖"/>
            </a:pPr>
            <a:r>
              <a:rPr lang="en-US"/>
              <a:t> It can be very difficult for the person to cope day to day with a condition that may prevent her from ever feeling really well.</a:t>
            </a:r>
            <a:endParaRPr/>
          </a:p>
          <a:p>
            <a:pPr indent="-228600" lvl="0" marL="228600" rtl="0" algn="l">
              <a:lnSpc>
                <a:spcPct val="90000"/>
              </a:lnSpc>
              <a:spcBef>
                <a:spcPts val="1000"/>
              </a:spcBef>
              <a:spcAft>
                <a:spcPts val="0"/>
              </a:spcAft>
              <a:buClr>
                <a:schemeClr val="dk1"/>
              </a:buClr>
              <a:buSzPct val="100000"/>
              <a:buFont typeface="Noto Sans Symbols"/>
              <a:buChar char="❖"/>
            </a:pPr>
            <a:r>
              <a:rPr lang="en-US"/>
              <a:t> As a </a:t>
            </a:r>
            <a:r>
              <a:rPr b="1" lang="en-US">
                <a:highlight>
                  <a:srgbClr val="FFFF00"/>
                </a:highlight>
              </a:rPr>
              <a:t>nurse</a:t>
            </a:r>
            <a:r>
              <a:rPr lang="en-US"/>
              <a:t> </a:t>
            </a:r>
            <a:r>
              <a:rPr b="1" lang="en-US">
                <a:highlight>
                  <a:srgbClr val="FFFF00"/>
                </a:highlight>
              </a:rPr>
              <a:t>assistant</a:t>
            </a:r>
            <a:r>
              <a:rPr lang="en-US"/>
              <a:t>, you must try to help the person live the fullest life possible. </a:t>
            </a:r>
            <a:r>
              <a:rPr lang="en-US" u="sng"/>
              <a:t>Show</a:t>
            </a:r>
            <a:r>
              <a:rPr lang="en-US"/>
              <a:t> </a:t>
            </a:r>
            <a:r>
              <a:rPr lang="en-US" u="sng"/>
              <a:t>empathy</a:t>
            </a:r>
            <a:r>
              <a:rPr lang="en-US"/>
              <a:t>, and recognize that the person’s abilities may change from day to day. </a:t>
            </a:r>
            <a:endParaRPr/>
          </a:p>
          <a:p>
            <a:pPr indent="-228600" lvl="0" marL="228600" rtl="0" algn="l">
              <a:lnSpc>
                <a:spcPct val="90000"/>
              </a:lnSpc>
              <a:spcBef>
                <a:spcPts val="1000"/>
              </a:spcBef>
              <a:spcAft>
                <a:spcPts val="0"/>
              </a:spcAft>
              <a:buClr>
                <a:schemeClr val="dk1"/>
              </a:buClr>
              <a:buSzPct val="100000"/>
              <a:buFont typeface="Noto Sans Symbols"/>
              <a:buChar char="❖"/>
            </a:pPr>
            <a:r>
              <a:rPr lang="en-US"/>
              <a:t>Therefore, your care and the amount of assistance you provide may need to change from day to day as well.</a:t>
            </a:r>
            <a:endParaRPr/>
          </a:p>
          <a:p>
            <a:pPr indent="-228600" lvl="0" marL="228600" rtl="0" algn="l">
              <a:lnSpc>
                <a:spcPct val="90000"/>
              </a:lnSpc>
              <a:spcBef>
                <a:spcPts val="1000"/>
              </a:spcBef>
              <a:spcAft>
                <a:spcPts val="0"/>
              </a:spcAft>
              <a:buClr>
                <a:schemeClr val="dk1"/>
              </a:buClr>
              <a:buSzPct val="100000"/>
              <a:buFont typeface="Noto Sans Symbols"/>
              <a:buChar char="❖"/>
            </a:pPr>
            <a:r>
              <a:rPr lang="en-US"/>
              <a:t>Family members and friends are also affected by the person’s chronic condition. </a:t>
            </a:r>
            <a:endParaRPr/>
          </a:p>
          <a:p>
            <a:pPr indent="-228600" lvl="0" marL="228600" rtl="0" algn="l">
              <a:lnSpc>
                <a:spcPct val="90000"/>
              </a:lnSpc>
              <a:spcBef>
                <a:spcPts val="1000"/>
              </a:spcBef>
              <a:spcAft>
                <a:spcPts val="0"/>
              </a:spcAft>
              <a:buClr>
                <a:schemeClr val="dk1"/>
              </a:buClr>
              <a:buSzPct val="100000"/>
              <a:buFont typeface="Noto Sans Symbols"/>
              <a:buChar char="❖"/>
            </a:pPr>
            <a:r>
              <a:rPr lang="en-US"/>
              <a:t>If a person’s diet changes, his family may have to eat differently, too. If the person cannot move without help, he may need assistance with a variety of tasks. </a:t>
            </a:r>
            <a:endParaRPr/>
          </a:p>
          <a:p>
            <a:pPr indent="-228600" lvl="0" marL="228600" rtl="0" algn="l">
              <a:lnSpc>
                <a:spcPct val="90000"/>
              </a:lnSpc>
              <a:spcBef>
                <a:spcPts val="1000"/>
              </a:spcBef>
              <a:spcAft>
                <a:spcPts val="0"/>
              </a:spcAft>
              <a:buClr>
                <a:schemeClr val="dk1"/>
              </a:buClr>
              <a:buSzPct val="100000"/>
              <a:buFont typeface="Noto Sans Symbols"/>
              <a:buChar char="❖"/>
            </a:pPr>
            <a:r>
              <a:rPr lang="en-US"/>
              <a:t>Family members and friends may also be sad, angry or depressed about the change in the person’s health.</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6" name="Shape 96"/>
        <p:cNvGrpSpPr/>
        <p:nvPr/>
      </p:nvGrpSpPr>
      <p:grpSpPr>
        <a:xfrm>
          <a:off x="0" y="0"/>
          <a:ext cx="0" cy="0"/>
          <a:chOff x="0" y="0"/>
          <a:chExt cx="0" cy="0"/>
        </a:xfrm>
      </p:grpSpPr>
      <p:sp>
        <p:nvSpPr>
          <p:cNvPr id="97" name="Google Shape;97;p6"/>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98" name="Google Shape;98;p6"/>
          <p:cNvSpPr/>
          <p:nvPr/>
        </p:nvSpPr>
        <p:spPr>
          <a:xfrm>
            <a:off x="-1" y="-4290"/>
            <a:ext cx="12192000" cy="1733407"/>
          </a:xfrm>
          <a:prstGeom prst="rect">
            <a:avLst/>
          </a:prstGeom>
          <a:solidFill>
            <a:schemeClr val="lt1"/>
          </a:solidFill>
          <a:ln>
            <a:noFill/>
          </a:ln>
          <a:effectLst>
            <a:outerShdw blurRad="254000" sx="94000" rotWithShape="0" algn="t" dir="5460000" dist="38100" sy="94000">
              <a:srgbClr val="000000">
                <a:alpha val="29803"/>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99" name="Google Shape;99;p6"/>
          <p:cNvSpPr/>
          <p:nvPr/>
        </p:nvSpPr>
        <p:spPr>
          <a:xfrm>
            <a:off x="147205" y="375152"/>
            <a:ext cx="10760054" cy="1228299"/>
          </a:xfrm>
          <a:prstGeom prst="rect">
            <a:avLst/>
          </a:prstGeom>
          <a:noFill/>
          <a:ln>
            <a:noFill/>
          </a:ln>
        </p:spPr>
        <p:txBody>
          <a:bodyPr anchorCtr="0" anchor="ctr" bIns="45700" lIns="91425" spcFirstLastPara="1" rIns="91425" wrap="square" tIns="45700">
            <a:normAutofit/>
          </a:bodyPr>
          <a:lstStyle/>
          <a:p>
            <a:pPr indent="0" lvl="0" marL="0" marR="0" rtl="0" algn="l">
              <a:lnSpc>
                <a:spcPct val="90000"/>
              </a:lnSpc>
              <a:spcBef>
                <a:spcPts val="0"/>
              </a:spcBef>
              <a:spcAft>
                <a:spcPts val="0"/>
              </a:spcAft>
              <a:buNone/>
            </a:pPr>
            <a:r>
              <a:rPr b="1" lang="en-US" sz="4400" cap="none">
                <a:solidFill>
                  <a:schemeClr val="dk1"/>
                </a:solidFill>
                <a:latin typeface="Play"/>
                <a:ea typeface="Play"/>
                <a:cs typeface="Play"/>
                <a:sym typeface="Play"/>
              </a:rPr>
              <a:t>Cancer disease:</a:t>
            </a:r>
            <a:endParaRPr/>
          </a:p>
        </p:txBody>
      </p:sp>
      <p:sp>
        <p:nvSpPr>
          <p:cNvPr id="100" name="Google Shape;100;p6"/>
          <p:cNvSpPr txBox="1"/>
          <p:nvPr>
            <p:ph idx="1" type="body"/>
          </p:nvPr>
        </p:nvSpPr>
        <p:spPr>
          <a:xfrm>
            <a:off x="49869" y="1721547"/>
            <a:ext cx="6170744" cy="5068276"/>
          </a:xfrm>
          <a:prstGeom prst="rect">
            <a:avLst/>
          </a:prstGeom>
          <a:noFill/>
          <a:ln>
            <a:noFill/>
          </a:ln>
        </p:spPr>
        <p:txBody>
          <a:bodyPr anchorCtr="0" anchor="ctr" bIns="45700" lIns="91425" spcFirstLastPara="1" rIns="91425" wrap="square" tIns="45700">
            <a:normAutofit fontScale="92500"/>
          </a:bodyPr>
          <a:lstStyle/>
          <a:p>
            <a:pPr indent="-228600" lvl="0" marL="228600" rtl="0" algn="l">
              <a:lnSpc>
                <a:spcPct val="90000"/>
              </a:lnSpc>
              <a:spcBef>
                <a:spcPts val="0"/>
              </a:spcBef>
              <a:spcAft>
                <a:spcPts val="0"/>
              </a:spcAft>
              <a:buClr>
                <a:schemeClr val="dk1"/>
              </a:buClr>
              <a:buSzPct val="100000"/>
              <a:buChar char="•"/>
            </a:pPr>
            <a:r>
              <a:rPr lang="en-US" sz="2400"/>
              <a:t> </a:t>
            </a:r>
            <a:r>
              <a:rPr b="1" lang="en-US" sz="2400">
                <a:highlight>
                  <a:srgbClr val="FFFF00"/>
                </a:highlight>
              </a:rPr>
              <a:t>Cancer</a:t>
            </a:r>
            <a:r>
              <a:rPr lang="en-US" sz="2400"/>
              <a:t>: cells reproduce for tissue growth and repair. </a:t>
            </a:r>
            <a:endParaRPr/>
          </a:p>
          <a:p>
            <a:pPr indent="-228600" lvl="0" marL="228600" rtl="0" algn="l">
              <a:lnSpc>
                <a:spcPct val="90000"/>
              </a:lnSpc>
              <a:spcBef>
                <a:spcPts val="1000"/>
              </a:spcBef>
              <a:spcAft>
                <a:spcPts val="0"/>
              </a:spcAft>
              <a:buClr>
                <a:schemeClr val="dk1"/>
              </a:buClr>
              <a:buSzPct val="100000"/>
              <a:buChar char="•"/>
            </a:pPr>
            <a:r>
              <a:rPr b="1" lang="en-US" sz="2400">
                <a:highlight>
                  <a:srgbClr val="FFFF00"/>
                </a:highlight>
              </a:rPr>
              <a:t>Cancer</a:t>
            </a:r>
            <a:r>
              <a:rPr lang="en-US" sz="1600"/>
              <a:t> </a:t>
            </a:r>
            <a:r>
              <a:rPr lang="en-US" sz="2400"/>
              <a:t>is the abnormal growth of new cells that crowd out or destroy other body tissues. </a:t>
            </a:r>
            <a:endParaRPr/>
          </a:p>
          <a:p>
            <a:pPr indent="-228600" lvl="0" marL="228600" rtl="0" algn="l">
              <a:lnSpc>
                <a:spcPct val="90000"/>
              </a:lnSpc>
              <a:spcBef>
                <a:spcPts val="1000"/>
              </a:spcBef>
              <a:spcAft>
                <a:spcPts val="0"/>
              </a:spcAft>
              <a:buClr>
                <a:schemeClr val="dk1"/>
              </a:buClr>
              <a:buSzPct val="100000"/>
              <a:buChar char="•"/>
            </a:pPr>
            <a:r>
              <a:rPr lang="en-US" sz="2400"/>
              <a:t>Cells </a:t>
            </a:r>
            <a:r>
              <a:rPr b="1" lang="en-US" sz="2400"/>
              <a:t>divide</a:t>
            </a:r>
            <a:r>
              <a:rPr lang="en-US" sz="2400"/>
              <a:t> in an </a:t>
            </a:r>
            <a:r>
              <a:rPr b="1" lang="en-US" sz="2400"/>
              <a:t>orderly way</a:t>
            </a:r>
            <a:r>
              <a:rPr lang="en-US" sz="2400"/>
              <a:t>. </a:t>
            </a:r>
            <a:endParaRPr/>
          </a:p>
          <a:p>
            <a:pPr indent="-228600" lvl="0" marL="228600" rtl="0" algn="l">
              <a:lnSpc>
                <a:spcPct val="90000"/>
              </a:lnSpc>
              <a:spcBef>
                <a:spcPts val="1000"/>
              </a:spcBef>
              <a:spcAft>
                <a:spcPts val="0"/>
              </a:spcAft>
              <a:buClr>
                <a:schemeClr val="dk1"/>
              </a:buClr>
              <a:buSzPct val="100000"/>
              <a:buChar char="•"/>
            </a:pPr>
            <a:r>
              <a:rPr lang="en-US" sz="2400"/>
              <a:t>Sometimes </a:t>
            </a:r>
            <a:r>
              <a:rPr b="1" lang="en-US" sz="2400"/>
              <a:t>cell</a:t>
            </a:r>
            <a:r>
              <a:rPr lang="en-US" sz="2400"/>
              <a:t> </a:t>
            </a:r>
            <a:r>
              <a:rPr b="1" lang="en-US" sz="2400"/>
              <a:t>division</a:t>
            </a:r>
            <a:r>
              <a:rPr lang="en-US" sz="2400"/>
              <a:t> and </a:t>
            </a:r>
            <a:r>
              <a:rPr b="1" lang="en-US" sz="2400"/>
              <a:t>growth</a:t>
            </a:r>
            <a:r>
              <a:rPr lang="en-US" sz="2400"/>
              <a:t> are </a:t>
            </a:r>
            <a:r>
              <a:rPr b="1" lang="en-US" sz="2400"/>
              <a:t>out of control</a:t>
            </a:r>
            <a:r>
              <a:rPr lang="en-US" sz="2400"/>
              <a:t>. </a:t>
            </a:r>
            <a:endParaRPr/>
          </a:p>
          <a:p>
            <a:pPr indent="-228600" lvl="0" marL="228600" rtl="0" algn="l">
              <a:lnSpc>
                <a:spcPct val="90000"/>
              </a:lnSpc>
              <a:spcBef>
                <a:spcPts val="1000"/>
              </a:spcBef>
              <a:spcAft>
                <a:spcPts val="0"/>
              </a:spcAft>
              <a:buClr>
                <a:schemeClr val="dk1"/>
              </a:buClr>
              <a:buSzPct val="100000"/>
              <a:buChar char="•"/>
            </a:pPr>
            <a:r>
              <a:rPr lang="en-US" sz="2400"/>
              <a:t>A </a:t>
            </a:r>
            <a:r>
              <a:rPr b="1" lang="en-US" sz="2400"/>
              <a:t>mass</a:t>
            </a:r>
            <a:r>
              <a:rPr lang="en-US" sz="2400"/>
              <a:t> or </a:t>
            </a:r>
            <a:r>
              <a:rPr b="1" lang="en-US" sz="2400"/>
              <a:t>clump</a:t>
            </a:r>
            <a:r>
              <a:rPr lang="en-US" sz="2400"/>
              <a:t> of cells develops. </a:t>
            </a:r>
            <a:endParaRPr/>
          </a:p>
          <a:p>
            <a:pPr indent="-228600" lvl="0" marL="228600" rtl="0" algn="l">
              <a:lnSpc>
                <a:spcPct val="90000"/>
              </a:lnSpc>
              <a:spcBef>
                <a:spcPts val="1000"/>
              </a:spcBef>
              <a:spcAft>
                <a:spcPts val="0"/>
              </a:spcAft>
              <a:buClr>
                <a:schemeClr val="dk1"/>
              </a:buClr>
              <a:buSzPct val="100000"/>
              <a:buChar char="•"/>
            </a:pPr>
            <a:r>
              <a:rPr lang="en-US" sz="2400"/>
              <a:t>This new growth of abnormal cells is </a:t>
            </a:r>
            <a:r>
              <a:rPr b="1" lang="en-US" sz="2400"/>
              <a:t>called a </a:t>
            </a:r>
            <a:r>
              <a:rPr b="1" lang="en-US" sz="2400">
                <a:highlight>
                  <a:srgbClr val="FFFF00"/>
                </a:highlight>
              </a:rPr>
              <a:t>tumor</a:t>
            </a:r>
            <a:r>
              <a:rPr lang="en-US" sz="2400"/>
              <a:t>. </a:t>
            </a:r>
            <a:endParaRPr/>
          </a:p>
          <a:p>
            <a:pPr indent="-228600" lvl="0" marL="228600" rtl="0" algn="l">
              <a:lnSpc>
                <a:spcPct val="90000"/>
              </a:lnSpc>
              <a:spcBef>
                <a:spcPts val="1000"/>
              </a:spcBef>
              <a:spcAft>
                <a:spcPts val="0"/>
              </a:spcAft>
              <a:buClr>
                <a:schemeClr val="dk1"/>
              </a:buClr>
              <a:buSzPct val="100000"/>
              <a:buChar char="•"/>
            </a:pPr>
            <a:r>
              <a:rPr lang="en-US" sz="2400"/>
              <a:t>A </a:t>
            </a:r>
            <a:r>
              <a:rPr b="1" lang="en-US" sz="2400">
                <a:highlight>
                  <a:srgbClr val="FFFF00"/>
                </a:highlight>
              </a:rPr>
              <a:t>tumor</a:t>
            </a:r>
            <a:r>
              <a:rPr lang="en-US" sz="2400"/>
              <a:t> (a </a:t>
            </a:r>
            <a:r>
              <a:rPr b="1" lang="en-US" sz="2400"/>
              <a:t>solid mass of tissue</a:t>
            </a:r>
            <a:r>
              <a:rPr lang="en-US" sz="2400"/>
              <a:t>) can be </a:t>
            </a:r>
            <a:r>
              <a:rPr b="1" lang="en-US" sz="2400"/>
              <a:t>non-cancerous</a:t>
            </a:r>
            <a:r>
              <a:rPr lang="en-US" sz="2400"/>
              <a:t> (</a:t>
            </a:r>
            <a:r>
              <a:rPr b="1" lang="en-US" sz="2400">
                <a:highlight>
                  <a:srgbClr val="FFFF00"/>
                </a:highlight>
              </a:rPr>
              <a:t>benign</a:t>
            </a:r>
            <a:r>
              <a:rPr lang="en-US" sz="2400"/>
              <a:t>) or </a:t>
            </a:r>
            <a:r>
              <a:rPr b="1" lang="en-US" sz="2400"/>
              <a:t>cancerous</a:t>
            </a:r>
            <a:r>
              <a:rPr lang="en-US" sz="2400"/>
              <a:t> (</a:t>
            </a:r>
            <a:r>
              <a:rPr b="1" lang="en-US" sz="2400">
                <a:highlight>
                  <a:srgbClr val="FFFF00"/>
                </a:highlight>
              </a:rPr>
              <a:t>malignant</a:t>
            </a:r>
            <a:r>
              <a:rPr lang="en-US" sz="2400"/>
              <a:t>). </a:t>
            </a:r>
            <a:endParaRPr/>
          </a:p>
          <a:p>
            <a:pPr indent="-228600" lvl="0" marL="228600" rtl="0" algn="l">
              <a:lnSpc>
                <a:spcPct val="90000"/>
              </a:lnSpc>
              <a:spcBef>
                <a:spcPts val="1000"/>
              </a:spcBef>
              <a:spcAft>
                <a:spcPts val="0"/>
              </a:spcAft>
              <a:buClr>
                <a:schemeClr val="dk1"/>
              </a:buClr>
              <a:buSzPct val="100000"/>
              <a:buChar char="•"/>
            </a:pPr>
            <a:r>
              <a:rPr b="1" lang="en-US" sz="2400"/>
              <a:t>Tumors</a:t>
            </a:r>
            <a:r>
              <a:rPr lang="en-US" sz="2400"/>
              <a:t> are </a:t>
            </a:r>
            <a:r>
              <a:rPr b="1" lang="en-US" sz="2400"/>
              <a:t>benign</a:t>
            </a:r>
            <a:r>
              <a:rPr lang="en-US" sz="2400"/>
              <a:t> or </a:t>
            </a:r>
            <a:r>
              <a:rPr b="1" lang="en-US" sz="2400"/>
              <a:t>malignant</a:t>
            </a:r>
            <a:r>
              <a:rPr lang="en-US" sz="2400"/>
              <a:t> (Fig. 28-1).</a:t>
            </a:r>
            <a:endParaRPr/>
          </a:p>
        </p:txBody>
      </p:sp>
      <p:pic>
        <p:nvPicPr>
          <p:cNvPr descr="A side view of a person's head&#10;&#10;Description automatically generated" id="101" name="Google Shape;101;p6"/>
          <p:cNvPicPr preferRelativeResize="0"/>
          <p:nvPr/>
        </p:nvPicPr>
        <p:blipFill rotWithShape="1">
          <a:blip r:embed="rId3">
            <a:alphaModFix/>
          </a:blip>
          <a:srcRect b="0" l="0" r="0" t="0"/>
          <a:stretch/>
        </p:blipFill>
        <p:spPr>
          <a:xfrm>
            <a:off x="6270481" y="1823929"/>
            <a:ext cx="5601926" cy="4891664"/>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grpSp>
        <p:nvGrpSpPr>
          <p:cNvPr id="106" name="Google Shape;106;p7"/>
          <p:cNvGrpSpPr/>
          <p:nvPr/>
        </p:nvGrpSpPr>
        <p:grpSpPr>
          <a:xfrm>
            <a:off x="460975" y="926301"/>
            <a:ext cx="10522850" cy="5284826"/>
            <a:chOff x="257396" y="2971"/>
            <a:chExt cx="10522850" cy="5284826"/>
          </a:xfrm>
        </p:grpSpPr>
        <p:sp>
          <p:nvSpPr>
            <p:cNvPr id="107" name="Google Shape;107;p7"/>
            <p:cNvSpPr/>
            <p:nvPr/>
          </p:nvSpPr>
          <p:spPr>
            <a:xfrm rot="5400000">
              <a:off x="-101078" y="361447"/>
              <a:ext cx="2166924" cy="1449973"/>
            </a:xfrm>
            <a:prstGeom prst="chevron">
              <a:avLst>
                <a:gd fmla="val 50000" name="adj"/>
              </a:avLst>
            </a:prstGeom>
            <a:solidFill>
              <a:srgbClr val="126082"/>
            </a:solidFill>
            <a:ln cap="flat" cmpd="sng" w="19050">
              <a:solidFill>
                <a:srgbClr val="126082"/>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7"/>
            <p:cNvSpPr txBox="1"/>
            <p:nvPr/>
          </p:nvSpPr>
          <p:spPr>
            <a:xfrm>
              <a:off x="257398" y="727958"/>
              <a:ext cx="1449973" cy="716951"/>
            </a:xfrm>
            <a:prstGeom prst="rect">
              <a:avLst/>
            </a:prstGeom>
            <a:noFill/>
            <a:ln>
              <a:noFill/>
            </a:ln>
          </p:spPr>
          <p:txBody>
            <a:bodyPr anchorCtr="0" anchor="ctr" bIns="17775" lIns="17775" spcFirstLastPara="1" rIns="17775" wrap="square" tIns="17775">
              <a:noAutofit/>
            </a:bodyPr>
            <a:lstStyle/>
            <a:p>
              <a:pPr indent="0" lvl="0" marL="0" marR="0" rtl="1" algn="ctr">
                <a:lnSpc>
                  <a:spcPct val="90000"/>
                </a:lnSpc>
                <a:spcBef>
                  <a:spcPts val="0"/>
                </a:spcBef>
                <a:spcAft>
                  <a:spcPts val="0"/>
                </a:spcAft>
                <a:buClr>
                  <a:schemeClr val="lt1"/>
                </a:buClr>
                <a:buSzPts val="2800"/>
                <a:buFont typeface="Arial"/>
                <a:buNone/>
              </a:pPr>
              <a:r>
                <a:rPr lang="en-US" sz="2800">
                  <a:solidFill>
                    <a:schemeClr val="lt1"/>
                  </a:solidFill>
                  <a:latin typeface="Arial"/>
                  <a:ea typeface="Arial"/>
                  <a:cs typeface="Arial"/>
                  <a:sym typeface="Arial"/>
                </a:rPr>
                <a:t>Benign Tumor</a:t>
              </a:r>
              <a:endParaRPr sz="2800">
                <a:solidFill>
                  <a:schemeClr val="lt1"/>
                </a:solidFill>
                <a:latin typeface="Arial"/>
                <a:ea typeface="Arial"/>
                <a:cs typeface="Arial"/>
                <a:sym typeface="Arial"/>
              </a:endParaRPr>
            </a:p>
          </p:txBody>
        </p:sp>
        <p:sp>
          <p:nvSpPr>
            <p:cNvPr id="109" name="Google Shape;109;p7"/>
            <p:cNvSpPr/>
            <p:nvPr/>
          </p:nvSpPr>
          <p:spPr>
            <a:xfrm rot="5400000">
              <a:off x="5548791" y="-3551474"/>
              <a:ext cx="1024030" cy="8862558"/>
            </a:xfrm>
            <a:prstGeom prst="round2SameRect">
              <a:avLst>
                <a:gd fmla="val 16667" name="adj1"/>
                <a:gd fmla="val 0" name="adj2"/>
              </a:avLst>
            </a:prstGeom>
            <a:solidFill>
              <a:schemeClr val="lt1">
                <a:alpha val="89803"/>
              </a:schemeClr>
            </a:solidFill>
            <a:ln cap="flat" cmpd="sng" w="19050">
              <a:solidFill>
                <a:srgbClr val="126082"/>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 name="Google Shape;110;p7"/>
            <p:cNvSpPr txBox="1"/>
            <p:nvPr/>
          </p:nvSpPr>
          <p:spPr>
            <a:xfrm>
              <a:off x="1629527" y="417779"/>
              <a:ext cx="8812569" cy="924052"/>
            </a:xfrm>
            <a:prstGeom prst="rect">
              <a:avLst/>
            </a:prstGeom>
            <a:noFill/>
            <a:ln>
              <a:noFill/>
            </a:ln>
          </p:spPr>
          <p:txBody>
            <a:bodyPr anchorCtr="0" anchor="ctr" bIns="11425" lIns="128000" spcFirstLastPara="1" rIns="11425" wrap="square" tIns="11425">
              <a:noAutofit/>
            </a:bodyPr>
            <a:lstStyle/>
            <a:p>
              <a:pPr indent="-171450" lvl="1" marL="171450" marR="0" rtl="1" algn="l">
                <a:lnSpc>
                  <a:spcPct val="90000"/>
                </a:lnSpc>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  Usually </a:t>
              </a:r>
              <a:r>
                <a:rPr b="1" i="0" lang="en-US" sz="1800" u="none" cap="none" strike="noStrike">
                  <a:solidFill>
                    <a:schemeClr val="dk1"/>
                  </a:solidFill>
                  <a:latin typeface="Arial"/>
                  <a:ea typeface="Arial"/>
                  <a:cs typeface="Arial"/>
                  <a:sym typeface="Arial"/>
                </a:rPr>
                <a:t>grow slowly </a:t>
              </a:r>
              <a:r>
                <a:rPr b="0" i="0" lang="en-US" sz="1800" u="none" cap="none" strike="noStrike">
                  <a:solidFill>
                    <a:schemeClr val="dk1"/>
                  </a:solidFill>
                  <a:latin typeface="Arial"/>
                  <a:ea typeface="Arial"/>
                  <a:cs typeface="Arial"/>
                  <a:sym typeface="Arial"/>
                </a:rPr>
                <a:t>and </a:t>
              </a:r>
              <a:r>
                <a:rPr b="1" i="0" lang="en-US" sz="1800" u="none" cap="none" strike="noStrike">
                  <a:solidFill>
                    <a:schemeClr val="dk1"/>
                  </a:solidFill>
                  <a:latin typeface="Arial"/>
                  <a:ea typeface="Arial"/>
                  <a:cs typeface="Arial"/>
                  <a:sym typeface="Arial"/>
                </a:rPr>
                <a:t>do not spread to other areas of the body</a:t>
              </a:r>
              <a:r>
                <a:rPr b="0" i="0" lang="en-US" sz="1800" u="none" cap="none" strike="noStrike">
                  <a:solidFill>
                    <a:schemeClr val="dk1"/>
                  </a:solidFill>
                  <a:latin typeface="Arial"/>
                  <a:ea typeface="Arial"/>
                  <a:cs typeface="Arial"/>
                  <a:sym typeface="Arial"/>
                </a:rPr>
                <a:t>. </a:t>
              </a:r>
              <a:endParaRPr b="0" i="0" sz="1800" u="none" cap="none" strike="noStrike">
                <a:solidFill>
                  <a:schemeClr val="dk1"/>
                </a:solidFill>
                <a:latin typeface="Arial"/>
                <a:ea typeface="Arial"/>
                <a:cs typeface="Arial"/>
                <a:sym typeface="Arial"/>
              </a:endParaRPr>
            </a:p>
            <a:p>
              <a:pPr indent="-171450" lvl="1" marL="171450" marR="0" rtl="1" algn="l">
                <a:lnSpc>
                  <a:spcPct val="90000"/>
                </a:lnSpc>
                <a:spcBef>
                  <a:spcPts val="27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 They can </a:t>
              </a:r>
              <a:r>
                <a:rPr b="1" i="0" lang="en-US" sz="1800" u="none" cap="none" strike="noStrike">
                  <a:solidFill>
                    <a:schemeClr val="dk1"/>
                  </a:solidFill>
                  <a:latin typeface="Arial"/>
                  <a:ea typeface="Arial"/>
                  <a:cs typeface="Arial"/>
                  <a:sym typeface="Arial"/>
                </a:rPr>
                <a:t>grow to a large size</a:t>
              </a:r>
              <a:r>
                <a:rPr b="0" i="0" lang="en-US" sz="1800" u="none" cap="none" strike="noStrike">
                  <a:solidFill>
                    <a:schemeClr val="dk1"/>
                  </a:solidFill>
                  <a:latin typeface="Arial"/>
                  <a:ea typeface="Arial"/>
                  <a:cs typeface="Arial"/>
                  <a:sym typeface="Arial"/>
                </a:rPr>
                <a:t>, but </a:t>
              </a:r>
              <a:r>
                <a:rPr b="1" i="0" lang="en-US" sz="1800" u="none" cap="none" strike="noStrike">
                  <a:solidFill>
                    <a:schemeClr val="dk1"/>
                  </a:solidFill>
                  <a:latin typeface="Arial"/>
                  <a:ea typeface="Arial"/>
                  <a:cs typeface="Arial"/>
                  <a:sym typeface="Arial"/>
                </a:rPr>
                <a:t>rarely</a:t>
              </a:r>
              <a:r>
                <a:rPr b="0" i="0" lang="en-US" sz="1800" u="none" cap="none" strike="noStrike">
                  <a:solidFill>
                    <a:schemeClr val="dk1"/>
                  </a:solidFill>
                  <a:latin typeface="Arial"/>
                  <a:ea typeface="Arial"/>
                  <a:cs typeface="Arial"/>
                  <a:sym typeface="Arial"/>
                </a:rPr>
                <a:t> threaten life. They usually </a:t>
              </a:r>
              <a:r>
                <a:rPr b="1" i="0" lang="en-US" sz="1800" u="none" cap="none" strike="noStrike">
                  <a:solidFill>
                    <a:schemeClr val="dk1"/>
                  </a:solidFill>
                  <a:latin typeface="Arial"/>
                  <a:ea typeface="Arial"/>
                  <a:cs typeface="Arial"/>
                  <a:sym typeface="Arial"/>
                </a:rPr>
                <a:t>do not grow back when removed</a:t>
              </a:r>
              <a:r>
                <a:rPr b="0" i="0" lang="en-US" sz="1800" u="none" cap="none" strike="noStrike">
                  <a:solidFill>
                    <a:schemeClr val="dk1"/>
                  </a:solidFill>
                  <a:latin typeface="Arial"/>
                  <a:ea typeface="Arial"/>
                  <a:cs typeface="Arial"/>
                  <a:sym typeface="Arial"/>
                </a:rPr>
                <a:t>.</a:t>
              </a:r>
              <a:endParaRPr b="0" i="0" sz="1800" u="none" cap="none" strike="noStrike">
                <a:solidFill>
                  <a:schemeClr val="dk1"/>
                </a:solidFill>
                <a:latin typeface="Arial"/>
                <a:ea typeface="Arial"/>
                <a:cs typeface="Arial"/>
                <a:sym typeface="Arial"/>
              </a:endParaRPr>
            </a:p>
          </p:txBody>
        </p:sp>
        <p:sp>
          <p:nvSpPr>
            <p:cNvPr id="111" name="Google Shape;111;p7"/>
            <p:cNvSpPr/>
            <p:nvPr/>
          </p:nvSpPr>
          <p:spPr>
            <a:xfrm rot="5400000">
              <a:off x="-64085" y="2371832"/>
              <a:ext cx="2176252" cy="1533286"/>
            </a:xfrm>
            <a:prstGeom prst="chevron">
              <a:avLst>
                <a:gd fmla="val 50000" name="adj"/>
              </a:avLst>
            </a:prstGeom>
            <a:solidFill>
              <a:srgbClr val="126082"/>
            </a:solidFill>
            <a:ln cap="flat" cmpd="sng" w="19050">
              <a:solidFill>
                <a:srgbClr val="126082"/>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 name="Google Shape;112;p7"/>
            <p:cNvSpPr txBox="1"/>
            <p:nvPr/>
          </p:nvSpPr>
          <p:spPr>
            <a:xfrm>
              <a:off x="257398" y="2816992"/>
              <a:ext cx="1533286" cy="642966"/>
            </a:xfrm>
            <a:prstGeom prst="rect">
              <a:avLst/>
            </a:prstGeom>
            <a:noFill/>
            <a:ln>
              <a:noFill/>
            </a:ln>
          </p:spPr>
          <p:txBody>
            <a:bodyPr anchorCtr="0" anchor="ctr" bIns="12700" lIns="12700" spcFirstLastPara="1" rIns="12700" wrap="square" tIns="12700">
              <a:noAutofit/>
            </a:bodyPr>
            <a:lstStyle/>
            <a:p>
              <a:pPr indent="0" lvl="0" marL="0" marR="0" rtl="1" algn="ctr">
                <a:lnSpc>
                  <a:spcPct val="90000"/>
                </a:lnSpc>
                <a:spcBef>
                  <a:spcPts val="0"/>
                </a:spcBef>
                <a:spcAft>
                  <a:spcPts val="0"/>
                </a:spcAft>
                <a:buClr>
                  <a:schemeClr val="lt1"/>
                </a:buClr>
                <a:buSzPts val="2000"/>
                <a:buFont typeface="Arial"/>
                <a:buNone/>
              </a:pPr>
              <a:r>
                <a:rPr lang="en-US" sz="2000">
                  <a:solidFill>
                    <a:schemeClr val="lt1"/>
                  </a:solidFill>
                  <a:latin typeface="Arial"/>
                  <a:ea typeface="Arial"/>
                  <a:cs typeface="Arial"/>
                  <a:sym typeface="Arial"/>
                </a:rPr>
                <a:t>Malignant Tumor</a:t>
              </a:r>
              <a:endParaRPr sz="2000">
                <a:solidFill>
                  <a:schemeClr val="lt1"/>
                </a:solidFill>
                <a:latin typeface="Arial"/>
                <a:ea typeface="Arial"/>
                <a:cs typeface="Arial"/>
                <a:sym typeface="Arial"/>
              </a:endParaRPr>
            </a:p>
          </p:txBody>
        </p:sp>
        <p:sp>
          <p:nvSpPr>
            <p:cNvPr id="113" name="Google Shape;113;p7"/>
            <p:cNvSpPr/>
            <p:nvPr/>
          </p:nvSpPr>
          <p:spPr>
            <a:xfrm rot="5400000">
              <a:off x="5321624" y="-1108363"/>
              <a:ext cx="848959" cy="7997575"/>
            </a:xfrm>
            <a:prstGeom prst="round2SameRect">
              <a:avLst>
                <a:gd fmla="val 16667" name="adj1"/>
                <a:gd fmla="val 0" name="adj2"/>
              </a:avLst>
            </a:prstGeom>
            <a:solidFill>
              <a:schemeClr val="lt1">
                <a:alpha val="89803"/>
              </a:schemeClr>
            </a:solidFill>
            <a:ln cap="flat" cmpd="sng" w="19050">
              <a:solidFill>
                <a:srgbClr val="126082"/>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7"/>
            <p:cNvSpPr txBox="1"/>
            <p:nvPr/>
          </p:nvSpPr>
          <p:spPr>
            <a:xfrm>
              <a:off x="1747317" y="2507388"/>
              <a:ext cx="7956131" cy="766074"/>
            </a:xfrm>
            <a:prstGeom prst="rect">
              <a:avLst/>
            </a:prstGeom>
            <a:noFill/>
            <a:ln>
              <a:noFill/>
            </a:ln>
          </p:spPr>
          <p:txBody>
            <a:bodyPr anchorCtr="0" anchor="ctr" bIns="11425" lIns="128000" spcFirstLastPara="1" rIns="11425" wrap="square" tIns="11425">
              <a:noAutofit/>
            </a:bodyPr>
            <a:lstStyle/>
            <a:p>
              <a:pPr indent="-171450" lvl="1" marL="171450" marR="0" rtl="1" algn="l">
                <a:lnSpc>
                  <a:spcPct val="90000"/>
                </a:lnSpc>
                <a:spcBef>
                  <a:spcPts val="0"/>
                </a:spcBef>
                <a:spcAft>
                  <a:spcPts val="0"/>
                </a:spcAft>
                <a:buClr>
                  <a:schemeClr val="dk1"/>
                </a:buClr>
                <a:buSzPts val="1800"/>
                <a:buFont typeface="Arial"/>
                <a:buNone/>
              </a:pPr>
              <a:r>
                <a:rPr b="1" i="0" lang="en-US" sz="1800" u="none" cap="none" strike="noStrike">
                  <a:solidFill>
                    <a:schemeClr val="dk1"/>
                  </a:solidFill>
                  <a:latin typeface="Arial"/>
                  <a:ea typeface="Arial"/>
                  <a:cs typeface="Arial"/>
                  <a:sym typeface="Arial"/>
                </a:rPr>
                <a:t>Invade</a:t>
              </a:r>
              <a:r>
                <a:rPr b="0" i="0" lang="en-US" sz="1800" u="none" cap="none" strike="noStrike">
                  <a:solidFill>
                    <a:schemeClr val="dk1"/>
                  </a:solidFill>
                  <a:latin typeface="Arial"/>
                  <a:ea typeface="Arial"/>
                  <a:cs typeface="Arial"/>
                  <a:sym typeface="Arial"/>
                </a:rPr>
                <a:t> and </a:t>
              </a:r>
              <a:r>
                <a:rPr b="1" i="0" lang="en-US" sz="1800" u="none" cap="none" strike="noStrike">
                  <a:solidFill>
                    <a:schemeClr val="dk1"/>
                  </a:solidFill>
                  <a:latin typeface="Arial"/>
                  <a:ea typeface="Arial"/>
                  <a:cs typeface="Arial"/>
                  <a:sym typeface="Arial"/>
                </a:rPr>
                <a:t>destroy</a:t>
              </a:r>
              <a:r>
                <a:rPr b="0" i="0" lang="en-US" sz="1800" u="none" cap="none" strike="noStrike">
                  <a:solidFill>
                    <a:schemeClr val="dk1"/>
                  </a:solidFill>
                  <a:latin typeface="Arial"/>
                  <a:ea typeface="Arial"/>
                  <a:cs typeface="Arial"/>
                  <a:sym typeface="Arial"/>
                </a:rPr>
                <a:t> nearby tissues. They can </a:t>
              </a:r>
              <a:r>
                <a:rPr b="1" i="0" lang="en-US" sz="1800" u="none" cap="none" strike="noStrike">
                  <a:solidFill>
                    <a:schemeClr val="dk1"/>
                  </a:solidFill>
                  <a:latin typeface="Arial"/>
                  <a:ea typeface="Arial"/>
                  <a:cs typeface="Arial"/>
                  <a:sym typeface="Arial"/>
                </a:rPr>
                <a:t>spread to other body parts</a:t>
              </a:r>
              <a:r>
                <a:rPr b="0" i="0" lang="en-US" sz="1800" u="none" cap="none" strike="noStrike">
                  <a:solidFill>
                    <a:schemeClr val="dk1"/>
                  </a:solidFill>
                  <a:latin typeface="Arial"/>
                  <a:ea typeface="Arial"/>
                  <a:cs typeface="Arial"/>
                  <a:sym typeface="Arial"/>
                </a:rPr>
                <a:t>. </a:t>
              </a:r>
              <a:endParaRPr b="0" i="0" sz="1800" u="none" cap="none" strike="noStrike">
                <a:solidFill>
                  <a:schemeClr val="dk1"/>
                </a:solidFill>
                <a:latin typeface="Arial"/>
                <a:ea typeface="Arial"/>
                <a:cs typeface="Arial"/>
                <a:sym typeface="Arial"/>
              </a:endParaRPr>
            </a:p>
            <a:p>
              <a:pPr indent="-171450" lvl="1" marL="171450" marR="0" rtl="1" algn="l">
                <a:lnSpc>
                  <a:spcPct val="90000"/>
                </a:lnSpc>
                <a:spcBef>
                  <a:spcPts val="270"/>
                </a:spcBef>
                <a:spcAft>
                  <a:spcPts val="0"/>
                </a:spcAft>
                <a:buClr>
                  <a:schemeClr val="dk1"/>
                </a:buClr>
                <a:buSzPts val="1800"/>
                <a:buFont typeface="Arial"/>
                <a:buNone/>
              </a:pPr>
              <a:r>
                <a:rPr b="0" i="0" lang="en-US" sz="1800" u="none" cap="none" strike="noStrike">
                  <a:solidFill>
                    <a:schemeClr val="dk1"/>
                  </a:solidFill>
                  <a:latin typeface="Arial"/>
                  <a:ea typeface="Arial"/>
                  <a:cs typeface="Arial"/>
                  <a:sym typeface="Arial"/>
                </a:rPr>
                <a:t>They may be </a:t>
              </a:r>
              <a:r>
                <a:rPr b="1" i="0" lang="en-US" sz="1800" u="none" cap="none" strike="noStrike">
                  <a:solidFill>
                    <a:schemeClr val="dk1"/>
                  </a:solidFill>
                  <a:latin typeface="Arial"/>
                  <a:ea typeface="Arial"/>
                  <a:cs typeface="Arial"/>
                  <a:sym typeface="Arial"/>
                </a:rPr>
                <a:t>life-threatening</a:t>
              </a:r>
              <a:r>
                <a:rPr b="0" i="0" lang="en-US" sz="1800" u="none" cap="none" strike="noStrike">
                  <a:solidFill>
                    <a:schemeClr val="dk1"/>
                  </a:solidFill>
                  <a:latin typeface="Arial"/>
                  <a:ea typeface="Arial"/>
                  <a:cs typeface="Arial"/>
                  <a:sym typeface="Arial"/>
                </a:rPr>
                <a:t>. Sometimes they </a:t>
              </a:r>
              <a:r>
                <a:rPr b="1" i="0" lang="en-US" sz="1800" u="none" cap="none" strike="noStrike">
                  <a:solidFill>
                    <a:schemeClr val="dk1"/>
                  </a:solidFill>
                  <a:latin typeface="Arial"/>
                  <a:ea typeface="Arial"/>
                  <a:cs typeface="Arial"/>
                  <a:sym typeface="Arial"/>
                </a:rPr>
                <a:t>grow back after removal</a:t>
              </a:r>
              <a:r>
                <a:rPr b="0" i="0" lang="en-US" sz="1800" u="none" cap="none" strike="noStrike">
                  <a:solidFill>
                    <a:schemeClr val="dk1"/>
                  </a:solidFill>
                  <a:latin typeface="Arial"/>
                  <a:ea typeface="Arial"/>
                  <a:cs typeface="Arial"/>
                  <a:sym typeface="Arial"/>
                </a:rPr>
                <a:t>.</a:t>
              </a:r>
              <a:endParaRPr b="0" i="0" sz="1800" u="none" cap="none" strike="noStrike">
                <a:solidFill>
                  <a:schemeClr val="dk1"/>
                </a:solidFill>
                <a:latin typeface="Arial"/>
                <a:ea typeface="Arial"/>
                <a:cs typeface="Arial"/>
                <a:sym typeface="Arial"/>
              </a:endParaRPr>
            </a:p>
          </p:txBody>
        </p:sp>
        <p:sp>
          <p:nvSpPr>
            <p:cNvPr id="115" name="Google Shape;115;p7"/>
            <p:cNvSpPr/>
            <p:nvPr/>
          </p:nvSpPr>
          <p:spPr>
            <a:xfrm rot="5400000">
              <a:off x="379320" y="3985130"/>
              <a:ext cx="1180743" cy="1424591"/>
            </a:xfrm>
            <a:prstGeom prst="chevron">
              <a:avLst>
                <a:gd fmla="val 50000" name="adj"/>
              </a:avLst>
            </a:prstGeom>
            <a:solidFill>
              <a:srgbClr val="126082"/>
            </a:solidFill>
            <a:ln cap="flat" cmpd="sng" w="19050">
              <a:solidFill>
                <a:srgbClr val="126082"/>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7"/>
            <p:cNvSpPr txBox="1"/>
            <p:nvPr/>
          </p:nvSpPr>
          <p:spPr>
            <a:xfrm>
              <a:off x="257396" y="4107054"/>
              <a:ext cx="1424591" cy="1180743"/>
            </a:xfrm>
            <a:prstGeom prst="rect">
              <a:avLst/>
            </a:prstGeom>
            <a:noFill/>
            <a:ln>
              <a:noFill/>
            </a:ln>
          </p:spPr>
          <p:txBody>
            <a:bodyPr anchorCtr="0" anchor="ctr" bIns="11425" lIns="11425" spcFirstLastPara="1" rIns="11425" wrap="square" tIns="11425">
              <a:noAutofit/>
            </a:bodyPr>
            <a:lstStyle/>
            <a:p>
              <a:pPr indent="0" lvl="0" marL="0" marR="0" rtl="1" algn="ctr">
                <a:lnSpc>
                  <a:spcPct val="90000"/>
                </a:lnSpc>
                <a:spcBef>
                  <a:spcPts val="0"/>
                </a:spcBef>
                <a:spcAft>
                  <a:spcPts val="0"/>
                </a:spcAft>
                <a:buClr>
                  <a:schemeClr val="lt1"/>
                </a:buClr>
                <a:buSzPts val="1800"/>
                <a:buFont typeface="Arial"/>
                <a:buNone/>
              </a:pPr>
              <a:r>
                <a:rPr lang="en-US" sz="1800">
                  <a:solidFill>
                    <a:schemeClr val="lt1"/>
                  </a:solidFill>
                  <a:latin typeface="Arial"/>
                  <a:ea typeface="Arial"/>
                  <a:cs typeface="Arial"/>
                  <a:sym typeface="Arial"/>
                </a:rPr>
                <a:t>Metastasis</a:t>
              </a:r>
              <a:endParaRPr sz="1100">
                <a:solidFill>
                  <a:schemeClr val="lt1"/>
                </a:solidFill>
                <a:latin typeface="Arial"/>
                <a:ea typeface="Arial"/>
                <a:cs typeface="Arial"/>
                <a:sym typeface="Arial"/>
              </a:endParaRPr>
            </a:p>
          </p:txBody>
        </p:sp>
        <p:sp>
          <p:nvSpPr>
            <p:cNvPr id="117" name="Google Shape;117;p7"/>
            <p:cNvSpPr/>
            <p:nvPr/>
          </p:nvSpPr>
          <p:spPr>
            <a:xfrm rot="5400000">
              <a:off x="5700578" y="73162"/>
              <a:ext cx="767483" cy="8862558"/>
            </a:xfrm>
            <a:prstGeom prst="round2SameRect">
              <a:avLst>
                <a:gd fmla="val 16667" name="adj1"/>
                <a:gd fmla="val 0" name="adj2"/>
              </a:avLst>
            </a:prstGeom>
            <a:solidFill>
              <a:schemeClr val="lt1">
                <a:alpha val="89803"/>
              </a:schemeClr>
            </a:solidFill>
            <a:ln cap="flat" cmpd="sng" w="19050">
              <a:solidFill>
                <a:srgbClr val="126082"/>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7"/>
            <p:cNvSpPr txBox="1"/>
            <p:nvPr/>
          </p:nvSpPr>
          <p:spPr>
            <a:xfrm>
              <a:off x="1653046" y="3926670"/>
              <a:ext cx="9127200" cy="1180800"/>
            </a:xfrm>
            <a:prstGeom prst="rect">
              <a:avLst/>
            </a:prstGeom>
            <a:noFill/>
            <a:ln>
              <a:noFill/>
            </a:ln>
          </p:spPr>
          <p:txBody>
            <a:bodyPr anchorCtr="0" anchor="ctr" bIns="11425" lIns="128000" spcFirstLastPara="1" rIns="11425" wrap="square" tIns="11425">
              <a:noAutofit/>
            </a:bodyPr>
            <a:lstStyle/>
            <a:p>
              <a:pPr indent="-171450" lvl="1" marL="171450" marR="0" rtl="1" algn="l">
                <a:lnSpc>
                  <a:spcPct val="90000"/>
                </a:lnSpc>
                <a:spcBef>
                  <a:spcPts val="0"/>
                </a:spcBef>
                <a:spcAft>
                  <a:spcPts val="0"/>
                </a:spcAft>
                <a:buClr>
                  <a:schemeClr val="dk1"/>
                </a:buClr>
                <a:buSzPts val="1800"/>
                <a:buFont typeface="Arial"/>
                <a:buNone/>
              </a:pPr>
              <a:r>
                <a:rPr b="0" i="0" lang="en-US" sz="1800" u="none" cap="none" strike="noStrike">
                  <a:solidFill>
                    <a:schemeClr val="dk1"/>
                  </a:solidFill>
                  <a:latin typeface="Arial"/>
                  <a:ea typeface="Arial"/>
                  <a:cs typeface="Arial"/>
                  <a:sym typeface="Arial"/>
                </a:rPr>
                <a:t>is the </a:t>
              </a:r>
              <a:r>
                <a:rPr b="1" i="0" lang="en-US" sz="1800" u="none" cap="none" strike="noStrike">
                  <a:solidFill>
                    <a:schemeClr val="dk1"/>
                  </a:solidFill>
                  <a:latin typeface="Arial"/>
                  <a:ea typeface="Arial"/>
                  <a:cs typeface="Arial"/>
                  <a:sym typeface="Arial"/>
                </a:rPr>
                <a:t>spread of cancer to other body parts </a:t>
              </a:r>
              <a:r>
                <a:rPr b="0" i="0" lang="en-US" sz="1800" u="none" cap="none" strike="noStrike">
                  <a:solidFill>
                    <a:schemeClr val="dk1"/>
                  </a:solidFill>
                  <a:latin typeface="Arial"/>
                  <a:ea typeface="Arial"/>
                  <a:cs typeface="Arial"/>
                  <a:sym typeface="Arial"/>
                </a:rPr>
                <a:t>(Fig. 28-2).</a:t>
              </a:r>
              <a:endParaRPr b="0" i="0" sz="1800" u="none" cap="none" strike="noStrike">
                <a:solidFill>
                  <a:schemeClr val="dk1"/>
                </a:solidFill>
                <a:latin typeface="Arial"/>
                <a:ea typeface="Arial"/>
                <a:cs typeface="Arial"/>
                <a:sym typeface="Arial"/>
              </a:endParaRPr>
            </a:p>
            <a:p>
              <a:pPr indent="-171450" lvl="1" marL="171450" marR="0" rtl="1" algn="l">
                <a:lnSpc>
                  <a:spcPct val="90000"/>
                </a:lnSpc>
                <a:spcBef>
                  <a:spcPts val="270"/>
                </a:spcBef>
                <a:spcAft>
                  <a:spcPts val="0"/>
                </a:spcAft>
                <a:buClr>
                  <a:schemeClr val="dk1"/>
                </a:buClr>
                <a:buSzPts val="1800"/>
                <a:buFont typeface="Arial"/>
                <a:buNone/>
              </a:pPr>
              <a:r>
                <a:rPr b="0" i="0" lang="en-US" sz="1800" u="none" cap="none" strike="noStrike">
                  <a:solidFill>
                    <a:schemeClr val="dk1"/>
                  </a:solidFill>
                  <a:latin typeface="Arial"/>
                  <a:ea typeface="Arial"/>
                  <a:cs typeface="Arial"/>
                  <a:sym typeface="Arial"/>
                </a:rPr>
                <a:t> </a:t>
              </a:r>
              <a:r>
                <a:rPr b="1" i="0" lang="en-US" sz="1800" u="none" cap="none" strike="noStrike">
                  <a:solidFill>
                    <a:schemeClr val="dk1"/>
                  </a:solidFill>
                  <a:latin typeface="Arial"/>
                  <a:ea typeface="Arial"/>
                  <a:cs typeface="Arial"/>
                  <a:sym typeface="Arial"/>
                </a:rPr>
                <a:t>Cancer</a:t>
              </a:r>
              <a:r>
                <a:rPr b="0" i="0" lang="en-US" sz="1800" u="none" cap="none" strike="noStrike">
                  <a:solidFill>
                    <a:schemeClr val="dk1"/>
                  </a:solidFill>
                  <a:latin typeface="Arial"/>
                  <a:ea typeface="Arial"/>
                  <a:cs typeface="Arial"/>
                  <a:sym typeface="Arial"/>
                </a:rPr>
                <a:t> </a:t>
              </a:r>
              <a:r>
                <a:rPr b="1" i="0" lang="en-US" sz="1800" u="none" cap="none" strike="noStrike">
                  <a:solidFill>
                    <a:schemeClr val="dk1"/>
                  </a:solidFill>
                  <a:latin typeface="Arial"/>
                  <a:ea typeface="Arial"/>
                  <a:cs typeface="Arial"/>
                  <a:sym typeface="Arial"/>
                </a:rPr>
                <a:t>cells</a:t>
              </a:r>
              <a:r>
                <a:rPr b="0" i="0" lang="en-US" sz="1800" u="none" cap="none" strike="noStrike">
                  <a:solidFill>
                    <a:schemeClr val="dk1"/>
                  </a:solidFill>
                  <a:latin typeface="Arial"/>
                  <a:ea typeface="Arial"/>
                  <a:cs typeface="Arial"/>
                  <a:sym typeface="Arial"/>
                </a:rPr>
                <a:t> break off the </a:t>
              </a:r>
              <a:r>
                <a:rPr b="1" i="0" lang="en-US" sz="1800" u="none" cap="none" strike="noStrike">
                  <a:solidFill>
                    <a:schemeClr val="dk1"/>
                  </a:solidFill>
                  <a:latin typeface="Arial"/>
                  <a:ea typeface="Arial"/>
                  <a:cs typeface="Arial"/>
                  <a:sym typeface="Arial"/>
                </a:rPr>
                <a:t>tumor</a:t>
              </a:r>
              <a:r>
                <a:rPr b="0" i="0" lang="en-US" sz="1800" u="none" cap="none" strike="noStrike">
                  <a:solidFill>
                    <a:schemeClr val="dk1"/>
                  </a:solidFill>
                  <a:latin typeface="Arial"/>
                  <a:ea typeface="Arial"/>
                  <a:cs typeface="Arial"/>
                  <a:sym typeface="Arial"/>
                </a:rPr>
                <a:t> and </a:t>
              </a:r>
              <a:r>
                <a:rPr b="1" i="0" lang="en-US" sz="1800" u="none" cap="none" strike="noStrike">
                  <a:solidFill>
                    <a:schemeClr val="dk1"/>
                  </a:solidFill>
                  <a:latin typeface="Arial"/>
                  <a:ea typeface="Arial"/>
                  <a:cs typeface="Arial"/>
                  <a:sym typeface="Arial"/>
                </a:rPr>
                <a:t>travel</a:t>
              </a:r>
              <a:r>
                <a:rPr b="0" i="0" lang="en-US" sz="1800" u="none" cap="none" strike="noStrike">
                  <a:solidFill>
                    <a:schemeClr val="dk1"/>
                  </a:solidFill>
                  <a:latin typeface="Arial"/>
                  <a:ea typeface="Arial"/>
                  <a:cs typeface="Arial"/>
                  <a:sym typeface="Arial"/>
                </a:rPr>
                <a:t> to </a:t>
              </a:r>
              <a:r>
                <a:rPr b="1" i="0" lang="en-US" sz="1800" u="none" cap="none" strike="noStrike">
                  <a:solidFill>
                    <a:schemeClr val="dk1"/>
                  </a:solidFill>
                  <a:latin typeface="Arial"/>
                  <a:ea typeface="Arial"/>
                  <a:cs typeface="Arial"/>
                  <a:sym typeface="Arial"/>
                </a:rPr>
                <a:t>other body parts</a:t>
              </a:r>
              <a:r>
                <a:rPr b="0" i="0" lang="en-US" sz="1800" u="none" cap="none" strike="noStrike">
                  <a:solidFill>
                    <a:schemeClr val="dk1"/>
                  </a:solidFill>
                  <a:latin typeface="Arial"/>
                  <a:ea typeface="Arial"/>
                  <a:cs typeface="Arial"/>
                  <a:sym typeface="Arial"/>
                </a:rPr>
                <a:t>. </a:t>
              </a:r>
              <a:endParaRPr b="0" i="0" sz="1800" u="none" cap="none" strike="noStrike">
                <a:solidFill>
                  <a:schemeClr val="dk1"/>
                </a:solidFill>
                <a:latin typeface="Arial"/>
                <a:ea typeface="Arial"/>
                <a:cs typeface="Arial"/>
                <a:sym typeface="Arial"/>
              </a:endParaRPr>
            </a:p>
            <a:p>
              <a:pPr indent="-171450" lvl="1" marL="171450" marR="0" rtl="1" algn="l">
                <a:lnSpc>
                  <a:spcPct val="90000"/>
                </a:lnSpc>
                <a:spcBef>
                  <a:spcPts val="270"/>
                </a:spcBef>
                <a:spcAft>
                  <a:spcPts val="0"/>
                </a:spcAft>
                <a:buClr>
                  <a:schemeClr val="dk1"/>
                </a:buClr>
                <a:buSzPts val="1800"/>
                <a:buFont typeface="Arial"/>
                <a:buNone/>
              </a:pPr>
              <a:r>
                <a:rPr b="1" i="0" lang="en-US" sz="1800" u="none" cap="none" strike="noStrike">
                  <a:solidFill>
                    <a:schemeClr val="dk1"/>
                  </a:solidFill>
                  <a:latin typeface="Arial"/>
                  <a:ea typeface="Arial"/>
                  <a:cs typeface="Arial"/>
                  <a:sym typeface="Arial"/>
                </a:rPr>
                <a:t>New tumors </a:t>
              </a:r>
              <a:r>
                <a:rPr b="0" i="0" lang="en-US" sz="1800" u="none" cap="none" strike="noStrike">
                  <a:solidFill>
                    <a:schemeClr val="dk1"/>
                  </a:solidFill>
                  <a:latin typeface="Arial"/>
                  <a:ea typeface="Arial"/>
                  <a:cs typeface="Arial"/>
                  <a:sym typeface="Arial"/>
                </a:rPr>
                <a:t>grow at those sites. This </a:t>
              </a:r>
              <a:r>
                <a:rPr b="1" i="0" lang="en-US" sz="1800" u="none" cap="none" strike="noStrike">
                  <a:solidFill>
                    <a:schemeClr val="dk1"/>
                  </a:solidFill>
                  <a:latin typeface="Arial"/>
                  <a:ea typeface="Arial"/>
                  <a:cs typeface="Arial"/>
                  <a:sym typeface="Arial"/>
                </a:rPr>
                <a:t>occurs</a:t>
              </a:r>
              <a:r>
                <a:rPr b="0" i="0" lang="en-US" sz="1800" u="none" cap="none" strike="noStrike">
                  <a:solidFill>
                    <a:schemeClr val="dk1"/>
                  </a:solidFill>
                  <a:latin typeface="Arial"/>
                  <a:ea typeface="Arial"/>
                  <a:cs typeface="Arial"/>
                  <a:sym typeface="Arial"/>
                </a:rPr>
                <a:t> if </a:t>
              </a:r>
              <a:r>
                <a:rPr b="1" i="0" lang="en-US" sz="1800" u="none" cap="none" strike="noStrike">
                  <a:solidFill>
                    <a:schemeClr val="dk1"/>
                  </a:solidFill>
                  <a:latin typeface="Arial"/>
                  <a:ea typeface="Arial"/>
                  <a:cs typeface="Arial"/>
                  <a:sym typeface="Arial"/>
                </a:rPr>
                <a:t>cancer</a:t>
              </a:r>
              <a:r>
                <a:rPr b="0" i="0" lang="en-US" sz="1800" u="none" cap="none" strike="noStrike">
                  <a:solidFill>
                    <a:schemeClr val="dk1"/>
                  </a:solidFill>
                  <a:latin typeface="Arial"/>
                  <a:ea typeface="Arial"/>
                  <a:cs typeface="Arial"/>
                  <a:sym typeface="Arial"/>
                </a:rPr>
                <a:t> is </a:t>
              </a:r>
              <a:r>
                <a:rPr b="1" i="0" lang="en-US" sz="1800" u="none" cap="none" strike="noStrike">
                  <a:solidFill>
                    <a:schemeClr val="dk1"/>
                  </a:solidFill>
                  <a:latin typeface="Arial"/>
                  <a:ea typeface="Arial"/>
                  <a:cs typeface="Arial"/>
                  <a:sym typeface="Arial"/>
                </a:rPr>
                <a:t>not treated </a:t>
              </a:r>
              <a:r>
                <a:rPr b="0" i="0" lang="en-US" sz="1800" u="none" cap="none" strike="noStrike">
                  <a:solidFill>
                    <a:schemeClr val="dk1"/>
                  </a:solidFill>
                  <a:latin typeface="Arial"/>
                  <a:ea typeface="Arial"/>
                  <a:cs typeface="Arial"/>
                  <a:sym typeface="Arial"/>
                </a:rPr>
                <a:t>and </a:t>
              </a:r>
              <a:r>
                <a:rPr b="1" i="0" lang="en-US" sz="1800" u="none" cap="none" strike="noStrike">
                  <a:solidFill>
                    <a:schemeClr val="dk1"/>
                  </a:solidFill>
                  <a:latin typeface="Arial"/>
                  <a:ea typeface="Arial"/>
                  <a:cs typeface="Arial"/>
                  <a:sym typeface="Arial"/>
                </a:rPr>
                <a:t>controlled</a:t>
              </a:r>
              <a:r>
                <a:rPr b="0" i="0" lang="en-US" sz="1800" u="none" cap="none" strike="noStrike">
                  <a:solidFill>
                    <a:schemeClr val="dk1"/>
                  </a:solidFill>
                  <a:latin typeface="Arial"/>
                  <a:ea typeface="Arial"/>
                  <a:cs typeface="Arial"/>
                  <a:sym typeface="Arial"/>
                </a:rPr>
                <a:t>.</a:t>
              </a:r>
              <a:endParaRPr b="0" i="0" sz="1800" u="none" cap="none" strike="noStrike">
                <a:solidFill>
                  <a:schemeClr val="dk1"/>
                </a:solidFill>
                <a:latin typeface="Arial"/>
                <a:ea typeface="Arial"/>
                <a:cs typeface="Arial"/>
                <a:sym typeface="Arial"/>
              </a:endParaRPr>
            </a:p>
          </p:txBody>
        </p:sp>
      </p:grpSp>
      <p:sp>
        <p:nvSpPr>
          <p:cNvPr id="119" name="Google Shape;119;p7"/>
          <p:cNvSpPr/>
          <p:nvPr/>
        </p:nvSpPr>
        <p:spPr>
          <a:xfrm>
            <a:off x="412651" y="153900"/>
            <a:ext cx="11671500" cy="7695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4400" cap="none">
                <a:solidFill>
                  <a:schemeClr val="dk1"/>
                </a:solidFill>
                <a:latin typeface="Arial"/>
                <a:ea typeface="Arial"/>
                <a:cs typeface="Arial"/>
                <a:sym typeface="Arial"/>
              </a:rPr>
              <a:t>Benign, Malignant and Metastasis Tumor :</a:t>
            </a:r>
            <a:endParaRPr b="1" sz="4400" cap="none">
              <a:solidFill>
                <a:schemeClr val="dk1"/>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23" name="Shape 123"/>
        <p:cNvGrpSpPr/>
        <p:nvPr/>
      </p:nvGrpSpPr>
      <p:grpSpPr>
        <a:xfrm>
          <a:off x="0" y="0"/>
          <a:ext cx="0" cy="0"/>
          <a:chOff x="0" y="0"/>
          <a:chExt cx="0" cy="0"/>
        </a:xfrm>
      </p:grpSpPr>
      <p:sp>
        <p:nvSpPr>
          <p:cNvPr id="124" name="Google Shape;124;p8"/>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25" name="Google Shape;125;p8"/>
          <p:cNvSpPr/>
          <p:nvPr/>
        </p:nvSpPr>
        <p:spPr>
          <a:xfrm>
            <a:off x="0" y="0"/>
            <a:ext cx="6096000" cy="6865473"/>
          </a:xfrm>
          <a:prstGeom prst="rect">
            <a:avLst/>
          </a:prstGeom>
          <a:solidFill>
            <a:srgbClr val="FAE2D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26" name="Google Shape;126;p8"/>
          <p:cNvSpPr txBox="1"/>
          <p:nvPr>
            <p:ph type="title"/>
          </p:nvPr>
        </p:nvSpPr>
        <p:spPr>
          <a:xfrm>
            <a:off x="601620" y="-303551"/>
            <a:ext cx="4353116" cy="1474666"/>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rgbClr val="595959"/>
              </a:buClr>
              <a:buSzPts val="4000"/>
              <a:buFont typeface="Play"/>
              <a:buNone/>
            </a:pPr>
            <a:r>
              <a:rPr b="1" lang="en-US" sz="4000">
                <a:solidFill>
                  <a:srgbClr val="595959"/>
                </a:solidFill>
              </a:rPr>
              <a:t>Sites of Cancer:</a:t>
            </a:r>
            <a:endParaRPr b="1" sz="4000">
              <a:solidFill>
                <a:srgbClr val="595959"/>
              </a:solidFill>
            </a:endParaRPr>
          </a:p>
        </p:txBody>
      </p:sp>
      <p:sp>
        <p:nvSpPr>
          <p:cNvPr id="127" name="Google Shape;127;p8"/>
          <p:cNvSpPr txBox="1"/>
          <p:nvPr>
            <p:ph idx="1" type="body"/>
          </p:nvPr>
        </p:nvSpPr>
        <p:spPr>
          <a:xfrm>
            <a:off x="382266" y="1474666"/>
            <a:ext cx="5331468" cy="3770434"/>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rgbClr val="595959"/>
              </a:buClr>
              <a:buSzPts val="2800"/>
              <a:buFont typeface="Noto Sans Symbols"/>
              <a:buChar char="❑"/>
            </a:pPr>
            <a:r>
              <a:rPr b="1" lang="en-US">
                <a:solidFill>
                  <a:srgbClr val="595959"/>
                </a:solidFill>
              </a:rPr>
              <a:t>Cancer</a:t>
            </a:r>
            <a:r>
              <a:rPr lang="en-US">
                <a:solidFill>
                  <a:srgbClr val="595959"/>
                </a:solidFill>
              </a:rPr>
              <a:t> can occur almost </a:t>
            </a:r>
            <a:r>
              <a:rPr b="1" lang="en-US">
                <a:solidFill>
                  <a:srgbClr val="595959"/>
                </a:solidFill>
              </a:rPr>
              <a:t>anywhere</a:t>
            </a:r>
            <a:r>
              <a:rPr lang="en-US">
                <a:solidFill>
                  <a:srgbClr val="595959"/>
                </a:solidFill>
              </a:rPr>
              <a:t>. </a:t>
            </a:r>
            <a:endParaRPr/>
          </a:p>
          <a:p>
            <a:pPr indent="-228600" lvl="0" marL="228600" rtl="0" algn="l">
              <a:lnSpc>
                <a:spcPct val="90000"/>
              </a:lnSpc>
              <a:spcBef>
                <a:spcPts val="1000"/>
              </a:spcBef>
              <a:spcAft>
                <a:spcPts val="0"/>
              </a:spcAft>
              <a:buClr>
                <a:srgbClr val="595959"/>
              </a:buClr>
              <a:buSzPts val="2800"/>
              <a:buFont typeface="Noto Sans Symbols"/>
              <a:buChar char="❑"/>
            </a:pPr>
            <a:r>
              <a:rPr b="1" lang="en-US">
                <a:solidFill>
                  <a:srgbClr val="595959"/>
                </a:solidFill>
              </a:rPr>
              <a:t>Common sites </a:t>
            </a:r>
            <a:r>
              <a:rPr lang="en-US">
                <a:solidFill>
                  <a:srgbClr val="595959"/>
                </a:solidFill>
              </a:rPr>
              <a:t>are the skin, lung and bronchus, colon and rectum, breast, prostate, uterus, ovary, urinary bladder, kidney, mouth and pharynx, pancreas, and thyroid gland.</a:t>
            </a:r>
            <a:endParaRPr>
              <a:solidFill>
                <a:srgbClr val="595959"/>
              </a:solidFill>
            </a:endParaRPr>
          </a:p>
        </p:txBody>
      </p:sp>
      <p:pic>
        <p:nvPicPr>
          <p:cNvPr descr="A diagram of human lungs&#10;&#10;Description automatically generated" id="128" name="Google Shape;128;p8"/>
          <p:cNvPicPr preferRelativeResize="0"/>
          <p:nvPr/>
        </p:nvPicPr>
        <p:blipFill rotWithShape="1">
          <a:blip r:embed="rId3">
            <a:alphaModFix/>
          </a:blip>
          <a:srcRect b="0" l="0" r="0" t="0"/>
          <a:stretch/>
        </p:blipFill>
        <p:spPr>
          <a:xfrm>
            <a:off x="6258394" y="-47540"/>
            <a:ext cx="5732670" cy="6865473"/>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9"/>
          <p:cNvSpPr txBox="1"/>
          <p:nvPr>
            <p:ph type="title"/>
          </p:nvPr>
        </p:nvSpPr>
        <p:spPr>
          <a:xfrm>
            <a:off x="94397" y="-105723"/>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Play"/>
              <a:buNone/>
            </a:pPr>
            <a:r>
              <a:rPr b="1" lang="en-US"/>
              <a:t>Signs and Symptoms:</a:t>
            </a:r>
            <a:endParaRPr b="1"/>
          </a:p>
        </p:txBody>
      </p:sp>
      <p:sp>
        <p:nvSpPr>
          <p:cNvPr id="134" name="Google Shape;134;p9"/>
          <p:cNvSpPr txBox="1"/>
          <p:nvPr>
            <p:ph idx="1" type="body"/>
          </p:nvPr>
        </p:nvSpPr>
        <p:spPr>
          <a:xfrm>
            <a:off x="94400" y="974400"/>
            <a:ext cx="11439600" cy="5655000"/>
          </a:xfrm>
          <a:prstGeom prst="rect">
            <a:avLst/>
          </a:prstGeom>
          <a:noFill/>
          <a:ln>
            <a:noFill/>
          </a:ln>
        </p:spPr>
        <p:txBody>
          <a:bodyPr anchorCtr="0" anchor="t" bIns="45700" lIns="91425" spcFirstLastPara="1" rIns="91425" wrap="square" tIns="45700">
            <a:normAutofit fontScale="92500" lnSpcReduction="10000"/>
          </a:bodyPr>
          <a:lstStyle/>
          <a:p>
            <a:pPr indent="-215265" lvl="0" marL="228600" rtl="0" algn="l">
              <a:lnSpc>
                <a:spcPct val="90000"/>
              </a:lnSpc>
              <a:spcBef>
                <a:spcPts val="0"/>
              </a:spcBef>
              <a:spcAft>
                <a:spcPts val="0"/>
              </a:spcAft>
              <a:buClr>
                <a:schemeClr val="dk1"/>
              </a:buClr>
              <a:buSzPct val="100000"/>
              <a:buFont typeface="Noto Sans Symbols"/>
              <a:buChar char="⮚"/>
            </a:pPr>
            <a:r>
              <a:rPr lang="en-US"/>
              <a:t> </a:t>
            </a:r>
            <a:r>
              <a:rPr b="1" lang="en-US">
                <a:highlight>
                  <a:srgbClr val="FFFF00"/>
                </a:highlight>
              </a:rPr>
              <a:t>Cancer</a:t>
            </a:r>
            <a:r>
              <a:rPr lang="en-US"/>
              <a:t> can affect almost any organ in the body. The outcome of the disease </a:t>
            </a:r>
            <a:r>
              <a:rPr b="1" lang="en-US"/>
              <a:t>depends</a:t>
            </a:r>
            <a:r>
              <a:rPr lang="en-US"/>
              <a:t> on the </a:t>
            </a:r>
            <a:r>
              <a:rPr b="1" lang="en-US"/>
              <a:t>type of cancer</a:t>
            </a:r>
            <a:r>
              <a:rPr lang="en-US"/>
              <a:t>, </a:t>
            </a:r>
            <a:r>
              <a:rPr b="1" lang="en-US"/>
              <a:t>how early the cancer was detected</a:t>
            </a:r>
            <a:r>
              <a:rPr lang="en-US"/>
              <a:t> and </a:t>
            </a:r>
            <a:r>
              <a:rPr b="1" lang="en-US"/>
              <a:t>many other factors</a:t>
            </a:r>
            <a:r>
              <a:rPr lang="en-US"/>
              <a:t>. </a:t>
            </a:r>
            <a:endParaRPr/>
          </a:p>
          <a:p>
            <a:pPr indent="-215265" lvl="0" marL="228600" rtl="0" algn="l">
              <a:lnSpc>
                <a:spcPct val="90000"/>
              </a:lnSpc>
              <a:spcBef>
                <a:spcPts val="1000"/>
              </a:spcBef>
              <a:spcAft>
                <a:spcPts val="0"/>
              </a:spcAft>
              <a:buClr>
                <a:schemeClr val="dk1"/>
              </a:buClr>
              <a:buSzPct val="100000"/>
              <a:buFont typeface="Noto Sans Symbols"/>
              <a:buChar char="⮚"/>
            </a:pPr>
            <a:r>
              <a:rPr lang="en-US"/>
              <a:t>Although </a:t>
            </a:r>
            <a:r>
              <a:rPr b="1" lang="en-US"/>
              <a:t>signs</a:t>
            </a:r>
            <a:r>
              <a:rPr lang="en-US"/>
              <a:t> and </a:t>
            </a:r>
            <a:r>
              <a:rPr b="1" lang="en-US"/>
              <a:t>symptoms</a:t>
            </a:r>
            <a:r>
              <a:rPr lang="en-US"/>
              <a:t> different according to the </a:t>
            </a:r>
            <a:r>
              <a:rPr b="1" lang="en-US"/>
              <a:t>type of cancer.</a:t>
            </a:r>
            <a:endParaRPr/>
          </a:p>
          <a:p>
            <a:pPr indent="-215265" lvl="0" marL="228600" rtl="0" algn="l">
              <a:lnSpc>
                <a:spcPct val="90000"/>
              </a:lnSpc>
              <a:spcBef>
                <a:spcPts val="1000"/>
              </a:spcBef>
              <a:spcAft>
                <a:spcPts val="0"/>
              </a:spcAft>
              <a:buClr>
                <a:schemeClr val="dk1"/>
              </a:buClr>
              <a:buSzPct val="100000"/>
              <a:buFont typeface="Noto Sans Symbols"/>
              <a:buChar char="⮚"/>
            </a:pPr>
            <a:r>
              <a:rPr lang="en-US"/>
              <a:t> the American Cancer Society has identified </a:t>
            </a:r>
            <a:r>
              <a:rPr b="1" lang="en-US" u="sng"/>
              <a:t>seven general signs</a:t>
            </a:r>
            <a:r>
              <a:rPr b="1" lang="en-US"/>
              <a:t> </a:t>
            </a:r>
            <a:r>
              <a:rPr lang="en-US"/>
              <a:t>and </a:t>
            </a:r>
            <a:r>
              <a:rPr b="1" lang="en-US" u="sng"/>
              <a:t>symptoms</a:t>
            </a:r>
            <a:r>
              <a:rPr lang="en-US"/>
              <a:t> that may be </a:t>
            </a:r>
            <a:r>
              <a:rPr b="1" lang="en-US"/>
              <a:t>early</a:t>
            </a:r>
            <a:r>
              <a:rPr lang="en-US"/>
              <a:t> </a:t>
            </a:r>
            <a:r>
              <a:rPr b="1" lang="en-US"/>
              <a:t>signs</a:t>
            </a:r>
            <a:r>
              <a:rPr lang="en-US"/>
              <a:t> </a:t>
            </a:r>
            <a:r>
              <a:rPr b="1" lang="en-US"/>
              <a:t>of</a:t>
            </a:r>
            <a:r>
              <a:rPr lang="en-US"/>
              <a:t> </a:t>
            </a:r>
            <a:r>
              <a:rPr b="1" lang="en-US"/>
              <a:t>cancer</a:t>
            </a:r>
            <a:r>
              <a:rPr lang="en-US"/>
              <a:t>:</a:t>
            </a:r>
            <a:endParaRPr/>
          </a:p>
          <a:p>
            <a:pPr indent="-215265" lvl="0" marL="228600" rtl="0" algn="l">
              <a:lnSpc>
                <a:spcPct val="90000"/>
              </a:lnSpc>
              <a:spcBef>
                <a:spcPts val="1000"/>
              </a:spcBef>
              <a:spcAft>
                <a:spcPts val="0"/>
              </a:spcAft>
              <a:buClr>
                <a:schemeClr val="dk1"/>
              </a:buClr>
              <a:buSzPct val="100000"/>
              <a:buFont typeface="Noto Sans Symbols"/>
              <a:buChar char="▪"/>
            </a:pPr>
            <a:r>
              <a:rPr lang="en-US"/>
              <a:t>Change in bowel or bladder habits.  </a:t>
            </a:r>
            <a:endParaRPr/>
          </a:p>
          <a:p>
            <a:pPr indent="-215265" lvl="0" marL="228600" rtl="0" algn="l">
              <a:lnSpc>
                <a:spcPct val="90000"/>
              </a:lnSpc>
              <a:spcBef>
                <a:spcPts val="1000"/>
              </a:spcBef>
              <a:spcAft>
                <a:spcPts val="0"/>
              </a:spcAft>
              <a:buClr>
                <a:schemeClr val="dk1"/>
              </a:buClr>
              <a:buSzPct val="100000"/>
              <a:buFont typeface="Noto Sans Symbols"/>
              <a:buChar char="▪"/>
            </a:pPr>
            <a:r>
              <a:rPr lang="en-US"/>
              <a:t>Sore that does not heal.</a:t>
            </a:r>
            <a:endParaRPr/>
          </a:p>
          <a:p>
            <a:pPr indent="-215265" lvl="0" marL="228600" rtl="0" algn="l">
              <a:lnSpc>
                <a:spcPct val="90000"/>
              </a:lnSpc>
              <a:spcBef>
                <a:spcPts val="1000"/>
              </a:spcBef>
              <a:spcAft>
                <a:spcPts val="0"/>
              </a:spcAft>
              <a:buClr>
                <a:schemeClr val="dk1"/>
              </a:buClr>
              <a:buSzPct val="100000"/>
              <a:buFont typeface="Noto Sans Symbols"/>
              <a:buChar char="▪"/>
            </a:pPr>
            <a:r>
              <a:rPr lang="en-US"/>
              <a:t>Unusual bleeding or discharge.          ■ A change in a mole or wart.</a:t>
            </a:r>
            <a:endParaRPr/>
          </a:p>
          <a:p>
            <a:pPr indent="-215265" lvl="0" marL="228600" rtl="0" algn="l">
              <a:lnSpc>
                <a:spcPct val="90000"/>
              </a:lnSpc>
              <a:spcBef>
                <a:spcPts val="1000"/>
              </a:spcBef>
              <a:spcAft>
                <a:spcPts val="0"/>
              </a:spcAft>
              <a:buClr>
                <a:schemeClr val="dk1"/>
              </a:buClr>
              <a:buSzPct val="100000"/>
              <a:buFont typeface="Noto Sans Symbols"/>
              <a:buChar char="▪"/>
            </a:pPr>
            <a:r>
              <a:rPr lang="en-US"/>
              <a:t>Unusual lumps.                               ■ A persistent cough or hoarseness</a:t>
            </a:r>
            <a:endParaRPr/>
          </a:p>
          <a:p>
            <a:pPr indent="-215265" lvl="0" marL="228600" rtl="0" algn="l">
              <a:lnSpc>
                <a:spcPct val="90000"/>
              </a:lnSpc>
              <a:spcBef>
                <a:spcPts val="1000"/>
              </a:spcBef>
              <a:spcAft>
                <a:spcPts val="0"/>
              </a:spcAft>
              <a:buClr>
                <a:schemeClr val="dk1"/>
              </a:buClr>
              <a:buSzPct val="100000"/>
              <a:buFont typeface="Noto Sans Symbols"/>
              <a:buChar char="▪"/>
            </a:pPr>
            <a:r>
              <a:rPr lang="en-US"/>
              <a:t>Indigestion or difficulty swallowing</a:t>
            </a:r>
            <a:endParaRPr/>
          </a:p>
          <a:p>
            <a:pPr indent="-215265" lvl="0" marL="228600" rtl="0" algn="l">
              <a:lnSpc>
                <a:spcPct val="90000"/>
              </a:lnSpc>
              <a:spcBef>
                <a:spcPts val="1000"/>
              </a:spcBef>
              <a:spcAft>
                <a:spcPts val="0"/>
              </a:spcAft>
              <a:buClr>
                <a:schemeClr val="dk1"/>
              </a:buClr>
              <a:buSzPct val="100000"/>
              <a:buFont typeface="Noto Sans Symbols"/>
              <a:buChar char="⮚"/>
            </a:pPr>
            <a:r>
              <a:rPr lang="en-US"/>
              <a:t>Any of these signs warrants further medical investigation.</a:t>
            </a:r>
            <a:endParaRPr/>
          </a:p>
          <a:p>
            <a:pPr indent="-50800" lvl="0" marL="228600" rtl="0" algn="l">
              <a:lnSpc>
                <a:spcPct val="90000"/>
              </a:lnSpc>
              <a:spcBef>
                <a:spcPts val="1000"/>
              </a:spcBef>
              <a:spcAft>
                <a:spcPts val="0"/>
              </a:spcAft>
              <a:buClr>
                <a:schemeClr val="dk1"/>
              </a:buClr>
              <a:buSzPct val="100000"/>
              <a:buFont typeface="Noto Sans Symbols"/>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2024-04-20T23:31:14Z</dcterms:created>
  <dc:creator>jamilah abdullah</dc:creator>
</cp:coreProperties>
</file>