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91" r:id="rId4"/>
    <p:sldId id="258" r:id="rId5"/>
    <p:sldId id="259" r:id="rId6"/>
    <p:sldId id="302" r:id="rId7"/>
    <p:sldId id="260" r:id="rId8"/>
    <p:sldId id="262" r:id="rId9"/>
    <p:sldId id="263" r:id="rId10"/>
    <p:sldId id="264" r:id="rId11"/>
    <p:sldId id="266" r:id="rId12"/>
    <p:sldId id="265" r:id="rId13"/>
    <p:sldId id="267" r:id="rId14"/>
    <p:sldId id="268" r:id="rId15"/>
    <p:sldId id="269" r:id="rId16"/>
    <p:sldId id="303" r:id="rId17"/>
    <p:sldId id="304" r:id="rId18"/>
    <p:sldId id="305" r:id="rId19"/>
    <p:sldId id="306" r:id="rId20"/>
    <p:sldId id="282" r:id="rId21"/>
    <p:sldId id="283" r:id="rId22"/>
    <p:sldId id="280" r:id="rId23"/>
    <p:sldId id="292" r:id="rId24"/>
    <p:sldId id="281" r:id="rId25"/>
    <p:sldId id="293" r:id="rId26"/>
    <p:sldId id="294" r:id="rId27"/>
    <p:sldId id="295" r:id="rId28"/>
    <p:sldId id="296" r:id="rId29"/>
    <p:sldId id="297" r:id="rId30"/>
    <p:sldId id="301" r:id="rId31"/>
    <p:sldId id="284" r:id="rId32"/>
    <p:sldId id="285" r:id="rId33"/>
    <p:sldId id="286" r:id="rId34"/>
    <p:sldId id="287" r:id="rId35"/>
    <p:sldId id="288" r:id="rId36"/>
    <p:sldId id="289" r:id="rId37"/>
    <p:sldId id="290" r:id="rId38"/>
    <p:sldId id="270" r:id="rId39"/>
    <p:sldId id="271" r:id="rId40"/>
    <p:sldId id="272" r:id="rId41"/>
    <p:sldId id="273" r:id="rId42"/>
    <p:sldId id="274" r:id="rId43"/>
    <p:sldId id="275" r:id="rId44"/>
    <p:sldId id="276" r:id="rId45"/>
    <p:sldId id="277" r:id="rId46"/>
    <p:sldId id="278" r:id="rId47"/>
    <p:sldId id="279" r:id="rId48"/>
    <p:sldId id="300" r:id="rId49"/>
    <p:sldId id="257" r:id="rId50"/>
    <p:sldId id="298" r:id="rId51"/>
    <p:sldId id="299" r:id="rId52"/>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B70B34-9B33-431F-A9B6-2175591B1E3E}" v="40" dt="2024-02-10T12:29:40.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5" d="100"/>
          <a:sy n="75" d="100"/>
        </p:scale>
        <p:origin x="327"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0522E-8320-4C17-3D15-DD5FFD83E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a:extLst>
              <a:ext uri="{FF2B5EF4-FFF2-40B4-BE49-F238E27FC236}">
                <a16:creationId xmlns:a16="http://schemas.microsoft.com/office/drawing/2014/main" id="{3E4668B8-0D5B-BC6B-5482-0395F6E338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a:extLst>
              <a:ext uri="{FF2B5EF4-FFF2-40B4-BE49-F238E27FC236}">
                <a16:creationId xmlns:a16="http://schemas.microsoft.com/office/drawing/2014/main" id="{A6ACA9B7-35CB-23C7-921B-57B3E8C13F3E}"/>
              </a:ext>
            </a:extLst>
          </p:cNvPr>
          <p:cNvSpPr>
            <a:spLocks noGrp="1"/>
          </p:cNvSpPr>
          <p:nvPr>
            <p:ph type="dt" sz="half" idx="10"/>
          </p:nvPr>
        </p:nvSpPr>
        <p:spPr/>
        <p:txBody>
          <a:bodyPr/>
          <a:lstStyle/>
          <a:p>
            <a:fld id="{A890DA30-BD56-45C9-A3FA-A5CEFD391122}" type="datetimeFigureOut">
              <a:rPr lang="ar-SA" smtClean="0"/>
              <a:t>24/07/1445</a:t>
            </a:fld>
            <a:endParaRPr lang="ar-SA"/>
          </a:p>
        </p:txBody>
      </p:sp>
      <p:sp>
        <p:nvSpPr>
          <p:cNvPr id="5" name="Footer Placeholder 4">
            <a:extLst>
              <a:ext uri="{FF2B5EF4-FFF2-40B4-BE49-F238E27FC236}">
                <a16:creationId xmlns:a16="http://schemas.microsoft.com/office/drawing/2014/main" id="{BDDBEE8A-ECD3-9D99-ECEA-D9404150B093}"/>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6DFB7D80-8101-8FBD-70C8-BC450AE0E731}"/>
              </a:ext>
            </a:extLst>
          </p:cNvPr>
          <p:cNvSpPr>
            <a:spLocks noGrp="1"/>
          </p:cNvSpPr>
          <p:nvPr>
            <p:ph type="sldNum" sz="quarter" idx="12"/>
          </p:nvPr>
        </p:nvSpPr>
        <p:spPr/>
        <p:txBody>
          <a:bodyPr/>
          <a:lstStyle/>
          <a:p>
            <a:fld id="{9DEB3FF9-0B96-475A-B6E4-F53B87C48565}" type="slidenum">
              <a:rPr lang="ar-SA" smtClean="0"/>
              <a:t>‹#›</a:t>
            </a:fld>
            <a:endParaRPr lang="ar-SA"/>
          </a:p>
        </p:txBody>
      </p:sp>
    </p:spTree>
    <p:extLst>
      <p:ext uri="{BB962C8B-B14F-4D97-AF65-F5344CB8AC3E}">
        <p14:creationId xmlns:p14="http://schemas.microsoft.com/office/powerpoint/2010/main" val="1494502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8C85-A541-5ABC-997D-6CAE4945D66D}"/>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51003F30-941C-9DF4-E640-A6B1AA4267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23F6BB81-913A-53D5-3DFA-C82DC462DCFE}"/>
              </a:ext>
            </a:extLst>
          </p:cNvPr>
          <p:cNvSpPr>
            <a:spLocks noGrp="1"/>
          </p:cNvSpPr>
          <p:nvPr>
            <p:ph type="dt" sz="half" idx="10"/>
          </p:nvPr>
        </p:nvSpPr>
        <p:spPr/>
        <p:txBody>
          <a:bodyPr/>
          <a:lstStyle/>
          <a:p>
            <a:fld id="{A890DA30-BD56-45C9-A3FA-A5CEFD391122}" type="datetimeFigureOut">
              <a:rPr lang="ar-SA" smtClean="0"/>
              <a:t>24/07/1445</a:t>
            </a:fld>
            <a:endParaRPr lang="ar-SA"/>
          </a:p>
        </p:txBody>
      </p:sp>
      <p:sp>
        <p:nvSpPr>
          <p:cNvPr id="5" name="Footer Placeholder 4">
            <a:extLst>
              <a:ext uri="{FF2B5EF4-FFF2-40B4-BE49-F238E27FC236}">
                <a16:creationId xmlns:a16="http://schemas.microsoft.com/office/drawing/2014/main" id="{3BDC7EDA-3A3D-C7B7-62D7-51466207641A}"/>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51D999F3-7403-9A88-EDC2-209FE5EB3799}"/>
              </a:ext>
            </a:extLst>
          </p:cNvPr>
          <p:cNvSpPr>
            <a:spLocks noGrp="1"/>
          </p:cNvSpPr>
          <p:nvPr>
            <p:ph type="sldNum" sz="quarter" idx="12"/>
          </p:nvPr>
        </p:nvSpPr>
        <p:spPr/>
        <p:txBody>
          <a:bodyPr/>
          <a:lstStyle/>
          <a:p>
            <a:fld id="{9DEB3FF9-0B96-475A-B6E4-F53B87C48565}" type="slidenum">
              <a:rPr lang="ar-SA" smtClean="0"/>
              <a:t>‹#›</a:t>
            </a:fld>
            <a:endParaRPr lang="ar-SA"/>
          </a:p>
        </p:txBody>
      </p:sp>
    </p:spTree>
    <p:extLst>
      <p:ext uri="{BB962C8B-B14F-4D97-AF65-F5344CB8AC3E}">
        <p14:creationId xmlns:p14="http://schemas.microsoft.com/office/powerpoint/2010/main" val="2565397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B5679B-3A72-F966-848F-ED612B8DDB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05734AFD-6F2F-B4A5-F607-BC979F7984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11D45105-FDCC-5948-0412-B419C0E7A7CB}"/>
              </a:ext>
            </a:extLst>
          </p:cNvPr>
          <p:cNvSpPr>
            <a:spLocks noGrp="1"/>
          </p:cNvSpPr>
          <p:nvPr>
            <p:ph type="dt" sz="half" idx="10"/>
          </p:nvPr>
        </p:nvSpPr>
        <p:spPr/>
        <p:txBody>
          <a:bodyPr/>
          <a:lstStyle/>
          <a:p>
            <a:fld id="{A890DA30-BD56-45C9-A3FA-A5CEFD391122}" type="datetimeFigureOut">
              <a:rPr lang="ar-SA" smtClean="0"/>
              <a:t>24/07/1445</a:t>
            </a:fld>
            <a:endParaRPr lang="ar-SA"/>
          </a:p>
        </p:txBody>
      </p:sp>
      <p:sp>
        <p:nvSpPr>
          <p:cNvPr id="5" name="Footer Placeholder 4">
            <a:extLst>
              <a:ext uri="{FF2B5EF4-FFF2-40B4-BE49-F238E27FC236}">
                <a16:creationId xmlns:a16="http://schemas.microsoft.com/office/drawing/2014/main" id="{6AF9EEFD-002B-5A0B-CD73-E28FF6CCB54D}"/>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22881071-6E50-2DF5-E001-D65B469AA5E7}"/>
              </a:ext>
            </a:extLst>
          </p:cNvPr>
          <p:cNvSpPr>
            <a:spLocks noGrp="1"/>
          </p:cNvSpPr>
          <p:nvPr>
            <p:ph type="sldNum" sz="quarter" idx="12"/>
          </p:nvPr>
        </p:nvSpPr>
        <p:spPr/>
        <p:txBody>
          <a:bodyPr/>
          <a:lstStyle/>
          <a:p>
            <a:fld id="{9DEB3FF9-0B96-475A-B6E4-F53B87C48565}" type="slidenum">
              <a:rPr lang="ar-SA" smtClean="0"/>
              <a:t>‹#›</a:t>
            </a:fld>
            <a:endParaRPr lang="ar-SA"/>
          </a:p>
        </p:txBody>
      </p:sp>
    </p:spTree>
    <p:extLst>
      <p:ext uri="{BB962C8B-B14F-4D97-AF65-F5344CB8AC3E}">
        <p14:creationId xmlns:p14="http://schemas.microsoft.com/office/powerpoint/2010/main" val="77114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C48C-3231-84E2-A7A7-55227A339B92}"/>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832A11CB-9EAA-95AB-F00A-D78E6B604B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6EE95F5C-DD39-B254-E887-9F7BCF5F5EDA}"/>
              </a:ext>
            </a:extLst>
          </p:cNvPr>
          <p:cNvSpPr>
            <a:spLocks noGrp="1"/>
          </p:cNvSpPr>
          <p:nvPr>
            <p:ph type="dt" sz="half" idx="10"/>
          </p:nvPr>
        </p:nvSpPr>
        <p:spPr/>
        <p:txBody>
          <a:bodyPr/>
          <a:lstStyle/>
          <a:p>
            <a:fld id="{A890DA30-BD56-45C9-A3FA-A5CEFD391122}" type="datetimeFigureOut">
              <a:rPr lang="ar-SA" smtClean="0"/>
              <a:t>24/07/1445</a:t>
            </a:fld>
            <a:endParaRPr lang="ar-SA"/>
          </a:p>
        </p:txBody>
      </p:sp>
      <p:sp>
        <p:nvSpPr>
          <p:cNvPr id="5" name="Footer Placeholder 4">
            <a:extLst>
              <a:ext uri="{FF2B5EF4-FFF2-40B4-BE49-F238E27FC236}">
                <a16:creationId xmlns:a16="http://schemas.microsoft.com/office/drawing/2014/main" id="{D35E471B-461F-002C-230B-37B86BDA96B0}"/>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B60F367D-C126-1018-0FC4-77DE1873746C}"/>
              </a:ext>
            </a:extLst>
          </p:cNvPr>
          <p:cNvSpPr>
            <a:spLocks noGrp="1"/>
          </p:cNvSpPr>
          <p:nvPr>
            <p:ph type="sldNum" sz="quarter" idx="12"/>
          </p:nvPr>
        </p:nvSpPr>
        <p:spPr/>
        <p:txBody>
          <a:bodyPr/>
          <a:lstStyle/>
          <a:p>
            <a:fld id="{9DEB3FF9-0B96-475A-B6E4-F53B87C48565}" type="slidenum">
              <a:rPr lang="ar-SA" smtClean="0"/>
              <a:t>‹#›</a:t>
            </a:fld>
            <a:endParaRPr lang="ar-SA"/>
          </a:p>
        </p:txBody>
      </p:sp>
    </p:spTree>
    <p:extLst>
      <p:ext uri="{BB962C8B-B14F-4D97-AF65-F5344CB8AC3E}">
        <p14:creationId xmlns:p14="http://schemas.microsoft.com/office/powerpoint/2010/main" val="163430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B3EEE-3895-9007-2903-1AFC00DF3E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a:extLst>
              <a:ext uri="{FF2B5EF4-FFF2-40B4-BE49-F238E27FC236}">
                <a16:creationId xmlns:a16="http://schemas.microsoft.com/office/drawing/2014/main" id="{DAF7677E-6EAB-13F6-6592-573C736FB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03C8C7-3CE4-7624-93BA-62AA2DFD3723}"/>
              </a:ext>
            </a:extLst>
          </p:cNvPr>
          <p:cNvSpPr>
            <a:spLocks noGrp="1"/>
          </p:cNvSpPr>
          <p:nvPr>
            <p:ph type="dt" sz="half" idx="10"/>
          </p:nvPr>
        </p:nvSpPr>
        <p:spPr/>
        <p:txBody>
          <a:bodyPr/>
          <a:lstStyle/>
          <a:p>
            <a:fld id="{A890DA30-BD56-45C9-A3FA-A5CEFD391122}" type="datetimeFigureOut">
              <a:rPr lang="ar-SA" smtClean="0"/>
              <a:t>24/07/1445</a:t>
            </a:fld>
            <a:endParaRPr lang="ar-SA"/>
          </a:p>
        </p:txBody>
      </p:sp>
      <p:sp>
        <p:nvSpPr>
          <p:cNvPr id="5" name="Footer Placeholder 4">
            <a:extLst>
              <a:ext uri="{FF2B5EF4-FFF2-40B4-BE49-F238E27FC236}">
                <a16:creationId xmlns:a16="http://schemas.microsoft.com/office/drawing/2014/main" id="{C3823A6F-C3B4-2C3E-5A92-B053C4D26BEE}"/>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7FA8786F-2472-710C-FEFD-8756C82C4412}"/>
              </a:ext>
            </a:extLst>
          </p:cNvPr>
          <p:cNvSpPr>
            <a:spLocks noGrp="1"/>
          </p:cNvSpPr>
          <p:nvPr>
            <p:ph type="sldNum" sz="quarter" idx="12"/>
          </p:nvPr>
        </p:nvSpPr>
        <p:spPr/>
        <p:txBody>
          <a:bodyPr/>
          <a:lstStyle/>
          <a:p>
            <a:fld id="{9DEB3FF9-0B96-475A-B6E4-F53B87C48565}" type="slidenum">
              <a:rPr lang="ar-SA" smtClean="0"/>
              <a:t>‹#›</a:t>
            </a:fld>
            <a:endParaRPr lang="ar-SA"/>
          </a:p>
        </p:txBody>
      </p:sp>
    </p:spTree>
    <p:extLst>
      <p:ext uri="{BB962C8B-B14F-4D97-AF65-F5344CB8AC3E}">
        <p14:creationId xmlns:p14="http://schemas.microsoft.com/office/powerpoint/2010/main" val="397222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7474-E69F-A57D-CE81-E13A3B4DC85F}"/>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4401EB30-6B6F-1AE7-EC0C-53BD83AA91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a16="http://schemas.microsoft.com/office/drawing/2014/main" id="{66C80BCC-8E29-87DB-5D2B-3F15EF524B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a16="http://schemas.microsoft.com/office/drawing/2014/main" id="{1A7D3AA6-7359-DD26-7B6F-CA9D2212D671}"/>
              </a:ext>
            </a:extLst>
          </p:cNvPr>
          <p:cNvSpPr>
            <a:spLocks noGrp="1"/>
          </p:cNvSpPr>
          <p:nvPr>
            <p:ph type="dt" sz="half" idx="10"/>
          </p:nvPr>
        </p:nvSpPr>
        <p:spPr/>
        <p:txBody>
          <a:bodyPr/>
          <a:lstStyle/>
          <a:p>
            <a:fld id="{A890DA30-BD56-45C9-A3FA-A5CEFD391122}" type="datetimeFigureOut">
              <a:rPr lang="ar-SA" smtClean="0"/>
              <a:t>24/07/1445</a:t>
            </a:fld>
            <a:endParaRPr lang="ar-SA"/>
          </a:p>
        </p:txBody>
      </p:sp>
      <p:sp>
        <p:nvSpPr>
          <p:cNvPr id="6" name="Footer Placeholder 5">
            <a:extLst>
              <a:ext uri="{FF2B5EF4-FFF2-40B4-BE49-F238E27FC236}">
                <a16:creationId xmlns:a16="http://schemas.microsoft.com/office/drawing/2014/main" id="{E06AB415-8B88-C2C6-9DB9-531E1F306D0C}"/>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5C79BD52-81A7-4646-491F-441A8DB3C5CF}"/>
              </a:ext>
            </a:extLst>
          </p:cNvPr>
          <p:cNvSpPr>
            <a:spLocks noGrp="1"/>
          </p:cNvSpPr>
          <p:nvPr>
            <p:ph type="sldNum" sz="quarter" idx="12"/>
          </p:nvPr>
        </p:nvSpPr>
        <p:spPr/>
        <p:txBody>
          <a:bodyPr/>
          <a:lstStyle/>
          <a:p>
            <a:fld id="{9DEB3FF9-0B96-475A-B6E4-F53B87C48565}" type="slidenum">
              <a:rPr lang="ar-SA" smtClean="0"/>
              <a:t>‹#›</a:t>
            </a:fld>
            <a:endParaRPr lang="ar-SA"/>
          </a:p>
        </p:txBody>
      </p:sp>
    </p:spTree>
    <p:extLst>
      <p:ext uri="{BB962C8B-B14F-4D97-AF65-F5344CB8AC3E}">
        <p14:creationId xmlns:p14="http://schemas.microsoft.com/office/powerpoint/2010/main" val="189306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6D00-ABC4-38FD-0A85-FC7DFD086C56}"/>
              </a:ext>
            </a:extLst>
          </p:cNvPr>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a:extLst>
              <a:ext uri="{FF2B5EF4-FFF2-40B4-BE49-F238E27FC236}">
                <a16:creationId xmlns:a16="http://schemas.microsoft.com/office/drawing/2014/main" id="{BF8EF7A9-A004-B8FD-FF4D-329471563B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ACE216-3512-2F0A-E321-1A180EB371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a16="http://schemas.microsoft.com/office/drawing/2014/main" id="{B0AAED1B-8881-1C48-1DA3-08B89DCC1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B370E8-8E6F-37EC-AC91-40C723227A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a16="http://schemas.microsoft.com/office/drawing/2014/main" id="{72BA8B6E-B10D-A0BE-C8B5-1541A209A29E}"/>
              </a:ext>
            </a:extLst>
          </p:cNvPr>
          <p:cNvSpPr>
            <a:spLocks noGrp="1"/>
          </p:cNvSpPr>
          <p:nvPr>
            <p:ph type="dt" sz="half" idx="10"/>
          </p:nvPr>
        </p:nvSpPr>
        <p:spPr/>
        <p:txBody>
          <a:bodyPr/>
          <a:lstStyle/>
          <a:p>
            <a:fld id="{A890DA30-BD56-45C9-A3FA-A5CEFD391122}" type="datetimeFigureOut">
              <a:rPr lang="ar-SA" smtClean="0"/>
              <a:t>24/07/1445</a:t>
            </a:fld>
            <a:endParaRPr lang="ar-SA"/>
          </a:p>
        </p:txBody>
      </p:sp>
      <p:sp>
        <p:nvSpPr>
          <p:cNvPr id="8" name="Footer Placeholder 7">
            <a:extLst>
              <a:ext uri="{FF2B5EF4-FFF2-40B4-BE49-F238E27FC236}">
                <a16:creationId xmlns:a16="http://schemas.microsoft.com/office/drawing/2014/main" id="{4747F266-BDC9-8D1A-5999-602182BFA3D6}"/>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C1AB3809-A9C2-693F-41ED-1A629FEC6641}"/>
              </a:ext>
            </a:extLst>
          </p:cNvPr>
          <p:cNvSpPr>
            <a:spLocks noGrp="1"/>
          </p:cNvSpPr>
          <p:nvPr>
            <p:ph type="sldNum" sz="quarter" idx="12"/>
          </p:nvPr>
        </p:nvSpPr>
        <p:spPr/>
        <p:txBody>
          <a:bodyPr/>
          <a:lstStyle/>
          <a:p>
            <a:fld id="{9DEB3FF9-0B96-475A-B6E4-F53B87C48565}" type="slidenum">
              <a:rPr lang="ar-SA" smtClean="0"/>
              <a:t>‹#›</a:t>
            </a:fld>
            <a:endParaRPr lang="ar-SA"/>
          </a:p>
        </p:txBody>
      </p:sp>
    </p:spTree>
    <p:extLst>
      <p:ext uri="{BB962C8B-B14F-4D97-AF65-F5344CB8AC3E}">
        <p14:creationId xmlns:p14="http://schemas.microsoft.com/office/powerpoint/2010/main" val="13466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83922-5352-3EE1-9EDF-8D9D9B0C460E}"/>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a16="http://schemas.microsoft.com/office/drawing/2014/main" id="{04E51AAA-2911-2924-1933-817AA3374FE1}"/>
              </a:ext>
            </a:extLst>
          </p:cNvPr>
          <p:cNvSpPr>
            <a:spLocks noGrp="1"/>
          </p:cNvSpPr>
          <p:nvPr>
            <p:ph type="dt" sz="half" idx="10"/>
          </p:nvPr>
        </p:nvSpPr>
        <p:spPr/>
        <p:txBody>
          <a:bodyPr/>
          <a:lstStyle/>
          <a:p>
            <a:fld id="{A890DA30-BD56-45C9-A3FA-A5CEFD391122}" type="datetimeFigureOut">
              <a:rPr lang="ar-SA" smtClean="0"/>
              <a:t>24/07/1445</a:t>
            </a:fld>
            <a:endParaRPr lang="ar-SA"/>
          </a:p>
        </p:txBody>
      </p:sp>
      <p:sp>
        <p:nvSpPr>
          <p:cNvPr id="4" name="Footer Placeholder 3">
            <a:extLst>
              <a:ext uri="{FF2B5EF4-FFF2-40B4-BE49-F238E27FC236}">
                <a16:creationId xmlns:a16="http://schemas.microsoft.com/office/drawing/2014/main" id="{AA8C3C61-080D-D836-77CB-1D257A604B1E}"/>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5F35AF1C-6D18-CAA4-822C-00966AFA6A60}"/>
              </a:ext>
            </a:extLst>
          </p:cNvPr>
          <p:cNvSpPr>
            <a:spLocks noGrp="1"/>
          </p:cNvSpPr>
          <p:nvPr>
            <p:ph type="sldNum" sz="quarter" idx="12"/>
          </p:nvPr>
        </p:nvSpPr>
        <p:spPr/>
        <p:txBody>
          <a:bodyPr/>
          <a:lstStyle/>
          <a:p>
            <a:fld id="{9DEB3FF9-0B96-475A-B6E4-F53B87C48565}" type="slidenum">
              <a:rPr lang="ar-SA" smtClean="0"/>
              <a:t>‹#›</a:t>
            </a:fld>
            <a:endParaRPr lang="ar-SA"/>
          </a:p>
        </p:txBody>
      </p:sp>
    </p:spTree>
    <p:extLst>
      <p:ext uri="{BB962C8B-B14F-4D97-AF65-F5344CB8AC3E}">
        <p14:creationId xmlns:p14="http://schemas.microsoft.com/office/powerpoint/2010/main" val="119993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1B438-3690-F43E-0268-B7E52C0AB250}"/>
              </a:ext>
            </a:extLst>
          </p:cNvPr>
          <p:cNvSpPr>
            <a:spLocks noGrp="1"/>
          </p:cNvSpPr>
          <p:nvPr>
            <p:ph type="dt" sz="half" idx="10"/>
          </p:nvPr>
        </p:nvSpPr>
        <p:spPr/>
        <p:txBody>
          <a:bodyPr/>
          <a:lstStyle/>
          <a:p>
            <a:fld id="{A890DA30-BD56-45C9-A3FA-A5CEFD391122}" type="datetimeFigureOut">
              <a:rPr lang="ar-SA" smtClean="0"/>
              <a:t>24/07/1445</a:t>
            </a:fld>
            <a:endParaRPr lang="ar-SA"/>
          </a:p>
        </p:txBody>
      </p:sp>
      <p:sp>
        <p:nvSpPr>
          <p:cNvPr id="3" name="Footer Placeholder 2">
            <a:extLst>
              <a:ext uri="{FF2B5EF4-FFF2-40B4-BE49-F238E27FC236}">
                <a16:creationId xmlns:a16="http://schemas.microsoft.com/office/drawing/2014/main" id="{87C38AF9-09A7-0100-6B4E-429AB93A9E17}"/>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82AFEDE7-B8F0-06E2-3C7D-404979A91C39}"/>
              </a:ext>
            </a:extLst>
          </p:cNvPr>
          <p:cNvSpPr>
            <a:spLocks noGrp="1"/>
          </p:cNvSpPr>
          <p:nvPr>
            <p:ph type="sldNum" sz="quarter" idx="12"/>
          </p:nvPr>
        </p:nvSpPr>
        <p:spPr/>
        <p:txBody>
          <a:bodyPr/>
          <a:lstStyle/>
          <a:p>
            <a:fld id="{9DEB3FF9-0B96-475A-B6E4-F53B87C48565}" type="slidenum">
              <a:rPr lang="ar-SA" smtClean="0"/>
              <a:t>‹#›</a:t>
            </a:fld>
            <a:endParaRPr lang="ar-SA"/>
          </a:p>
        </p:txBody>
      </p:sp>
    </p:spTree>
    <p:extLst>
      <p:ext uri="{BB962C8B-B14F-4D97-AF65-F5344CB8AC3E}">
        <p14:creationId xmlns:p14="http://schemas.microsoft.com/office/powerpoint/2010/main" val="340239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BE8C-E274-DE73-7B1E-F67346047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a:extLst>
              <a:ext uri="{FF2B5EF4-FFF2-40B4-BE49-F238E27FC236}">
                <a16:creationId xmlns:a16="http://schemas.microsoft.com/office/drawing/2014/main" id="{7A717968-304A-AEE6-B9C7-A349721F32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a16="http://schemas.microsoft.com/office/drawing/2014/main" id="{6CD8D365-E74B-5C70-E5B3-6F7F215E9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9044F-3678-5F67-C979-37FD06290143}"/>
              </a:ext>
            </a:extLst>
          </p:cNvPr>
          <p:cNvSpPr>
            <a:spLocks noGrp="1"/>
          </p:cNvSpPr>
          <p:nvPr>
            <p:ph type="dt" sz="half" idx="10"/>
          </p:nvPr>
        </p:nvSpPr>
        <p:spPr/>
        <p:txBody>
          <a:bodyPr/>
          <a:lstStyle/>
          <a:p>
            <a:fld id="{A890DA30-BD56-45C9-A3FA-A5CEFD391122}" type="datetimeFigureOut">
              <a:rPr lang="ar-SA" smtClean="0"/>
              <a:t>24/07/1445</a:t>
            </a:fld>
            <a:endParaRPr lang="ar-SA"/>
          </a:p>
        </p:txBody>
      </p:sp>
      <p:sp>
        <p:nvSpPr>
          <p:cNvPr id="6" name="Footer Placeholder 5">
            <a:extLst>
              <a:ext uri="{FF2B5EF4-FFF2-40B4-BE49-F238E27FC236}">
                <a16:creationId xmlns:a16="http://schemas.microsoft.com/office/drawing/2014/main" id="{6C09F35D-5533-8D04-1CC4-5C30D7ACC35C}"/>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75D65B93-3430-E62E-0095-EC8487277CEC}"/>
              </a:ext>
            </a:extLst>
          </p:cNvPr>
          <p:cNvSpPr>
            <a:spLocks noGrp="1"/>
          </p:cNvSpPr>
          <p:nvPr>
            <p:ph type="sldNum" sz="quarter" idx="12"/>
          </p:nvPr>
        </p:nvSpPr>
        <p:spPr/>
        <p:txBody>
          <a:bodyPr/>
          <a:lstStyle/>
          <a:p>
            <a:fld id="{9DEB3FF9-0B96-475A-B6E4-F53B87C48565}" type="slidenum">
              <a:rPr lang="ar-SA" smtClean="0"/>
              <a:t>‹#›</a:t>
            </a:fld>
            <a:endParaRPr lang="ar-SA"/>
          </a:p>
        </p:txBody>
      </p:sp>
    </p:spTree>
    <p:extLst>
      <p:ext uri="{BB962C8B-B14F-4D97-AF65-F5344CB8AC3E}">
        <p14:creationId xmlns:p14="http://schemas.microsoft.com/office/powerpoint/2010/main" val="412301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F5D9-7032-7B58-4DA0-B903FCC4A6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a:extLst>
              <a:ext uri="{FF2B5EF4-FFF2-40B4-BE49-F238E27FC236}">
                <a16:creationId xmlns:a16="http://schemas.microsoft.com/office/drawing/2014/main" id="{65BE702A-083D-C04A-826C-F895B3FCF3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a16="http://schemas.microsoft.com/office/drawing/2014/main" id="{0107A683-7F18-5CB7-DC34-948EBF798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57A63-3DBB-011D-4BE5-4A3058F5FA21}"/>
              </a:ext>
            </a:extLst>
          </p:cNvPr>
          <p:cNvSpPr>
            <a:spLocks noGrp="1"/>
          </p:cNvSpPr>
          <p:nvPr>
            <p:ph type="dt" sz="half" idx="10"/>
          </p:nvPr>
        </p:nvSpPr>
        <p:spPr/>
        <p:txBody>
          <a:bodyPr/>
          <a:lstStyle/>
          <a:p>
            <a:fld id="{A890DA30-BD56-45C9-A3FA-A5CEFD391122}" type="datetimeFigureOut">
              <a:rPr lang="ar-SA" smtClean="0"/>
              <a:t>24/07/1445</a:t>
            </a:fld>
            <a:endParaRPr lang="ar-SA"/>
          </a:p>
        </p:txBody>
      </p:sp>
      <p:sp>
        <p:nvSpPr>
          <p:cNvPr id="6" name="Footer Placeholder 5">
            <a:extLst>
              <a:ext uri="{FF2B5EF4-FFF2-40B4-BE49-F238E27FC236}">
                <a16:creationId xmlns:a16="http://schemas.microsoft.com/office/drawing/2014/main" id="{4A890E13-65FA-C573-048E-B4E0F165D992}"/>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5E2D388F-4870-3C30-AEA8-23CFC5362505}"/>
              </a:ext>
            </a:extLst>
          </p:cNvPr>
          <p:cNvSpPr>
            <a:spLocks noGrp="1"/>
          </p:cNvSpPr>
          <p:nvPr>
            <p:ph type="sldNum" sz="quarter" idx="12"/>
          </p:nvPr>
        </p:nvSpPr>
        <p:spPr/>
        <p:txBody>
          <a:bodyPr/>
          <a:lstStyle/>
          <a:p>
            <a:fld id="{9DEB3FF9-0B96-475A-B6E4-F53B87C48565}" type="slidenum">
              <a:rPr lang="ar-SA" smtClean="0"/>
              <a:t>‹#›</a:t>
            </a:fld>
            <a:endParaRPr lang="ar-SA"/>
          </a:p>
        </p:txBody>
      </p:sp>
    </p:spTree>
    <p:extLst>
      <p:ext uri="{BB962C8B-B14F-4D97-AF65-F5344CB8AC3E}">
        <p14:creationId xmlns:p14="http://schemas.microsoft.com/office/powerpoint/2010/main" val="327785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9497DC-B836-6C64-E492-BF0FE30889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a16="http://schemas.microsoft.com/office/drawing/2014/main" id="{00958FA7-CDF3-F659-6290-7762236C0E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77DB74E8-6ED1-E4A3-1D05-52BA1BDBB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90DA30-BD56-45C9-A3FA-A5CEFD391122}" type="datetimeFigureOut">
              <a:rPr lang="ar-SA" smtClean="0"/>
              <a:t>24/07/1445</a:t>
            </a:fld>
            <a:endParaRPr lang="ar-SA"/>
          </a:p>
        </p:txBody>
      </p:sp>
      <p:sp>
        <p:nvSpPr>
          <p:cNvPr id="5" name="Footer Placeholder 4">
            <a:extLst>
              <a:ext uri="{FF2B5EF4-FFF2-40B4-BE49-F238E27FC236}">
                <a16:creationId xmlns:a16="http://schemas.microsoft.com/office/drawing/2014/main" id="{4217E184-F441-851A-C322-30A25CD313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ar-SA"/>
          </a:p>
        </p:txBody>
      </p:sp>
      <p:sp>
        <p:nvSpPr>
          <p:cNvPr id="6" name="Slide Number Placeholder 5">
            <a:extLst>
              <a:ext uri="{FF2B5EF4-FFF2-40B4-BE49-F238E27FC236}">
                <a16:creationId xmlns:a16="http://schemas.microsoft.com/office/drawing/2014/main" id="{741B1781-4B74-1658-F820-365D28130D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EB3FF9-0B96-475A-B6E4-F53B87C48565}" type="slidenum">
              <a:rPr lang="ar-SA" smtClean="0"/>
              <a:t>‹#›</a:t>
            </a:fld>
            <a:endParaRPr lang="ar-SA"/>
          </a:p>
        </p:txBody>
      </p:sp>
    </p:spTree>
    <p:extLst>
      <p:ext uri="{BB962C8B-B14F-4D97-AF65-F5344CB8AC3E}">
        <p14:creationId xmlns:p14="http://schemas.microsoft.com/office/powerpoint/2010/main" val="1761834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8C2D-CC15-7797-37CB-F2B7C146AAA0}"/>
              </a:ext>
            </a:extLst>
          </p:cNvPr>
          <p:cNvSpPr>
            <a:spLocks noGrp="1"/>
          </p:cNvSpPr>
          <p:nvPr>
            <p:ph type="ctrTitle"/>
          </p:nvPr>
        </p:nvSpPr>
        <p:spPr>
          <a:xfrm>
            <a:off x="1524000" y="2698464"/>
            <a:ext cx="9144000" cy="2387600"/>
          </a:xfrm>
        </p:spPr>
        <p:txBody>
          <a:bodyPr>
            <a:normAutofit/>
          </a:bodyPr>
          <a:lstStyle/>
          <a:p>
            <a:r>
              <a:rPr lang="en-US" dirty="0"/>
              <a:t>Emergency and disaster management</a:t>
            </a:r>
            <a:endParaRPr lang="ar-SA" dirty="0"/>
          </a:p>
        </p:txBody>
      </p:sp>
      <p:sp>
        <p:nvSpPr>
          <p:cNvPr id="3" name="Subtitle 2">
            <a:extLst>
              <a:ext uri="{FF2B5EF4-FFF2-40B4-BE49-F238E27FC236}">
                <a16:creationId xmlns:a16="http://schemas.microsoft.com/office/drawing/2014/main" id="{4A5F8D36-432D-0802-FC2C-11B4242D7968}"/>
              </a:ext>
            </a:extLst>
          </p:cNvPr>
          <p:cNvSpPr>
            <a:spLocks noGrp="1"/>
          </p:cNvSpPr>
          <p:nvPr>
            <p:ph type="subTitle" idx="1"/>
          </p:nvPr>
        </p:nvSpPr>
        <p:spPr>
          <a:xfrm>
            <a:off x="1374099" y="5026103"/>
            <a:ext cx="9144000" cy="572723"/>
          </a:xfrm>
        </p:spPr>
        <p:txBody>
          <a:bodyPr/>
          <a:lstStyle/>
          <a:p>
            <a:r>
              <a:rPr lang="en-US" dirty="0"/>
              <a:t>Quality and Patent Safety.</a:t>
            </a:r>
            <a:endParaRPr lang="ar-SA" dirty="0"/>
          </a:p>
        </p:txBody>
      </p:sp>
      <p:pic>
        <p:nvPicPr>
          <p:cNvPr id="5" name="Picture 4" descr="A red and blue logo&#10;&#10;Description automatically generated">
            <a:extLst>
              <a:ext uri="{FF2B5EF4-FFF2-40B4-BE49-F238E27FC236}">
                <a16:creationId xmlns:a16="http://schemas.microsoft.com/office/drawing/2014/main" id="{7EA52FD5-AE0B-9A7B-3B55-DD53462A4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33" y="67456"/>
            <a:ext cx="11662347" cy="3361544"/>
          </a:xfrm>
          <a:prstGeom prst="rect">
            <a:avLst/>
          </a:prstGeom>
        </p:spPr>
      </p:pic>
      <p:sp>
        <p:nvSpPr>
          <p:cNvPr id="7" name="TextBox 6">
            <a:extLst>
              <a:ext uri="{FF2B5EF4-FFF2-40B4-BE49-F238E27FC236}">
                <a16:creationId xmlns:a16="http://schemas.microsoft.com/office/drawing/2014/main" id="{856E48BD-D168-38A0-EE24-FE5BE07BBCD8}"/>
              </a:ext>
            </a:extLst>
          </p:cNvPr>
          <p:cNvSpPr txBox="1"/>
          <p:nvPr/>
        </p:nvSpPr>
        <p:spPr>
          <a:xfrm>
            <a:off x="268941" y="5839866"/>
            <a:ext cx="3042877" cy="923330"/>
          </a:xfrm>
          <a:prstGeom prst="rect">
            <a:avLst/>
          </a:prstGeom>
          <a:noFill/>
        </p:spPr>
        <p:txBody>
          <a:bodyPr wrap="square" rtlCol="1">
            <a:spAutoFit/>
          </a:bodyPr>
          <a:lstStyle/>
          <a:p>
            <a:r>
              <a:rPr lang="en-US" dirty="0"/>
              <a:t>Prepared by:</a:t>
            </a:r>
          </a:p>
          <a:p>
            <a:r>
              <a:rPr lang="en-US" dirty="0" err="1"/>
              <a:t>Ms.Jamilah</a:t>
            </a:r>
            <a:r>
              <a:rPr lang="en-US" dirty="0"/>
              <a:t> </a:t>
            </a:r>
            <a:r>
              <a:rPr lang="en-US" dirty="0" err="1"/>
              <a:t>Allehaib</a:t>
            </a:r>
            <a:endParaRPr lang="en-US" dirty="0"/>
          </a:p>
          <a:p>
            <a:r>
              <a:rPr lang="en-US" dirty="0"/>
              <a:t>BSN, RN</a:t>
            </a:r>
            <a:endParaRPr lang="ar-SA" dirty="0"/>
          </a:p>
        </p:txBody>
      </p:sp>
    </p:spTree>
    <p:extLst>
      <p:ext uri="{BB962C8B-B14F-4D97-AF65-F5344CB8AC3E}">
        <p14:creationId xmlns:p14="http://schemas.microsoft.com/office/powerpoint/2010/main" val="170457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2E18-4E01-1BA8-CD67-7F3AC205E778}"/>
              </a:ext>
            </a:extLst>
          </p:cNvPr>
          <p:cNvSpPr>
            <a:spLocks noGrp="1"/>
          </p:cNvSpPr>
          <p:nvPr>
            <p:ph type="title"/>
          </p:nvPr>
        </p:nvSpPr>
        <p:spPr>
          <a:xfrm>
            <a:off x="82550" y="-219075"/>
            <a:ext cx="10515600" cy="1325563"/>
          </a:xfrm>
        </p:spPr>
        <p:txBody>
          <a:bodyPr/>
          <a:lstStyle/>
          <a:p>
            <a:r>
              <a:rPr lang="en-US" sz="4400" dirty="0">
                <a:effectLst>
                  <a:outerShdw blurRad="38100" dist="38100" dir="2700000" algn="tl">
                    <a:srgbClr val="000000">
                      <a:alpha val="43137"/>
                    </a:srgbClr>
                  </a:outerShdw>
                </a:effectLst>
              </a:rPr>
              <a:t>Responding to Fire Emergencies:</a:t>
            </a:r>
            <a:endParaRPr lang="ar-SA" dirty="0"/>
          </a:p>
        </p:txBody>
      </p:sp>
      <p:sp>
        <p:nvSpPr>
          <p:cNvPr id="3" name="Content Placeholder 2">
            <a:extLst>
              <a:ext uri="{FF2B5EF4-FFF2-40B4-BE49-F238E27FC236}">
                <a16:creationId xmlns:a16="http://schemas.microsoft.com/office/drawing/2014/main" id="{9CF59D56-33D3-4412-1AAC-152ECFC79F4D}"/>
              </a:ext>
            </a:extLst>
          </p:cNvPr>
          <p:cNvSpPr>
            <a:spLocks noGrp="1"/>
          </p:cNvSpPr>
          <p:nvPr>
            <p:ph idx="1"/>
          </p:nvPr>
        </p:nvSpPr>
        <p:spPr>
          <a:xfrm>
            <a:off x="133350" y="885824"/>
            <a:ext cx="10515600" cy="5495925"/>
          </a:xfrm>
        </p:spPr>
        <p:txBody>
          <a:bodyPr/>
          <a:lstStyle/>
          <a:p>
            <a:r>
              <a:rPr lang="en-US" dirty="0"/>
              <a:t>The word “</a:t>
            </a:r>
            <a:r>
              <a:rPr lang="en-US" b="1" dirty="0"/>
              <a:t>RACE</a:t>
            </a:r>
            <a:r>
              <a:rPr lang="en-US" dirty="0"/>
              <a:t>” can help you to remember how to react to a fire emergency: </a:t>
            </a:r>
          </a:p>
          <a:p>
            <a:pPr marL="571500" indent="-571500">
              <a:buFont typeface="+mj-lt"/>
              <a:buAutoNum type="romanUcPeriod"/>
            </a:pPr>
            <a:r>
              <a:rPr lang="en-US" b="1" dirty="0"/>
              <a:t>R</a:t>
            </a:r>
            <a:r>
              <a:rPr lang="en-US" dirty="0"/>
              <a:t>escue</a:t>
            </a:r>
            <a:r>
              <a:rPr lang="en-US" b="1" dirty="0"/>
              <a:t>: </a:t>
            </a:r>
            <a:r>
              <a:rPr lang="en-US" dirty="0"/>
              <a:t>Stop what you are doing and remove anyone in immediate danger from the fire to a safe area. </a:t>
            </a:r>
          </a:p>
          <a:p>
            <a:pPr>
              <a:buFont typeface="Wingdings" panose="05000000000000000000" pitchFamily="2" charset="2"/>
              <a:buChar char="ü"/>
            </a:pPr>
            <a:r>
              <a:rPr lang="en-US" dirty="0"/>
              <a:t>Get out as safely and quickly as possible. </a:t>
            </a:r>
          </a:p>
          <a:p>
            <a:pPr>
              <a:buFont typeface="Wingdings" panose="05000000000000000000" pitchFamily="2" charset="2"/>
              <a:buChar char="ü"/>
            </a:pPr>
            <a:r>
              <a:rPr lang="en-US" dirty="0"/>
              <a:t>The less time you and others are exposed to poisonous gases, heat or flames, the safer everyone will be. </a:t>
            </a:r>
          </a:p>
          <a:p>
            <a:pPr>
              <a:buFont typeface="Wingdings" panose="05000000000000000000" pitchFamily="2" charset="2"/>
              <a:buChar char="ü"/>
            </a:pPr>
            <a:r>
              <a:rPr lang="en-US" dirty="0"/>
              <a:t>Box 8-1 describes how to move people to safety in the event of a fire emergency.</a:t>
            </a:r>
            <a:endParaRPr lang="ar-SA" dirty="0"/>
          </a:p>
        </p:txBody>
      </p:sp>
    </p:spTree>
    <p:extLst>
      <p:ext uri="{BB962C8B-B14F-4D97-AF65-F5344CB8AC3E}">
        <p14:creationId xmlns:p14="http://schemas.microsoft.com/office/powerpoint/2010/main" val="301655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593A4-1A77-E785-7A0C-315C6804F6F4}"/>
              </a:ext>
            </a:extLst>
          </p:cNvPr>
          <p:cNvSpPr>
            <a:spLocks noGrp="1"/>
          </p:cNvSpPr>
          <p:nvPr>
            <p:ph type="title"/>
          </p:nvPr>
        </p:nvSpPr>
        <p:spPr>
          <a:xfrm>
            <a:off x="0" y="-85725"/>
            <a:ext cx="10515600" cy="1325563"/>
          </a:xfrm>
        </p:spPr>
        <p:txBody>
          <a:bodyPr/>
          <a:lstStyle/>
          <a:p>
            <a:r>
              <a:rPr lang="en-US" b="1" dirty="0"/>
              <a:t>CONT…</a:t>
            </a:r>
            <a:endParaRPr lang="ar-SA" b="1" dirty="0"/>
          </a:p>
        </p:txBody>
      </p:sp>
      <p:sp>
        <p:nvSpPr>
          <p:cNvPr id="3" name="Content Placeholder 2">
            <a:extLst>
              <a:ext uri="{FF2B5EF4-FFF2-40B4-BE49-F238E27FC236}">
                <a16:creationId xmlns:a16="http://schemas.microsoft.com/office/drawing/2014/main" id="{5824CDCB-BB55-E9C9-2C5B-94D45679B9F5}"/>
              </a:ext>
            </a:extLst>
          </p:cNvPr>
          <p:cNvSpPr>
            <a:spLocks noGrp="1"/>
          </p:cNvSpPr>
          <p:nvPr>
            <p:ph idx="1"/>
          </p:nvPr>
        </p:nvSpPr>
        <p:spPr>
          <a:xfrm>
            <a:off x="114300" y="974725"/>
            <a:ext cx="10515600" cy="4351338"/>
          </a:xfrm>
        </p:spPr>
        <p:txBody>
          <a:bodyPr>
            <a:normAutofit fontScale="92500"/>
          </a:bodyPr>
          <a:lstStyle/>
          <a:p>
            <a:pPr marL="571500" indent="-571500">
              <a:buAutoNum type="romanUcPeriod" startAt="2"/>
            </a:pPr>
            <a:r>
              <a:rPr lang="en-US" b="1" dirty="0"/>
              <a:t>A</a:t>
            </a:r>
            <a:r>
              <a:rPr lang="en-US" dirty="0"/>
              <a:t>larm:  Activate the nearest fire alarm pull station (if applicable). </a:t>
            </a:r>
          </a:p>
          <a:p>
            <a:pPr>
              <a:buFont typeface="Wingdings" panose="05000000000000000000" pitchFamily="2" charset="2"/>
              <a:buChar char="ü"/>
            </a:pPr>
            <a:r>
              <a:rPr lang="en-US" dirty="0"/>
              <a:t>Call 9-1-1 (or another number, per your employer’s policy) to report the location and current extent of the fire. </a:t>
            </a:r>
          </a:p>
          <a:p>
            <a:pPr marL="571500" indent="-571500">
              <a:buAutoNum type="romanUcPeriod" startAt="3"/>
            </a:pPr>
            <a:r>
              <a:rPr lang="en-US" b="1" dirty="0"/>
              <a:t>C</a:t>
            </a:r>
            <a:r>
              <a:rPr lang="en-US" dirty="0"/>
              <a:t>ontain: Close all doors and windows that you can safely reach to contain the fire. </a:t>
            </a:r>
          </a:p>
          <a:p>
            <a:pPr>
              <a:buFont typeface="Wingdings" panose="05000000000000000000" pitchFamily="2" charset="2"/>
              <a:buChar char="ü"/>
            </a:pPr>
            <a:r>
              <a:rPr lang="en-US" dirty="0"/>
              <a:t>As you leave an area, close the door behind you. </a:t>
            </a:r>
          </a:p>
          <a:p>
            <a:pPr marL="571500" indent="-571500">
              <a:buAutoNum type="romanUcPeriod" startAt="4"/>
            </a:pPr>
            <a:r>
              <a:rPr lang="en-US" b="1" dirty="0"/>
              <a:t>E</a:t>
            </a:r>
            <a:r>
              <a:rPr lang="en-US" dirty="0"/>
              <a:t>xtinguish: Only attempt to extinguish the fire if it is safe for you to do so.</a:t>
            </a:r>
          </a:p>
          <a:p>
            <a:pPr>
              <a:buFont typeface="Wingdings" panose="05000000000000000000" pitchFamily="2" charset="2"/>
              <a:buChar char="ü"/>
            </a:pPr>
            <a:r>
              <a:rPr lang="en-US" dirty="0"/>
              <a:t> If the fire is relatively small and contained, you may be able to put it out using a fire extinguisher.</a:t>
            </a:r>
            <a:endParaRPr lang="ar-SA" dirty="0"/>
          </a:p>
        </p:txBody>
      </p:sp>
    </p:spTree>
    <p:extLst>
      <p:ext uri="{BB962C8B-B14F-4D97-AF65-F5344CB8AC3E}">
        <p14:creationId xmlns:p14="http://schemas.microsoft.com/office/powerpoint/2010/main" val="76391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text&#10;&#10;Description automatically generated">
            <a:extLst>
              <a:ext uri="{FF2B5EF4-FFF2-40B4-BE49-F238E27FC236}">
                <a16:creationId xmlns:a16="http://schemas.microsoft.com/office/drawing/2014/main" id="{63DACB1C-818A-8E98-9893-F6BA6159BA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1817350" cy="6788150"/>
          </a:xfrm>
        </p:spPr>
      </p:pic>
    </p:spTree>
    <p:extLst>
      <p:ext uri="{BB962C8B-B14F-4D97-AF65-F5344CB8AC3E}">
        <p14:creationId xmlns:p14="http://schemas.microsoft.com/office/powerpoint/2010/main" val="313123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BDF38-1EEB-F301-DAFB-B27CC179A6FF}"/>
              </a:ext>
            </a:extLst>
          </p:cNvPr>
          <p:cNvSpPr>
            <a:spLocks noGrp="1"/>
          </p:cNvSpPr>
          <p:nvPr>
            <p:ph type="title"/>
          </p:nvPr>
        </p:nvSpPr>
        <p:spPr>
          <a:xfrm>
            <a:off x="147243" y="208876"/>
            <a:ext cx="4544762" cy="570614"/>
          </a:xfrm>
        </p:spPr>
        <p:txBody>
          <a:bodyPr anchor="t">
            <a:normAutofit/>
          </a:bodyPr>
          <a:lstStyle/>
          <a:p>
            <a:r>
              <a:rPr lang="en-US" sz="3200" b="1" dirty="0"/>
              <a:t>Use Fire Extinguisher:</a:t>
            </a:r>
            <a:endParaRPr lang="ar-SA" sz="3200" b="1" dirty="0"/>
          </a:p>
        </p:txBody>
      </p:sp>
      <p:cxnSp>
        <p:nvCxnSpPr>
          <p:cNvPr id="10"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F6DB65-BDB3-7BD9-D30F-0F202DFB3DAD}"/>
              </a:ext>
            </a:extLst>
          </p:cNvPr>
          <p:cNvSpPr>
            <a:spLocks noGrp="1"/>
          </p:cNvSpPr>
          <p:nvPr>
            <p:ph idx="1"/>
          </p:nvPr>
        </p:nvSpPr>
        <p:spPr>
          <a:xfrm>
            <a:off x="89941" y="1299497"/>
            <a:ext cx="5239146" cy="4943906"/>
          </a:xfrm>
        </p:spPr>
        <p:txBody>
          <a:bodyPr>
            <a:normAutofit/>
          </a:bodyPr>
          <a:lstStyle/>
          <a:p>
            <a:r>
              <a:rPr lang="en-US" sz="2400" dirty="0"/>
              <a:t>Generally, to use a fire extinguisher remember the word “</a:t>
            </a:r>
            <a:r>
              <a:rPr lang="en-US" sz="2400" b="1" dirty="0"/>
              <a:t>PASS</a:t>
            </a:r>
            <a:r>
              <a:rPr lang="en-US" sz="2400" dirty="0"/>
              <a:t>”;</a:t>
            </a:r>
          </a:p>
          <a:p>
            <a:pPr>
              <a:buFont typeface="Wingdings" panose="05000000000000000000" pitchFamily="2" charset="2"/>
              <a:buChar char="§"/>
            </a:pPr>
            <a:r>
              <a:rPr lang="en-US" sz="2400" b="1" dirty="0"/>
              <a:t>P</a:t>
            </a:r>
            <a:r>
              <a:rPr lang="en-US" sz="2400" dirty="0"/>
              <a:t>ull the safety pin out.</a:t>
            </a:r>
          </a:p>
          <a:p>
            <a:pPr>
              <a:buFont typeface="Wingdings" panose="05000000000000000000" pitchFamily="2" charset="2"/>
              <a:buChar char="§"/>
            </a:pPr>
            <a:r>
              <a:rPr lang="en-US" sz="2400" b="1" dirty="0"/>
              <a:t>A</a:t>
            </a:r>
            <a:r>
              <a:rPr lang="en-US" sz="2400" dirty="0"/>
              <a:t>im the hose at the base of the fire.</a:t>
            </a:r>
          </a:p>
          <a:p>
            <a:pPr>
              <a:buFont typeface="Wingdings" panose="05000000000000000000" pitchFamily="2" charset="2"/>
              <a:buChar char="§"/>
            </a:pPr>
            <a:r>
              <a:rPr lang="en-US" sz="2400" b="1" dirty="0"/>
              <a:t>S</a:t>
            </a:r>
            <a:r>
              <a:rPr lang="en-US" sz="2400" dirty="0"/>
              <a:t>queeze the handle.</a:t>
            </a:r>
          </a:p>
          <a:p>
            <a:pPr>
              <a:buFont typeface="Wingdings" panose="05000000000000000000" pitchFamily="2" charset="2"/>
              <a:buChar char="§"/>
            </a:pPr>
            <a:r>
              <a:rPr lang="en-US" sz="2400" b="1" dirty="0"/>
              <a:t>S</a:t>
            </a:r>
            <a:r>
              <a:rPr lang="en-US" sz="2400" dirty="0"/>
              <a:t>pray using a side-to-side sweeping motion (Figure 8-11). </a:t>
            </a:r>
          </a:p>
        </p:txBody>
      </p:sp>
      <p:pic>
        <p:nvPicPr>
          <p:cNvPr id="5" name="Picture 4" descr="A diagram of a fire extinguisher&#10;&#10;Description automatically generated">
            <a:extLst>
              <a:ext uri="{FF2B5EF4-FFF2-40B4-BE49-F238E27FC236}">
                <a16:creationId xmlns:a16="http://schemas.microsoft.com/office/drawing/2014/main" id="{DFB6FA21-532E-38E4-F6A4-8C9DBDD08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577" y="59963"/>
            <a:ext cx="6975423" cy="6610660"/>
          </a:xfrm>
          <a:prstGeom prst="rect">
            <a:avLst/>
          </a:prstGeom>
        </p:spPr>
      </p:pic>
    </p:spTree>
    <p:extLst>
      <p:ext uri="{BB962C8B-B14F-4D97-AF65-F5344CB8AC3E}">
        <p14:creationId xmlns:p14="http://schemas.microsoft.com/office/powerpoint/2010/main" val="302579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4907-6FC1-2076-CD93-38B982842127}"/>
              </a:ext>
            </a:extLst>
          </p:cNvPr>
          <p:cNvSpPr>
            <a:spLocks noGrp="1"/>
          </p:cNvSpPr>
          <p:nvPr>
            <p:ph type="title"/>
          </p:nvPr>
        </p:nvSpPr>
        <p:spPr>
          <a:xfrm>
            <a:off x="-44450" y="-206375"/>
            <a:ext cx="10515600" cy="1325563"/>
          </a:xfrm>
        </p:spPr>
        <p:txBody>
          <a:bodyPr/>
          <a:lstStyle/>
          <a:p>
            <a:r>
              <a:rPr lang="en-US" dirty="0">
                <a:effectLst>
                  <a:outerShdw blurRad="38100" dist="38100" dir="2700000" algn="tl">
                    <a:srgbClr val="000000">
                      <a:alpha val="43137"/>
                    </a:srgbClr>
                  </a:outerShdw>
                </a:effectLst>
              </a:rPr>
              <a:t>Types of Fires and Fire Extinguishers:</a:t>
            </a:r>
            <a:endParaRPr lang="ar-SA"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5AED248-D308-67AF-92A3-1215D2291718}"/>
              </a:ext>
            </a:extLst>
          </p:cNvPr>
          <p:cNvSpPr>
            <a:spLocks noGrp="1"/>
          </p:cNvSpPr>
          <p:nvPr>
            <p:ph idx="1"/>
          </p:nvPr>
        </p:nvSpPr>
        <p:spPr>
          <a:xfrm>
            <a:off x="146050" y="885825"/>
            <a:ext cx="10515600" cy="4351338"/>
          </a:xfrm>
        </p:spPr>
        <p:txBody>
          <a:bodyPr/>
          <a:lstStyle/>
          <a:p>
            <a:r>
              <a:rPr lang="en-US" dirty="0"/>
              <a:t>There are </a:t>
            </a:r>
            <a:r>
              <a:rPr lang="en-US" b="1" dirty="0"/>
              <a:t>three</a:t>
            </a:r>
            <a:r>
              <a:rPr lang="en-US" dirty="0"/>
              <a:t> major types of fires, classified as type </a:t>
            </a:r>
            <a:r>
              <a:rPr lang="en-US" b="1" dirty="0"/>
              <a:t>A</a:t>
            </a:r>
            <a:r>
              <a:rPr lang="en-US" dirty="0"/>
              <a:t>, </a:t>
            </a:r>
            <a:r>
              <a:rPr lang="en-US" b="1" dirty="0"/>
              <a:t>B</a:t>
            </a:r>
            <a:r>
              <a:rPr lang="en-US" dirty="0"/>
              <a:t> or </a:t>
            </a:r>
            <a:r>
              <a:rPr lang="en-US" b="1" dirty="0"/>
              <a:t>C</a:t>
            </a:r>
            <a:r>
              <a:rPr lang="en-US" dirty="0"/>
              <a:t> (Table 8-1). </a:t>
            </a:r>
          </a:p>
          <a:p>
            <a:r>
              <a:rPr lang="en-US" dirty="0"/>
              <a:t>Most fire extinguishers are </a:t>
            </a:r>
            <a:r>
              <a:rPr lang="en-US" b="1" dirty="0"/>
              <a:t>ABC</a:t>
            </a:r>
            <a:r>
              <a:rPr lang="en-US" dirty="0"/>
              <a:t> fire extinguishers, which means they are </a:t>
            </a:r>
            <a:r>
              <a:rPr lang="en-US" b="1" dirty="0"/>
              <a:t>effective against all types of fires</a:t>
            </a:r>
            <a:r>
              <a:rPr lang="en-US" dirty="0"/>
              <a:t>. </a:t>
            </a:r>
          </a:p>
          <a:p>
            <a:r>
              <a:rPr lang="en-US" dirty="0"/>
              <a:t>In the event that an ABC fire extinguisher is not available, you must use an extinguisher specific to the type of fire, or take other measures as summarized in Table 8-1.</a:t>
            </a:r>
            <a:endParaRPr lang="ar-SA" dirty="0"/>
          </a:p>
          <a:p>
            <a:pPr marL="0" indent="0">
              <a:buNone/>
            </a:pPr>
            <a:endParaRPr lang="ar-SA" dirty="0"/>
          </a:p>
        </p:txBody>
      </p:sp>
    </p:spTree>
    <p:extLst>
      <p:ext uri="{BB962C8B-B14F-4D97-AF65-F5344CB8AC3E}">
        <p14:creationId xmlns:p14="http://schemas.microsoft.com/office/powerpoint/2010/main" val="392895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F5031F00-09AC-92D7-6009-127DCFD916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866" y="49994"/>
            <a:ext cx="11847831" cy="6420656"/>
          </a:xfrm>
        </p:spPr>
      </p:pic>
    </p:spTree>
    <p:extLst>
      <p:ext uri="{BB962C8B-B14F-4D97-AF65-F5344CB8AC3E}">
        <p14:creationId xmlns:p14="http://schemas.microsoft.com/office/powerpoint/2010/main" val="1009467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up of a fire extinguisher&#10;&#10;Description automatically generated">
            <a:extLst>
              <a:ext uri="{FF2B5EF4-FFF2-40B4-BE49-F238E27FC236}">
                <a16:creationId xmlns:a16="http://schemas.microsoft.com/office/drawing/2014/main" id="{AB404FFE-4D1C-797C-DC94-F1FE18E13B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1344" y="196135"/>
            <a:ext cx="9317293" cy="6661865"/>
          </a:xfrm>
          <a:prstGeom prst="rect">
            <a:avLst/>
          </a:prstGeom>
        </p:spPr>
      </p:pic>
    </p:spTree>
    <p:extLst>
      <p:ext uri="{BB962C8B-B14F-4D97-AF65-F5344CB8AC3E}">
        <p14:creationId xmlns:p14="http://schemas.microsoft.com/office/powerpoint/2010/main" val="343384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up of a sign&#10;&#10;Description automatically generated">
            <a:extLst>
              <a:ext uri="{FF2B5EF4-FFF2-40B4-BE49-F238E27FC236}">
                <a16:creationId xmlns:a16="http://schemas.microsoft.com/office/drawing/2014/main" id="{F7E10662-3A48-E1AD-35C4-123ECEC5FB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8682" y="230673"/>
            <a:ext cx="8268279" cy="6469929"/>
          </a:xfrm>
          <a:prstGeom prst="rect">
            <a:avLst/>
          </a:prstGeom>
        </p:spPr>
      </p:pic>
    </p:spTree>
    <p:extLst>
      <p:ext uri="{BB962C8B-B14F-4D97-AF65-F5344CB8AC3E}">
        <p14:creationId xmlns:p14="http://schemas.microsoft.com/office/powerpoint/2010/main" val="253207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een sign with white arrows and a couple of people&#10;&#10;Description automatically generated">
            <a:extLst>
              <a:ext uri="{FF2B5EF4-FFF2-40B4-BE49-F238E27FC236}">
                <a16:creationId xmlns:a16="http://schemas.microsoft.com/office/drawing/2014/main" id="{CFA6D016-A14F-C4CE-FAC5-CB6C61F7AB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0824" y="16878"/>
            <a:ext cx="8871760" cy="6742538"/>
          </a:xfrm>
          <a:prstGeom prst="rect">
            <a:avLst/>
          </a:prstGeom>
        </p:spPr>
      </p:pic>
    </p:spTree>
    <p:extLst>
      <p:ext uri="{BB962C8B-B14F-4D97-AF65-F5344CB8AC3E}">
        <p14:creationId xmlns:p14="http://schemas.microsoft.com/office/powerpoint/2010/main" val="2521635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B7C0E06-6EE7-4DC1-8358-E6A2581DF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black and white map of a building&#10;&#10;Description automatically generated">
            <a:extLst>
              <a:ext uri="{FF2B5EF4-FFF2-40B4-BE49-F238E27FC236}">
                <a16:creationId xmlns:a16="http://schemas.microsoft.com/office/drawing/2014/main" id="{610CA934-7FA0-C656-10CE-8DCBBEBC5E46}"/>
              </a:ext>
            </a:extLst>
          </p:cNvPr>
          <p:cNvPicPr>
            <a:picLocks noChangeAspect="1"/>
          </p:cNvPicPr>
          <p:nvPr/>
        </p:nvPicPr>
        <p:blipFill rotWithShape="1">
          <a:blip r:embed="rId2">
            <a:extLst>
              <a:ext uri="{28A0092B-C50C-407E-A947-70E740481C1C}">
                <a14:useLocalDpi xmlns:a14="http://schemas.microsoft.com/office/drawing/2010/main" val="0"/>
              </a:ext>
            </a:extLst>
          </a:blip>
          <a:srcRect l="16913" r="3" b="3"/>
          <a:stretch/>
        </p:blipFill>
        <p:spPr>
          <a:xfrm>
            <a:off x="117424" y="97437"/>
            <a:ext cx="5872991" cy="6670622"/>
          </a:xfrm>
          <a:prstGeom prst="rect">
            <a:avLst/>
          </a:prstGeom>
        </p:spPr>
      </p:pic>
      <p:pic>
        <p:nvPicPr>
          <p:cNvPr id="5" name="Content Placeholder 4" descr="A close-up of a sign&#10;&#10;Description automatically generated">
            <a:extLst>
              <a:ext uri="{FF2B5EF4-FFF2-40B4-BE49-F238E27FC236}">
                <a16:creationId xmlns:a16="http://schemas.microsoft.com/office/drawing/2014/main" id="{7391E966-5CDC-B054-1806-91D5441E6F8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3" r="5842"/>
          <a:stretch/>
        </p:blipFill>
        <p:spPr>
          <a:xfrm>
            <a:off x="6182941" y="97437"/>
            <a:ext cx="5891635" cy="6670622"/>
          </a:xfrm>
          <a:prstGeom prst="rect">
            <a:avLst/>
          </a:prstGeom>
        </p:spPr>
      </p:pic>
    </p:spTree>
    <p:extLst>
      <p:ext uri="{BB962C8B-B14F-4D97-AF65-F5344CB8AC3E}">
        <p14:creationId xmlns:p14="http://schemas.microsoft.com/office/powerpoint/2010/main" val="91188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7AB7-6038-111F-6F87-B3F9DFFFE051}"/>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Learning Objectives:</a:t>
            </a:r>
            <a:endParaRPr lang="ar-SA"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1E70CB1-2050-3E5E-45DD-B8914A2F06FE}"/>
              </a:ext>
            </a:extLst>
          </p:cNvPr>
          <p:cNvSpPr>
            <a:spLocks noGrp="1"/>
          </p:cNvSpPr>
          <p:nvPr>
            <p:ph idx="1"/>
          </p:nvPr>
        </p:nvSpPr>
        <p:spPr/>
        <p:txBody>
          <a:bodyPr/>
          <a:lstStyle/>
          <a:p>
            <a:r>
              <a:rPr lang="en-US" dirty="0">
                <a:effectLst>
                  <a:outerShdw blurRad="38100" dist="38100" dir="2700000" algn="tl">
                    <a:srgbClr val="000000">
                      <a:alpha val="43137"/>
                    </a:srgbClr>
                  </a:outerShdw>
                </a:effectLst>
              </a:rPr>
              <a:t>Describe the Fire Emergency and How to prevent it.</a:t>
            </a:r>
          </a:p>
          <a:p>
            <a:r>
              <a:rPr lang="en-US" dirty="0">
                <a:effectLst>
                  <a:outerShdw blurRad="38100" dist="38100" dir="2700000" algn="tl">
                    <a:srgbClr val="000000">
                      <a:alpha val="43137"/>
                    </a:srgbClr>
                  </a:outerShdw>
                </a:effectLst>
              </a:rPr>
              <a:t>List Prevent a fire emergency from occurring. </a:t>
            </a:r>
          </a:p>
          <a:p>
            <a:r>
              <a:rPr lang="en-US" dirty="0">
                <a:effectLst>
                  <a:outerShdw blurRad="38100" dist="38100" dir="2700000" algn="tl">
                    <a:srgbClr val="000000">
                      <a:alpha val="43137"/>
                    </a:srgbClr>
                  </a:outerShdw>
                </a:effectLst>
              </a:rPr>
              <a:t>Explain the responding to Fire Emergency.</a:t>
            </a:r>
          </a:p>
          <a:p>
            <a:r>
              <a:rPr lang="en-US" dirty="0">
                <a:effectLst>
                  <a:outerShdw blurRad="38100" dist="38100" dir="2700000" algn="tl">
                    <a:srgbClr val="000000">
                      <a:alpha val="43137"/>
                    </a:srgbClr>
                  </a:outerShdw>
                </a:effectLst>
              </a:rPr>
              <a:t>Identify Hospital </a:t>
            </a:r>
            <a:r>
              <a:rPr lang="en-US" dirty="0" err="1">
                <a:effectLst>
                  <a:outerShdw blurRad="38100" dist="38100" dir="2700000" algn="tl">
                    <a:srgbClr val="000000">
                      <a:alpha val="43137"/>
                    </a:srgbClr>
                  </a:outerShdw>
                </a:effectLst>
              </a:rPr>
              <a:t>Megacodes</a:t>
            </a:r>
            <a:r>
              <a:rPr lang="en-US" dirty="0">
                <a:effectLst>
                  <a:outerShdw blurRad="38100" dist="38100" dir="2700000" algn="tl">
                    <a:srgbClr val="000000">
                      <a:alpha val="43137"/>
                    </a:srgbClr>
                  </a:outerShdw>
                </a:effectLst>
              </a:rPr>
              <a:t>.</a:t>
            </a:r>
          </a:p>
          <a:p>
            <a:r>
              <a:rPr lang="en-US" dirty="0">
                <a:effectLst>
                  <a:outerShdw blurRad="38100" dist="38100" dir="2700000" algn="tl">
                    <a:srgbClr val="000000">
                      <a:alpha val="43137"/>
                    </a:srgbClr>
                  </a:outerShdw>
                </a:effectLst>
              </a:rPr>
              <a:t>Identify Weather Emergencies, Disaster and other events with widespread impact:</a:t>
            </a:r>
          </a:p>
          <a:p>
            <a:endParaRPr lang="ar-SA" dirty="0"/>
          </a:p>
        </p:txBody>
      </p:sp>
    </p:spTree>
    <p:extLst>
      <p:ext uri="{BB962C8B-B14F-4D97-AF65-F5344CB8AC3E}">
        <p14:creationId xmlns:p14="http://schemas.microsoft.com/office/powerpoint/2010/main" val="2191228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7A1FF7-1253-7CF2-6C68-9A563DF7A039}"/>
              </a:ext>
            </a:extLst>
          </p:cNvPr>
          <p:cNvSpPr>
            <a:spLocks noGrp="1"/>
          </p:cNvSpPr>
          <p:nvPr>
            <p:ph idx="1"/>
          </p:nvPr>
        </p:nvSpPr>
        <p:spPr>
          <a:xfrm>
            <a:off x="761800" y="2470244"/>
            <a:ext cx="5334197" cy="3769835"/>
          </a:xfrm>
        </p:spPr>
        <p:txBody>
          <a:bodyPr anchor="ctr">
            <a:normAutofit/>
          </a:bodyPr>
          <a:lstStyle/>
          <a:p>
            <a:r>
              <a:rPr lang="en-US" sz="2000"/>
              <a:t>Faulty electrical equipment and wiring, over-loaded electrical circuits, and smoking are major causes of fires.</a:t>
            </a:r>
          </a:p>
          <a:p>
            <a:r>
              <a:rPr lang="en-US" sz="2000"/>
              <a:t> The health team must prevent fires and act quickly during a fire. See Box 9-5.</a:t>
            </a:r>
            <a:endParaRPr lang="ar-SA" sz="2000"/>
          </a:p>
        </p:txBody>
      </p:sp>
      <p:pic>
        <p:nvPicPr>
          <p:cNvPr id="5" name="Picture 4" descr="Fire extinguisher and hose reel in hotel corridor">
            <a:extLst>
              <a:ext uri="{FF2B5EF4-FFF2-40B4-BE49-F238E27FC236}">
                <a16:creationId xmlns:a16="http://schemas.microsoft.com/office/drawing/2014/main" id="{11614005-FB7B-7654-4109-B79CAFC718D3}"/>
              </a:ext>
            </a:extLst>
          </p:cNvPr>
          <p:cNvPicPr>
            <a:picLocks noChangeAspect="1"/>
          </p:cNvPicPr>
          <p:nvPr/>
        </p:nvPicPr>
        <p:blipFill rotWithShape="1">
          <a:blip r:embed="rId2"/>
          <a:srcRect l="14521" r="3364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Rectangle 3">
            <a:extLst>
              <a:ext uri="{FF2B5EF4-FFF2-40B4-BE49-F238E27FC236}">
                <a16:creationId xmlns:a16="http://schemas.microsoft.com/office/drawing/2014/main" id="{0F191D91-2CF2-49B5-126A-6DA9C6A8A626}"/>
              </a:ext>
            </a:extLst>
          </p:cNvPr>
          <p:cNvSpPr/>
          <p:nvPr/>
        </p:nvSpPr>
        <p:spPr>
          <a:xfrm>
            <a:off x="1304675" y="1932285"/>
            <a:ext cx="371524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Fire Safety:</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62525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white paper with blue text&#10;&#10;Description automatically generated">
            <a:extLst>
              <a:ext uri="{FF2B5EF4-FFF2-40B4-BE49-F238E27FC236}">
                <a16:creationId xmlns:a16="http://schemas.microsoft.com/office/drawing/2014/main" id="{CF59DB93-7C18-23A5-B213-1871A84D1B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1450" y="79375"/>
            <a:ext cx="6318250" cy="6551392"/>
          </a:xfrm>
        </p:spPr>
      </p:pic>
    </p:spTree>
    <p:extLst>
      <p:ext uri="{BB962C8B-B14F-4D97-AF65-F5344CB8AC3E}">
        <p14:creationId xmlns:p14="http://schemas.microsoft.com/office/powerpoint/2010/main" val="1186885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D5EDD-1798-D6AA-7F70-22F7DDA0CDD3}"/>
              </a:ext>
            </a:extLst>
          </p:cNvPr>
          <p:cNvSpPr>
            <a:spLocks noGrp="1"/>
          </p:cNvSpPr>
          <p:nvPr>
            <p:ph idx="1"/>
          </p:nvPr>
        </p:nvSpPr>
        <p:spPr>
          <a:xfrm>
            <a:off x="82550" y="968374"/>
            <a:ext cx="10515600" cy="5622925"/>
          </a:xfrm>
        </p:spPr>
        <p:txBody>
          <a:bodyPr>
            <a:normAutofit lnSpcReduction="10000"/>
          </a:bodyPr>
          <a:lstStyle/>
          <a:p>
            <a:pPr>
              <a:buFont typeface="Wingdings" panose="05000000000000000000" pitchFamily="2" charset="2"/>
              <a:buChar char="Ø"/>
            </a:pPr>
            <a:r>
              <a:rPr lang="en-US" dirty="0"/>
              <a:t>A </a:t>
            </a:r>
            <a:r>
              <a:rPr lang="en-US" b="1" dirty="0"/>
              <a:t>disaster: </a:t>
            </a:r>
            <a:r>
              <a:rPr lang="en-US" dirty="0"/>
              <a:t>is a sudden catastrophic event. People are injured and killed. Property is destroyed. </a:t>
            </a:r>
          </a:p>
          <a:p>
            <a:pPr>
              <a:buFont typeface="Wingdings" panose="05000000000000000000" pitchFamily="2" charset="2"/>
              <a:buChar char="Ø"/>
            </a:pPr>
            <a:r>
              <a:rPr lang="en-US" b="1" dirty="0"/>
              <a:t>Natural disasters </a:t>
            </a:r>
            <a:r>
              <a:rPr lang="en-US" dirty="0"/>
              <a:t>include tornadoes, hurricanes, blizzards, earthquakes, volcanic eruptions, floods, and some fires. </a:t>
            </a:r>
          </a:p>
          <a:p>
            <a:pPr>
              <a:buFont typeface="Wingdings" panose="05000000000000000000" pitchFamily="2" charset="2"/>
              <a:buChar char="Ø"/>
            </a:pPr>
            <a:r>
              <a:rPr lang="en-US" b="1" dirty="0"/>
              <a:t>Human-made disasters </a:t>
            </a:r>
            <a:r>
              <a:rPr lang="en-US" dirty="0"/>
              <a:t>include auto, bus, train, and airplane accidents. </a:t>
            </a:r>
          </a:p>
          <a:p>
            <a:pPr>
              <a:buFont typeface="Wingdings" panose="05000000000000000000" pitchFamily="2" charset="2"/>
              <a:buChar char="Ø"/>
            </a:pPr>
            <a:r>
              <a:rPr lang="en-US" dirty="0"/>
              <a:t>They also include fires, bombings, nuclear power plant accidents, gas or chemical leaks, explosions, and wars.</a:t>
            </a:r>
          </a:p>
          <a:p>
            <a:pPr>
              <a:buFont typeface="Wingdings" panose="05000000000000000000" pitchFamily="2" charset="2"/>
              <a:buChar char="Ø"/>
            </a:pPr>
            <a:r>
              <a:rPr lang="en-US" dirty="0"/>
              <a:t>Communities, fire and police departments, and health care agencies have disaster plans. They include procedures to deal with people needing treatment. </a:t>
            </a:r>
          </a:p>
          <a:p>
            <a:pPr>
              <a:buFont typeface="Wingdings" panose="05000000000000000000" pitchFamily="2" charset="2"/>
              <a:buChar char="Ø"/>
            </a:pPr>
            <a:r>
              <a:rPr lang="en-US" dirty="0"/>
              <a:t>A disaster may damage the agency. The disaster plan includes evacuation procedures.</a:t>
            </a:r>
          </a:p>
          <a:p>
            <a:pPr>
              <a:buFont typeface="Wingdings" panose="05000000000000000000" pitchFamily="2" charset="2"/>
              <a:buChar char="Ø"/>
            </a:pPr>
            <a:endParaRPr lang="ar-SA" dirty="0"/>
          </a:p>
        </p:txBody>
      </p:sp>
      <p:sp>
        <p:nvSpPr>
          <p:cNvPr id="4" name="Rectangle 3">
            <a:extLst>
              <a:ext uri="{FF2B5EF4-FFF2-40B4-BE49-F238E27FC236}">
                <a16:creationId xmlns:a16="http://schemas.microsoft.com/office/drawing/2014/main" id="{3B36A671-DE07-840D-3A24-13C2252A4151}"/>
              </a:ext>
            </a:extLst>
          </p:cNvPr>
          <p:cNvSpPr/>
          <p:nvPr/>
        </p:nvSpPr>
        <p:spPr>
          <a:xfrm>
            <a:off x="0" y="-74315"/>
            <a:ext cx="304166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Disaster:</a:t>
            </a:r>
          </a:p>
        </p:txBody>
      </p:sp>
    </p:spTree>
    <p:extLst>
      <p:ext uri="{BB962C8B-B14F-4D97-AF65-F5344CB8AC3E}">
        <p14:creationId xmlns:p14="http://schemas.microsoft.com/office/powerpoint/2010/main" val="3572114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Several people lying on the ground&#10;&#10;Description automatically generated">
            <a:extLst>
              <a:ext uri="{FF2B5EF4-FFF2-40B4-BE49-F238E27FC236}">
                <a16:creationId xmlns:a16="http://schemas.microsoft.com/office/drawing/2014/main" id="{D15CA1C0-0861-B875-9A85-1150E738736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679"/>
          <a:stretch/>
        </p:blipFill>
        <p:spPr>
          <a:xfrm>
            <a:off x="20" y="1282"/>
            <a:ext cx="12191980" cy="6856718"/>
          </a:xfrm>
          <a:prstGeom prst="rect">
            <a:avLst/>
          </a:prstGeom>
        </p:spPr>
      </p:pic>
    </p:spTree>
    <p:extLst>
      <p:ext uri="{BB962C8B-B14F-4D97-AF65-F5344CB8AC3E}">
        <p14:creationId xmlns:p14="http://schemas.microsoft.com/office/powerpoint/2010/main" val="778400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6EE43-23D2-0FD1-51FD-DF2FB3A78F4C}"/>
              </a:ext>
            </a:extLst>
          </p:cNvPr>
          <p:cNvSpPr>
            <a:spLocks noGrp="1"/>
          </p:cNvSpPr>
          <p:nvPr>
            <p:ph idx="1"/>
          </p:nvPr>
        </p:nvSpPr>
        <p:spPr>
          <a:xfrm>
            <a:off x="374650" y="1056164"/>
            <a:ext cx="10515600" cy="5173186"/>
          </a:xfrm>
        </p:spPr>
        <p:txBody>
          <a:bodyPr>
            <a:normAutofit/>
          </a:bodyPr>
          <a:lstStyle/>
          <a:p>
            <a:r>
              <a:rPr lang="en-US" dirty="0"/>
              <a:t>Follow agency procedures if a </a:t>
            </a:r>
            <a:r>
              <a:rPr lang="en-US" b="1" dirty="0"/>
              <a:t>bomb threat </a:t>
            </a:r>
            <a:r>
              <a:rPr lang="en-US" dirty="0"/>
              <a:t>is made or if you find an item that looks or sounds strange. </a:t>
            </a:r>
          </a:p>
          <a:p>
            <a:r>
              <a:rPr lang="en-US" b="1" dirty="0"/>
              <a:t>Bomb threats </a:t>
            </a:r>
            <a:r>
              <a:rPr lang="en-US" dirty="0"/>
              <a:t>can be sent by phone, mail, e-mail, messenger, or other means. Or the person can leave a bomb in the agency. If you see a stranger in the agency, tell the nurse at once. You cannot be too safe.</a:t>
            </a:r>
          </a:p>
          <a:p>
            <a:r>
              <a:rPr lang="en-US" dirty="0"/>
              <a:t>The agency must:</a:t>
            </a:r>
          </a:p>
          <a:p>
            <a:pPr>
              <a:buFont typeface="Wingdings" panose="05000000000000000000" pitchFamily="2" charset="2"/>
              <a:buChar char="§"/>
            </a:pPr>
            <a:r>
              <a:rPr lang="en-US" dirty="0"/>
              <a:t> Identify persons at risk for elopement.</a:t>
            </a:r>
          </a:p>
          <a:p>
            <a:pPr>
              <a:buFont typeface="Wingdings" panose="05000000000000000000" pitchFamily="2" charset="2"/>
              <a:buChar char="§"/>
            </a:pPr>
            <a:r>
              <a:rPr lang="en-US" dirty="0"/>
              <a:t>Monitor and supervise persons at risk.</a:t>
            </a:r>
          </a:p>
          <a:p>
            <a:pPr>
              <a:buFont typeface="Wingdings" panose="05000000000000000000" pitchFamily="2" charset="2"/>
              <a:buChar char="§"/>
            </a:pPr>
            <a:r>
              <a:rPr lang="en-US" dirty="0"/>
              <a:t>Address elopement in the person’s care plan.</a:t>
            </a:r>
          </a:p>
          <a:p>
            <a:pPr>
              <a:buFont typeface="Wingdings" panose="05000000000000000000" pitchFamily="2" charset="2"/>
              <a:buChar char="§"/>
            </a:pPr>
            <a:r>
              <a:rPr lang="en-US" dirty="0"/>
              <a:t>Have a plan to find a missing patient or resident.</a:t>
            </a:r>
            <a:endParaRPr lang="ar-SA" dirty="0"/>
          </a:p>
        </p:txBody>
      </p:sp>
      <p:sp>
        <p:nvSpPr>
          <p:cNvPr id="4" name="Rectangle 3">
            <a:extLst>
              <a:ext uri="{FF2B5EF4-FFF2-40B4-BE49-F238E27FC236}">
                <a16:creationId xmlns:a16="http://schemas.microsoft.com/office/drawing/2014/main" id="{B87501C4-A548-15C9-0302-ECCE2DC64B28}"/>
              </a:ext>
            </a:extLst>
          </p:cNvPr>
          <p:cNvSpPr/>
          <p:nvPr/>
        </p:nvSpPr>
        <p:spPr>
          <a:xfrm>
            <a:off x="142418" y="-222031"/>
            <a:ext cx="11261096" cy="1200329"/>
          </a:xfrm>
          <a:prstGeom prst="rect">
            <a:avLst/>
          </a:prstGeom>
          <a:noFill/>
        </p:spPr>
        <p:txBody>
          <a:bodyPr wrap="none" lIns="91440" tIns="45720" rIns="91440" bIns="45720">
            <a:spAutoFit/>
          </a:bodyPr>
          <a:lstStyle/>
          <a:p>
            <a:pPr algn="ctr"/>
            <a:r>
              <a:rPr lang="en-US" sz="7200" dirty="0">
                <a:solidFill>
                  <a:schemeClr val="bg1"/>
                </a:solidFill>
                <a:highlight>
                  <a:srgbClr val="000000"/>
                </a:highlight>
              </a:rPr>
              <a:t>Bomb Threats: (Code Black)</a:t>
            </a:r>
            <a:endParaRPr lang="ar-SA" sz="54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highlight>
                <a:srgbClr val="000000"/>
              </a:highlight>
            </a:endParaRPr>
          </a:p>
        </p:txBody>
      </p:sp>
    </p:spTree>
    <p:extLst>
      <p:ext uri="{BB962C8B-B14F-4D97-AF65-F5344CB8AC3E}">
        <p14:creationId xmlns:p14="http://schemas.microsoft.com/office/powerpoint/2010/main" val="528282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red and white sign with text&#10;&#10;Description automatically generated">
            <a:extLst>
              <a:ext uri="{FF2B5EF4-FFF2-40B4-BE49-F238E27FC236}">
                <a16:creationId xmlns:a16="http://schemas.microsoft.com/office/drawing/2014/main" id="{FF1ED0BD-36E0-7FF4-D767-C78E38CF8D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65"/>
          <a:stretch/>
        </p:blipFill>
        <p:spPr>
          <a:xfrm>
            <a:off x="20" y="1282"/>
            <a:ext cx="12191980" cy="6856718"/>
          </a:xfrm>
          <a:prstGeom prst="rect">
            <a:avLst/>
          </a:prstGeom>
        </p:spPr>
      </p:pic>
    </p:spTree>
    <p:extLst>
      <p:ext uri="{BB962C8B-B14F-4D97-AF65-F5344CB8AC3E}">
        <p14:creationId xmlns:p14="http://schemas.microsoft.com/office/powerpoint/2010/main" val="1030133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with an object and a weapon&#10;&#10;Description automatically generated">
            <a:extLst>
              <a:ext uri="{FF2B5EF4-FFF2-40B4-BE49-F238E27FC236}">
                <a16:creationId xmlns:a16="http://schemas.microsoft.com/office/drawing/2014/main" id="{CBC5D495-D7A3-496C-7887-2FAC58868B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35"/>
          <a:stretch/>
        </p:blipFill>
        <p:spPr>
          <a:xfrm>
            <a:off x="20" y="1282"/>
            <a:ext cx="12191980" cy="6856718"/>
          </a:xfrm>
          <a:prstGeom prst="rect">
            <a:avLst/>
          </a:prstGeom>
        </p:spPr>
      </p:pic>
    </p:spTree>
    <p:extLst>
      <p:ext uri="{BB962C8B-B14F-4D97-AF65-F5344CB8AC3E}">
        <p14:creationId xmlns:p14="http://schemas.microsoft.com/office/powerpoint/2010/main" val="722853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and white image of a person falling&#10;&#10;Description automatically generated">
            <a:extLst>
              <a:ext uri="{FF2B5EF4-FFF2-40B4-BE49-F238E27FC236}">
                <a16:creationId xmlns:a16="http://schemas.microsoft.com/office/drawing/2014/main" id="{CE649A4F-23F1-8373-C092-22BA798951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493" y="571500"/>
            <a:ext cx="10743657" cy="5871355"/>
          </a:xfrm>
        </p:spPr>
      </p:pic>
    </p:spTree>
    <p:extLst>
      <p:ext uri="{BB962C8B-B14F-4D97-AF65-F5344CB8AC3E}">
        <p14:creationId xmlns:p14="http://schemas.microsoft.com/office/powerpoint/2010/main" val="939891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ollage of a yellow bag and a yellow bag with a yellow text&#10;&#10;Description automatically generated">
            <a:extLst>
              <a:ext uri="{FF2B5EF4-FFF2-40B4-BE49-F238E27FC236}">
                <a16:creationId xmlns:a16="http://schemas.microsoft.com/office/drawing/2014/main" id="{33830C95-EAD2-6C1E-C596-FA3412FA5BA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864"/>
          <a:stretch/>
        </p:blipFill>
        <p:spPr>
          <a:xfrm>
            <a:off x="20" y="1282"/>
            <a:ext cx="12191980" cy="6856718"/>
          </a:xfrm>
          <a:prstGeom prst="rect">
            <a:avLst/>
          </a:prstGeom>
        </p:spPr>
      </p:pic>
    </p:spTree>
    <p:extLst>
      <p:ext uri="{BB962C8B-B14F-4D97-AF65-F5344CB8AC3E}">
        <p14:creationId xmlns:p14="http://schemas.microsoft.com/office/powerpoint/2010/main" val="2294273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black silhouette of a person carrying a child&#10;&#10;Description automatically generated">
            <a:extLst>
              <a:ext uri="{FF2B5EF4-FFF2-40B4-BE49-F238E27FC236}">
                <a16:creationId xmlns:a16="http://schemas.microsoft.com/office/drawing/2014/main" id="{4AB1C0F7-8434-1CDA-52BF-5B0E339448C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273"/>
          <a:stretch/>
        </p:blipFill>
        <p:spPr>
          <a:xfrm>
            <a:off x="20" y="1282"/>
            <a:ext cx="12191980" cy="6856718"/>
          </a:xfrm>
          <a:prstGeom prst="rect">
            <a:avLst/>
          </a:prstGeom>
        </p:spPr>
      </p:pic>
    </p:spTree>
    <p:extLst>
      <p:ext uri="{BB962C8B-B14F-4D97-AF65-F5344CB8AC3E}">
        <p14:creationId xmlns:p14="http://schemas.microsoft.com/office/powerpoint/2010/main" val="2036141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4717-9C83-2C58-8EF0-DAF229F84E13}"/>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Learning Outcomes:</a:t>
            </a:r>
            <a:endParaRPr lang="ar-SA"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AB7F7AF-B667-D63D-EA81-742F0F2348E7}"/>
              </a:ext>
            </a:extLst>
          </p:cNvPr>
          <p:cNvSpPr>
            <a:spLocks noGrp="1"/>
          </p:cNvSpPr>
          <p:nvPr>
            <p:ph idx="1"/>
          </p:nvPr>
        </p:nvSpPr>
        <p:spPr/>
        <p:txBody>
          <a:bodyPr/>
          <a:lstStyle/>
          <a:p>
            <a:pPr marL="0" indent="0">
              <a:buNone/>
            </a:pPr>
            <a:r>
              <a:rPr lang="en-US" dirty="0"/>
              <a:t>■ Keep people safe in the event of a fire emergency. </a:t>
            </a:r>
          </a:p>
          <a:p>
            <a:pPr marL="0" indent="0">
              <a:buNone/>
            </a:pPr>
            <a:r>
              <a:rPr lang="en-US" dirty="0"/>
              <a:t>■ Keep people safe during weather emergencies and other events that disrupt the facility’s ability to function normally.</a:t>
            </a:r>
            <a:endParaRPr lang="ar-SA" dirty="0"/>
          </a:p>
          <a:p>
            <a:endParaRPr lang="ar-SA" dirty="0"/>
          </a:p>
        </p:txBody>
      </p:sp>
    </p:spTree>
    <p:extLst>
      <p:ext uri="{BB962C8B-B14F-4D97-AF65-F5344CB8AC3E}">
        <p14:creationId xmlns:p14="http://schemas.microsoft.com/office/powerpoint/2010/main" val="2093226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up of a person's hand&#10;&#10;Description automatically generated">
            <a:extLst>
              <a:ext uri="{FF2B5EF4-FFF2-40B4-BE49-F238E27FC236}">
                <a16:creationId xmlns:a16="http://schemas.microsoft.com/office/drawing/2014/main" id="{678CF487-2745-6107-47D6-E0B1C88032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5720"/>
            <a:ext cx="11114979" cy="6168814"/>
          </a:xfrm>
          <a:prstGeom prst="rect">
            <a:avLst/>
          </a:prstGeom>
        </p:spPr>
      </p:pic>
    </p:spTree>
    <p:extLst>
      <p:ext uri="{BB962C8B-B14F-4D97-AF65-F5344CB8AC3E}">
        <p14:creationId xmlns:p14="http://schemas.microsoft.com/office/powerpoint/2010/main" val="1700645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EF593-39C8-DABF-E3B1-78ACD0B00BCC}"/>
              </a:ext>
            </a:extLst>
          </p:cNvPr>
          <p:cNvSpPr>
            <a:spLocks noGrp="1"/>
          </p:cNvSpPr>
          <p:nvPr>
            <p:ph type="title"/>
          </p:nvPr>
        </p:nvSpPr>
        <p:spPr>
          <a:xfrm>
            <a:off x="79748" y="-236200"/>
            <a:ext cx="5334197" cy="1708242"/>
          </a:xfrm>
        </p:spPr>
        <p:txBody>
          <a:bodyPr anchor="ctr">
            <a:normAutofit/>
          </a:bodyPr>
          <a:lstStyle/>
          <a:p>
            <a:r>
              <a:rPr lang="en-US" sz="4800" dirty="0">
                <a:effectLst>
                  <a:outerShdw blurRad="38100" dist="38100" dir="2700000" algn="tl">
                    <a:srgbClr val="000000">
                      <a:alpha val="43137"/>
                    </a:srgbClr>
                  </a:outerShdw>
                </a:effectLst>
              </a:rPr>
              <a:t>Elopement:</a:t>
            </a:r>
            <a:endParaRPr lang="ar-SA" sz="48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0AA7873-B9EF-C146-E541-80E937115113}"/>
              </a:ext>
            </a:extLst>
          </p:cNvPr>
          <p:cNvSpPr>
            <a:spLocks noGrp="1"/>
          </p:cNvSpPr>
          <p:nvPr>
            <p:ph idx="1"/>
          </p:nvPr>
        </p:nvSpPr>
        <p:spPr>
          <a:xfrm>
            <a:off x="159496" y="1173595"/>
            <a:ext cx="6323750" cy="3769835"/>
          </a:xfrm>
        </p:spPr>
        <p:txBody>
          <a:bodyPr anchor="ctr">
            <a:normAutofit lnSpcReduction="10000"/>
          </a:bodyPr>
          <a:lstStyle/>
          <a:p>
            <a:pPr>
              <a:buFont typeface="Wingdings" panose="05000000000000000000" pitchFamily="2" charset="2"/>
              <a:buChar char="q"/>
            </a:pPr>
            <a:r>
              <a:rPr lang="en-US" dirty="0"/>
              <a:t>The CMS requires that an agency’s disaster plan address elopement.</a:t>
            </a:r>
          </a:p>
          <a:p>
            <a:pPr>
              <a:buFont typeface="Wingdings" panose="05000000000000000000" pitchFamily="2" charset="2"/>
              <a:buChar char="q"/>
            </a:pPr>
            <a:r>
              <a:rPr lang="en-US" dirty="0"/>
              <a:t> </a:t>
            </a:r>
            <a:r>
              <a:rPr lang="en-US" b="1" dirty="0"/>
              <a:t>Elopement: </a:t>
            </a:r>
            <a:r>
              <a:rPr lang="en-US" dirty="0"/>
              <a:t>is when a patient or resident leaves the agency without staff knowledge. </a:t>
            </a:r>
          </a:p>
          <a:p>
            <a:pPr>
              <a:buFont typeface="Wingdings" panose="05000000000000000000" pitchFamily="2" charset="2"/>
              <a:buChar char="q"/>
            </a:pPr>
            <a:r>
              <a:rPr lang="en-US" dirty="0"/>
              <a:t>The person who leaves a safe setting is at risk for many dangers. Heat or cold exposure, dehydration, drowning, and being struck by a car or truck are examples.</a:t>
            </a:r>
            <a:endParaRPr lang="ar-SA" b="1" dirty="0"/>
          </a:p>
        </p:txBody>
      </p:sp>
      <p:pic>
        <p:nvPicPr>
          <p:cNvPr id="5" name="Picture 4" descr="A person walking with crutches in a hallway&#10;&#10;Description automatically generated">
            <a:extLst>
              <a:ext uri="{FF2B5EF4-FFF2-40B4-BE49-F238E27FC236}">
                <a16:creationId xmlns:a16="http://schemas.microsoft.com/office/drawing/2014/main" id="{4F103D30-C9C7-C78B-D4E3-22D318AF364A}"/>
              </a:ext>
            </a:extLst>
          </p:cNvPr>
          <p:cNvPicPr>
            <a:picLocks noChangeAspect="1"/>
          </p:cNvPicPr>
          <p:nvPr/>
        </p:nvPicPr>
        <p:blipFill rotWithShape="1">
          <a:blip r:embed="rId2">
            <a:extLst>
              <a:ext uri="{28A0092B-C50C-407E-A947-70E740481C1C}">
                <a14:useLocalDpi xmlns:a14="http://schemas.microsoft.com/office/drawing/2010/main" val="0"/>
              </a:ext>
            </a:extLst>
          </a:blip>
          <a:srcRect l="14670" r="6689"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279747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0E56DF-3E63-5063-B64C-D97C6C26EA10}"/>
              </a:ext>
            </a:extLst>
          </p:cNvPr>
          <p:cNvSpPr>
            <a:spLocks noGrp="1"/>
          </p:cNvSpPr>
          <p:nvPr>
            <p:ph idx="1"/>
          </p:nvPr>
        </p:nvSpPr>
        <p:spPr>
          <a:xfrm>
            <a:off x="165100" y="968374"/>
            <a:ext cx="10515600" cy="5699126"/>
          </a:xfrm>
        </p:spPr>
        <p:txBody>
          <a:bodyPr>
            <a:normAutofit fontScale="92500" lnSpcReduction="20000"/>
          </a:bodyPr>
          <a:lstStyle/>
          <a:p>
            <a:pPr>
              <a:buFont typeface="Wingdings" panose="05000000000000000000" pitchFamily="2" charset="2"/>
              <a:buChar char="Ø"/>
            </a:pPr>
            <a:r>
              <a:rPr lang="en-US" b="1" dirty="0"/>
              <a:t>Workplace violence: </a:t>
            </a:r>
            <a:r>
              <a:rPr lang="en-US" dirty="0"/>
              <a:t>is violent acts (including assault or threat of assault) directed toward persons at work or while on duty.</a:t>
            </a:r>
          </a:p>
          <a:p>
            <a:pPr>
              <a:buFont typeface="Wingdings" panose="05000000000000000000" pitchFamily="2" charset="2"/>
              <a:buChar char="Ø"/>
            </a:pPr>
            <a:r>
              <a:rPr lang="en-US" dirty="0"/>
              <a:t> </a:t>
            </a:r>
            <a:r>
              <a:rPr lang="en-US" b="1" dirty="0"/>
              <a:t>It includes: </a:t>
            </a:r>
          </a:p>
          <a:p>
            <a:r>
              <a:rPr lang="en-US" dirty="0"/>
              <a:t>Murders. </a:t>
            </a:r>
          </a:p>
          <a:p>
            <a:r>
              <a:rPr lang="en-US" dirty="0"/>
              <a:t>Beatings, stabbings, and shootings.</a:t>
            </a:r>
          </a:p>
          <a:p>
            <a:r>
              <a:rPr lang="en-US" dirty="0"/>
              <a:t>Rapes and sexual assaults.</a:t>
            </a:r>
          </a:p>
          <a:p>
            <a:r>
              <a:rPr lang="en-US" dirty="0"/>
              <a:t>Use of weapons—firearms, bombs, knives, and so on.</a:t>
            </a:r>
          </a:p>
          <a:p>
            <a:r>
              <a:rPr lang="en-US" dirty="0"/>
              <a:t>Kidnapping.</a:t>
            </a:r>
          </a:p>
          <a:p>
            <a:r>
              <a:rPr lang="en-US" dirty="0"/>
              <a:t>Robbery.</a:t>
            </a:r>
          </a:p>
          <a:p>
            <a:r>
              <a:rPr lang="en-US" dirty="0"/>
              <a:t>Threats—obscene phone calls; threatening oral, written, or body language; and harassment of any nature (being followed, sworn at, or shouted at)</a:t>
            </a:r>
          </a:p>
          <a:p>
            <a:r>
              <a:rPr lang="en-US" dirty="0"/>
              <a:t>Assaults occur in health care settings. Nurses and nursing assistants are at risk. They have the most contact with patients, residents, and visitors.</a:t>
            </a:r>
            <a:endParaRPr lang="ar-SA" dirty="0"/>
          </a:p>
        </p:txBody>
      </p:sp>
      <p:sp>
        <p:nvSpPr>
          <p:cNvPr id="4" name="Rectangle 3">
            <a:extLst>
              <a:ext uri="{FF2B5EF4-FFF2-40B4-BE49-F238E27FC236}">
                <a16:creationId xmlns:a16="http://schemas.microsoft.com/office/drawing/2014/main" id="{8F0E284B-16F8-24FD-9590-3B7C70A20B46}"/>
              </a:ext>
            </a:extLst>
          </p:cNvPr>
          <p:cNvSpPr/>
          <p:nvPr/>
        </p:nvSpPr>
        <p:spPr>
          <a:xfrm>
            <a:off x="114227" y="-48915"/>
            <a:ext cx="670574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Workplace Violence:</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64861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06C95D-F510-E7FC-5FE7-10759FF4C567}"/>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Risk Factors of Workplace Violence:</a:t>
            </a:r>
            <a:br>
              <a:rPr lang="en-US" sz="48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br>
            <a:endParaRPr lang="en-US" sz="4800" kern="1200">
              <a:solidFill>
                <a:schemeClr val="tx1"/>
              </a:solidFill>
              <a:latin typeface="+mj-lt"/>
              <a:ea typeface="+mj-ea"/>
              <a:cs typeface="+mj-cs"/>
            </a:endParaRPr>
          </a:p>
        </p:txBody>
      </p:sp>
      <p:pic>
        <p:nvPicPr>
          <p:cNvPr id="5" name="Picture 4" descr="A hand print in a red circle and white text&#10;&#10;Description automatically generated">
            <a:extLst>
              <a:ext uri="{FF2B5EF4-FFF2-40B4-BE49-F238E27FC236}">
                <a16:creationId xmlns:a16="http://schemas.microsoft.com/office/drawing/2014/main" id="{3D24C039-D31C-0F54-52DD-E75910E64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10" y="1845426"/>
            <a:ext cx="10114326" cy="4450303"/>
          </a:xfrm>
          <a:prstGeom prst="rect">
            <a:avLst/>
          </a:prstGeom>
        </p:spPr>
      </p:pic>
    </p:spTree>
    <p:extLst>
      <p:ext uri="{BB962C8B-B14F-4D97-AF65-F5344CB8AC3E}">
        <p14:creationId xmlns:p14="http://schemas.microsoft.com/office/powerpoint/2010/main" val="4273219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text on a white background&#10;&#10;Description automatically generated">
            <a:extLst>
              <a:ext uri="{FF2B5EF4-FFF2-40B4-BE49-F238E27FC236}">
                <a16:creationId xmlns:a16="http://schemas.microsoft.com/office/drawing/2014/main" id="{33796804-D264-ECD5-F9C7-E7FD12BC00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9713" y="257174"/>
            <a:ext cx="5902337" cy="6555191"/>
          </a:xfrm>
        </p:spPr>
      </p:pic>
    </p:spTree>
    <p:extLst>
      <p:ext uri="{BB962C8B-B14F-4D97-AF65-F5344CB8AC3E}">
        <p14:creationId xmlns:p14="http://schemas.microsoft.com/office/powerpoint/2010/main" val="3538710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316A-809C-C080-E941-A873339648D3}"/>
              </a:ext>
            </a:extLst>
          </p:cNvPr>
          <p:cNvSpPr>
            <a:spLocks noGrp="1"/>
          </p:cNvSpPr>
          <p:nvPr>
            <p:ph type="title"/>
          </p:nvPr>
        </p:nvSpPr>
        <p:spPr>
          <a:xfrm>
            <a:off x="203200" y="681037"/>
            <a:ext cx="10515600" cy="765175"/>
          </a:xfrm>
        </p:spPr>
        <p:txBody>
          <a:bodyPr>
            <a:normAutofit fontScale="90000"/>
          </a:bodyPr>
          <a:lstStyle/>
          <a:p>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Workplace Violence:</a:t>
            </a:r>
            <a:br>
              <a:rPr lang="ar-SA"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ar-SA" dirty="0"/>
          </a:p>
        </p:txBody>
      </p:sp>
      <p:sp>
        <p:nvSpPr>
          <p:cNvPr id="3" name="Content Placeholder 2">
            <a:extLst>
              <a:ext uri="{FF2B5EF4-FFF2-40B4-BE49-F238E27FC236}">
                <a16:creationId xmlns:a16="http://schemas.microsoft.com/office/drawing/2014/main" id="{01852B8E-E240-C250-F4D6-E8C4D462FA06}"/>
              </a:ext>
            </a:extLst>
          </p:cNvPr>
          <p:cNvSpPr>
            <a:spLocks noGrp="1"/>
          </p:cNvSpPr>
          <p:nvPr>
            <p:ph idx="1"/>
          </p:nvPr>
        </p:nvSpPr>
        <p:spPr>
          <a:xfrm>
            <a:off x="101600" y="1253331"/>
            <a:ext cx="10515600" cy="4351338"/>
          </a:xfrm>
        </p:spPr>
        <p:txBody>
          <a:bodyPr/>
          <a:lstStyle/>
          <a:p>
            <a:r>
              <a:rPr lang="en-US" dirty="0"/>
              <a:t>The Occupational Safety and Health Administration (OSHA) has guidelines for violence prevention programs. </a:t>
            </a:r>
          </a:p>
          <a:p>
            <a:r>
              <a:rPr lang="en-US" dirty="0"/>
              <a:t>Work-site hazards are identified. Prevention measures are developed and followed. Also, staff receive safety and health training. </a:t>
            </a:r>
          </a:p>
          <a:p>
            <a:r>
              <a:rPr lang="en-US" dirty="0"/>
              <a:t>Box 9-6 has some measures to deal with agitated or aggressive persons.</a:t>
            </a:r>
            <a:endParaRPr lang="ar-SA" dirty="0"/>
          </a:p>
        </p:txBody>
      </p:sp>
    </p:spTree>
    <p:extLst>
      <p:ext uri="{BB962C8B-B14F-4D97-AF65-F5344CB8AC3E}">
        <p14:creationId xmlns:p14="http://schemas.microsoft.com/office/powerpoint/2010/main" val="3916789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blue and white sign with black text&#10;&#10;Description automatically generated">
            <a:extLst>
              <a:ext uri="{FF2B5EF4-FFF2-40B4-BE49-F238E27FC236}">
                <a16:creationId xmlns:a16="http://schemas.microsoft.com/office/drawing/2014/main" id="{55CC5E97-49D3-67DC-AE01-87CD9AC607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04" y="674557"/>
            <a:ext cx="11758239" cy="5066676"/>
          </a:xfrm>
          <a:prstGeom prst="rect">
            <a:avLst/>
          </a:prstGeom>
        </p:spPr>
      </p:pic>
    </p:spTree>
    <p:extLst>
      <p:ext uri="{BB962C8B-B14F-4D97-AF65-F5344CB8AC3E}">
        <p14:creationId xmlns:p14="http://schemas.microsoft.com/office/powerpoint/2010/main" val="4034310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179F44-AAFB-0AE1-BD03-F82443EC3933}"/>
              </a:ext>
            </a:extLst>
          </p:cNvPr>
          <p:cNvSpPr>
            <a:spLocks noGrp="1"/>
          </p:cNvSpPr>
          <p:nvPr>
            <p:ph idx="1"/>
          </p:nvPr>
        </p:nvSpPr>
        <p:spPr>
          <a:xfrm>
            <a:off x="241300" y="1031874"/>
            <a:ext cx="10515600" cy="5445125"/>
          </a:xfrm>
        </p:spPr>
        <p:txBody>
          <a:bodyPr>
            <a:normAutofit fontScale="77500" lnSpcReduction="20000"/>
          </a:bodyPr>
          <a:lstStyle/>
          <a:p>
            <a:pPr>
              <a:buFont typeface="Wingdings" panose="05000000000000000000" pitchFamily="2" charset="2"/>
              <a:buChar char="v"/>
            </a:pPr>
            <a:r>
              <a:rPr lang="en-US" b="1" dirty="0"/>
              <a:t>Risk</a:t>
            </a:r>
            <a:r>
              <a:rPr lang="en-US" dirty="0"/>
              <a:t> </a:t>
            </a:r>
            <a:r>
              <a:rPr lang="en-US" b="1" dirty="0"/>
              <a:t>management</a:t>
            </a:r>
            <a:r>
              <a:rPr lang="en-US" dirty="0"/>
              <a:t> involves </a:t>
            </a:r>
            <a:r>
              <a:rPr lang="en-US" b="1" dirty="0"/>
              <a:t>identifying</a:t>
            </a:r>
            <a:r>
              <a:rPr lang="en-US" dirty="0"/>
              <a:t> and </a:t>
            </a:r>
            <a:r>
              <a:rPr lang="en-US" b="1" dirty="0"/>
              <a:t>controlling</a:t>
            </a:r>
            <a:r>
              <a:rPr lang="en-US" dirty="0"/>
              <a:t> risks and </a:t>
            </a:r>
            <a:r>
              <a:rPr lang="en-US" b="1" dirty="0"/>
              <a:t>safety</a:t>
            </a:r>
            <a:r>
              <a:rPr lang="en-US" dirty="0"/>
              <a:t> hazards affecting the agency. The intent is to: </a:t>
            </a:r>
          </a:p>
          <a:p>
            <a:pPr marL="0" indent="0">
              <a:buNone/>
            </a:pPr>
            <a:r>
              <a:rPr lang="en-US" dirty="0"/>
              <a:t>• Protect everyone in the agency—patients, residents, visitors, and staff.</a:t>
            </a:r>
          </a:p>
          <a:p>
            <a:pPr marL="0" indent="0">
              <a:buNone/>
            </a:pPr>
            <a:r>
              <a:rPr lang="en-US" dirty="0"/>
              <a:t>• Protect agency property from harm or danger. </a:t>
            </a:r>
          </a:p>
          <a:p>
            <a:r>
              <a:rPr lang="en-US" dirty="0"/>
              <a:t>Protect the person’s valuables.</a:t>
            </a:r>
          </a:p>
          <a:p>
            <a:pPr marL="0" indent="0">
              <a:buNone/>
            </a:pPr>
            <a:r>
              <a:rPr lang="en-US" dirty="0"/>
              <a:t>• Prevent accidents and injuries. </a:t>
            </a:r>
          </a:p>
          <a:p>
            <a:pPr>
              <a:buFont typeface="Wingdings" panose="05000000000000000000" pitchFamily="2" charset="2"/>
              <a:buChar char="v"/>
            </a:pPr>
            <a:r>
              <a:rPr lang="en-US" b="1" dirty="0"/>
              <a:t>Risk management deals with these and other safety issues:</a:t>
            </a:r>
          </a:p>
          <a:p>
            <a:pPr marL="0" indent="0">
              <a:buNone/>
            </a:pPr>
            <a:r>
              <a:rPr lang="en-US" dirty="0"/>
              <a:t>• Accident and fire prevention.</a:t>
            </a:r>
          </a:p>
          <a:p>
            <a:pPr marL="0" indent="0">
              <a:buNone/>
            </a:pPr>
            <a:r>
              <a:rPr lang="en-US" dirty="0"/>
              <a:t>• Negligence and malpractice.</a:t>
            </a:r>
          </a:p>
          <a:p>
            <a:pPr marL="0" indent="0">
              <a:buNone/>
            </a:pPr>
            <a:r>
              <a:rPr lang="en-US" dirty="0"/>
              <a:t>• Abuse.</a:t>
            </a:r>
          </a:p>
          <a:p>
            <a:pPr marL="0" indent="0">
              <a:buNone/>
            </a:pPr>
            <a:r>
              <a:rPr lang="en-US" dirty="0"/>
              <a:t>• Workplace violence.</a:t>
            </a:r>
          </a:p>
          <a:p>
            <a:pPr marL="0" indent="0">
              <a:buNone/>
            </a:pPr>
            <a:r>
              <a:rPr lang="en-US" dirty="0"/>
              <a:t>• Federal and state requirements.</a:t>
            </a:r>
          </a:p>
          <a:p>
            <a:pPr>
              <a:buFont typeface="Wingdings" panose="05000000000000000000" pitchFamily="2" charset="2"/>
              <a:buChar char="v"/>
            </a:pPr>
            <a:r>
              <a:rPr lang="en-US" dirty="0"/>
              <a:t> Risk managers look for patterns and trends in incident reports, complaints (patients, residents, staff), and accident and injury investigations. Unsafe situations are corrected. Procedure changes and training recommendations are made as needed.</a:t>
            </a:r>
            <a:endParaRPr lang="ar-SA" dirty="0"/>
          </a:p>
        </p:txBody>
      </p:sp>
      <p:sp>
        <p:nvSpPr>
          <p:cNvPr id="4" name="Rectangle 3">
            <a:extLst>
              <a:ext uri="{FF2B5EF4-FFF2-40B4-BE49-F238E27FC236}">
                <a16:creationId xmlns:a16="http://schemas.microsoft.com/office/drawing/2014/main" id="{D7E3C41E-A409-8A91-1EAD-A4CB9450B2F7}"/>
              </a:ext>
            </a:extLst>
          </p:cNvPr>
          <p:cNvSpPr/>
          <p:nvPr/>
        </p:nvSpPr>
        <p:spPr>
          <a:xfrm>
            <a:off x="97691" y="-53677"/>
            <a:ext cx="59983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Risk Management:</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61427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F059-4114-1FD1-4488-F4A7AEC3B7D3}"/>
              </a:ext>
            </a:extLst>
          </p:cNvPr>
          <p:cNvSpPr>
            <a:spLocks noGrp="1"/>
          </p:cNvSpPr>
          <p:nvPr>
            <p:ph type="title"/>
          </p:nvPr>
        </p:nvSpPr>
        <p:spPr>
          <a:xfrm>
            <a:off x="0" y="18255"/>
            <a:ext cx="10515600" cy="1325563"/>
          </a:xfrm>
        </p:spPr>
        <p:txBody>
          <a:bodyPr/>
          <a:lstStyle/>
          <a:p>
            <a:r>
              <a:rPr lang="en-US" dirty="0">
                <a:effectLst>
                  <a:outerShdw blurRad="38100" dist="38100" dir="2700000" algn="tl">
                    <a:srgbClr val="000000">
                      <a:alpha val="43137"/>
                    </a:srgbClr>
                  </a:outerShdw>
                </a:effectLst>
              </a:rPr>
              <a:t>Weather Emergencies, Disaster and other events with widespread impact:</a:t>
            </a:r>
            <a:endParaRPr lang="ar-SA"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106389B-67E2-30EA-891E-14E7F46E4A3A}"/>
              </a:ext>
            </a:extLst>
          </p:cNvPr>
          <p:cNvSpPr>
            <a:spLocks noGrp="1"/>
          </p:cNvSpPr>
          <p:nvPr>
            <p:ph idx="1"/>
          </p:nvPr>
        </p:nvSpPr>
        <p:spPr>
          <a:xfrm>
            <a:off x="76200" y="1412875"/>
            <a:ext cx="10515600" cy="4351338"/>
          </a:xfrm>
        </p:spPr>
        <p:txBody>
          <a:bodyPr/>
          <a:lstStyle/>
          <a:p>
            <a:pPr>
              <a:buFont typeface="Wingdings" panose="05000000000000000000" pitchFamily="2" charset="2"/>
              <a:buChar char="v"/>
            </a:pPr>
            <a:r>
              <a:rPr lang="en-US" dirty="0"/>
              <a:t>Environmental events can occur that put people in immediate danger and affect the ability of the facility to function normally, resulting in an emergency situation. </a:t>
            </a:r>
          </a:p>
          <a:p>
            <a:pPr>
              <a:buFont typeface="Wingdings" panose="05000000000000000000" pitchFamily="2" charset="2"/>
              <a:buChar char="v"/>
            </a:pPr>
            <a:r>
              <a:rPr lang="en-US" dirty="0"/>
              <a:t>For example, weather emergencies such as ice or snow storms can result in power outages, an inability to receive supplies for an extended period of time, and staffing shortages.</a:t>
            </a:r>
          </a:p>
          <a:p>
            <a:pPr>
              <a:buFont typeface="Wingdings" panose="05000000000000000000" pitchFamily="2" charset="2"/>
              <a:buChar char="v"/>
            </a:pPr>
            <a:r>
              <a:rPr lang="en-US" dirty="0"/>
              <a:t>When this occurs, the facility’s ability to follow normal routines to provide care may be disrupted, and an emergency exists. </a:t>
            </a:r>
          </a:p>
          <a:p>
            <a:pPr>
              <a:buFont typeface="Wingdings" panose="05000000000000000000" pitchFamily="2" charset="2"/>
              <a:buChar char="v"/>
            </a:pPr>
            <a:r>
              <a:rPr lang="en-US" dirty="0"/>
              <a:t>When an event affects many people and causes widespread damage and destruction in the community, it is called a </a:t>
            </a:r>
            <a:r>
              <a:rPr lang="en-US" b="1" dirty="0"/>
              <a:t>disaster</a:t>
            </a:r>
            <a:r>
              <a:rPr lang="en-US" dirty="0"/>
              <a:t>.</a:t>
            </a:r>
            <a:endParaRPr lang="ar-SA" dirty="0"/>
          </a:p>
        </p:txBody>
      </p:sp>
    </p:spTree>
    <p:extLst>
      <p:ext uri="{BB962C8B-B14F-4D97-AF65-F5344CB8AC3E}">
        <p14:creationId xmlns:p14="http://schemas.microsoft.com/office/powerpoint/2010/main" val="3563314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C7140-5AC2-88D7-FF85-713F92650FC7}"/>
              </a:ext>
            </a:extLst>
          </p:cNvPr>
          <p:cNvSpPr>
            <a:spLocks noGrp="1"/>
          </p:cNvSpPr>
          <p:nvPr>
            <p:ph type="title"/>
          </p:nvPr>
        </p:nvSpPr>
        <p:spPr>
          <a:xfrm>
            <a:off x="0" y="-193675"/>
            <a:ext cx="10515600" cy="1325563"/>
          </a:xfrm>
        </p:spPr>
        <p:txBody>
          <a:bodyPr/>
          <a:lstStyle/>
          <a:p>
            <a:r>
              <a:rPr lang="en-US" b="1" dirty="0"/>
              <a:t>CONT…</a:t>
            </a:r>
            <a:endParaRPr lang="ar-SA" b="1" dirty="0"/>
          </a:p>
        </p:txBody>
      </p:sp>
      <p:sp>
        <p:nvSpPr>
          <p:cNvPr id="3" name="Content Placeholder 2">
            <a:extLst>
              <a:ext uri="{FF2B5EF4-FFF2-40B4-BE49-F238E27FC236}">
                <a16:creationId xmlns:a16="http://schemas.microsoft.com/office/drawing/2014/main" id="{C0F50DE4-E495-45A7-1CA3-EBF580BCD62A}"/>
              </a:ext>
            </a:extLst>
          </p:cNvPr>
          <p:cNvSpPr>
            <a:spLocks noGrp="1"/>
          </p:cNvSpPr>
          <p:nvPr>
            <p:ph idx="1"/>
          </p:nvPr>
        </p:nvSpPr>
        <p:spPr>
          <a:xfrm>
            <a:off x="88900" y="822324"/>
            <a:ext cx="10515600" cy="5661025"/>
          </a:xfrm>
        </p:spPr>
        <p:txBody>
          <a:bodyPr>
            <a:normAutofit/>
          </a:bodyPr>
          <a:lstStyle/>
          <a:p>
            <a:pPr>
              <a:buFont typeface="Wingdings" panose="05000000000000000000" pitchFamily="2" charset="2"/>
              <a:buChar char="v"/>
            </a:pPr>
            <a:r>
              <a:rPr lang="en-US" b="1" dirty="0"/>
              <a:t>Disasters</a:t>
            </a:r>
            <a:r>
              <a:rPr lang="en-US" dirty="0"/>
              <a:t> can be caused by </a:t>
            </a:r>
            <a:r>
              <a:rPr lang="en-US" b="1" dirty="0"/>
              <a:t>natural events </a:t>
            </a:r>
            <a:r>
              <a:rPr lang="en-US" dirty="0"/>
              <a:t>(such as tornadoes, hurricanes or floods).</a:t>
            </a:r>
          </a:p>
          <a:p>
            <a:pPr>
              <a:buFont typeface="Wingdings" panose="05000000000000000000" pitchFamily="2" charset="2"/>
              <a:buChar char="v"/>
            </a:pPr>
            <a:r>
              <a:rPr lang="en-US" dirty="0"/>
              <a:t>Also caused by </a:t>
            </a:r>
            <a:r>
              <a:rPr lang="en-US" b="1" dirty="0"/>
              <a:t>man</a:t>
            </a:r>
            <a:r>
              <a:rPr lang="en-US" dirty="0"/>
              <a:t> (such as bombings, chemical leaks and nuclear accidents).</a:t>
            </a:r>
          </a:p>
          <a:p>
            <a:pPr>
              <a:buFont typeface="Wingdings" panose="05000000000000000000" pitchFamily="2" charset="2"/>
              <a:buChar char="v"/>
            </a:pPr>
            <a:r>
              <a:rPr lang="en-US" dirty="0"/>
              <a:t>As a nurse assistant, you must be prepared in the event of a weather emergency or disaster.</a:t>
            </a:r>
          </a:p>
          <a:p>
            <a:pPr>
              <a:buFont typeface="Wingdings" panose="05000000000000000000" pitchFamily="2" charset="2"/>
              <a:buChar char="v"/>
            </a:pPr>
            <a:r>
              <a:rPr lang="en-US" dirty="0"/>
              <a:t>Know what types of weather emergencies are common in the area where you live, and familiarize yourself with actions you should take to keep yourself and others safe should such an emergency arise. </a:t>
            </a:r>
          </a:p>
          <a:p>
            <a:pPr>
              <a:buFont typeface="Wingdings" panose="05000000000000000000" pitchFamily="2" charset="2"/>
              <a:buChar char="v"/>
            </a:pPr>
            <a:r>
              <a:rPr lang="en-US" dirty="0"/>
              <a:t>Box 8-2 summarizes actions you take in the event of some common weather emergencies. </a:t>
            </a:r>
            <a:endParaRPr lang="ar-SA" dirty="0"/>
          </a:p>
        </p:txBody>
      </p:sp>
    </p:spTree>
    <p:extLst>
      <p:ext uri="{BB962C8B-B14F-4D97-AF65-F5344CB8AC3E}">
        <p14:creationId xmlns:p14="http://schemas.microsoft.com/office/powerpoint/2010/main" val="82279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ire outline">
            <a:extLst>
              <a:ext uri="{FF2B5EF4-FFF2-40B4-BE49-F238E27FC236}">
                <a16:creationId xmlns:a16="http://schemas.microsoft.com/office/drawing/2014/main" id="{7EA1F9F6-4657-37C3-B4C5-C197B56960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26163" y="1844675"/>
            <a:ext cx="4449763" cy="4449763"/>
          </a:xfrm>
          <a:prstGeom prst="rect">
            <a:avLst/>
          </a:prstGeom>
        </p:spPr>
      </p:pic>
      <p:pic>
        <p:nvPicPr>
          <p:cNvPr id="5" name="Content Placeholder 4" descr="Fire Extinguisher outline">
            <a:extLst>
              <a:ext uri="{FF2B5EF4-FFF2-40B4-BE49-F238E27FC236}">
                <a16:creationId xmlns:a16="http://schemas.microsoft.com/office/drawing/2014/main" id="{4917C7E4-FBF6-07F0-2B86-A0ECFC6704BC}"/>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14488" y="1844675"/>
            <a:ext cx="4449763" cy="4449763"/>
          </a:xfrm>
        </p:spPr>
      </p:pic>
      <p:sp>
        <p:nvSpPr>
          <p:cNvPr id="8" name="Rectangle 7">
            <a:extLst>
              <a:ext uri="{FF2B5EF4-FFF2-40B4-BE49-F238E27FC236}">
                <a16:creationId xmlns:a16="http://schemas.microsoft.com/office/drawing/2014/main" id="{0AAACB08-3A85-E6B3-DEE8-99684A9ECE54}"/>
              </a:ext>
            </a:extLst>
          </p:cNvPr>
          <p:cNvSpPr/>
          <p:nvPr/>
        </p:nvSpPr>
        <p:spPr>
          <a:xfrm>
            <a:off x="3556997" y="460673"/>
            <a:ext cx="5138331" cy="923330"/>
          </a:xfrm>
          <a:prstGeom prst="rect">
            <a:avLst/>
          </a:prstGeom>
          <a:noFill/>
        </p:spPr>
        <p:txBody>
          <a:bodyPr wrap="none" lIns="91440" tIns="45720" rIns="91440" bIns="45720">
            <a:spAutoFit/>
          </a:bodyPr>
          <a:lstStyle/>
          <a:p>
            <a:pPr algn="ctr"/>
            <a:r>
              <a:rPr lang="en-US" sz="5400" kern="1200" dirty="0">
                <a:solidFill>
                  <a:schemeClr val="tx1"/>
                </a:solidFill>
                <a:effectLst>
                  <a:outerShdw blurRad="38100" dist="38100" dir="2700000" algn="tl">
                    <a:srgbClr val="000000">
                      <a:alpha val="43137"/>
                    </a:srgbClr>
                  </a:outerShdw>
                </a:effectLst>
                <a:latin typeface="+mj-lt"/>
                <a:ea typeface="+mj-ea"/>
                <a:cs typeface="+mj-cs"/>
              </a:rPr>
              <a:t>Fire Emergencies: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895424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4171-504C-4189-2912-A5D70F1B408A}"/>
              </a:ext>
            </a:extLst>
          </p:cNvPr>
          <p:cNvSpPr>
            <a:spLocks noGrp="1"/>
          </p:cNvSpPr>
          <p:nvPr>
            <p:ph type="title"/>
          </p:nvPr>
        </p:nvSpPr>
        <p:spPr>
          <a:xfrm>
            <a:off x="177800" y="-301625"/>
            <a:ext cx="10515600" cy="1325563"/>
          </a:xfrm>
        </p:spPr>
        <p:txBody>
          <a:bodyPr/>
          <a:lstStyle/>
          <a:p>
            <a:r>
              <a:rPr lang="en-US" b="1" dirty="0"/>
              <a:t>CONT…</a:t>
            </a:r>
            <a:endParaRPr lang="ar-SA" b="1" dirty="0"/>
          </a:p>
        </p:txBody>
      </p:sp>
      <p:sp>
        <p:nvSpPr>
          <p:cNvPr id="3" name="Content Placeholder 2">
            <a:extLst>
              <a:ext uri="{FF2B5EF4-FFF2-40B4-BE49-F238E27FC236}">
                <a16:creationId xmlns:a16="http://schemas.microsoft.com/office/drawing/2014/main" id="{33B66F23-F115-6A42-962F-70777A301701}"/>
              </a:ext>
            </a:extLst>
          </p:cNvPr>
          <p:cNvSpPr>
            <a:spLocks noGrp="1"/>
          </p:cNvSpPr>
          <p:nvPr>
            <p:ph idx="1"/>
          </p:nvPr>
        </p:nvSpPr>
        <p:spPr>
          <a:xfrm>
            <a:off x="177800" y="746124"/>
            <a:ext cx="10515600" cy="5451475"/>
          </a:xfrm>
        </p:spPr>
        <p:txBody>
          <a:bodyPr/>
          <a:lstStyle/>
          <a:p>
            <a:pPr>
              <a:buFont typeface="Wingdings" panose="05000000000000000000" pitchFamily="2" charset="2"/>
              <a:buChar char="v"/>
            </a:pPr>
            <a:r>
              <a:rPr lang="en-US" dirty="0"/>
              <a:t>Your employer will have a disaster preparedness plan that specifies the actions the staff should take in the event of a disaster. Make sure you know your role and responsibilities.</a:t>
            </a:r>
          </a:p>
          <a:p>
            <a:pPr>
              <a:buFont typeface="Wingdings" panose="05000000000000000000" pitchFamily="2" charset="2"/>
              <a:buChar char="v"/>
            </a:pPr>
            <a:r>
              <a:rPr lang="en-US" dirty="0"/>
              <a:t>when a major event such as a hurricane is predicted and there is time to prepare, the disaster preparedness plan will specify that patients or residents are to be evacuated to another facility. </a:t>
            </a:r>
          </a:p>
          <a:p>
            <a:pPr>
              <a:buFont typeface="Wingdings" panose="05000000000000000000" pitchFamily="2" charset="2"/>
              <a:buChar char="v"/>
            </a:pPr>
            <a:r>
              <a:rPr lang="en-US" dirty="0"/>
              <a:t>The disaster preparedness plan will also specify measures that should be taken to cope with the event if it occurs suddenly, there is no time to evacuate, and the normal functioning of the facility will be affected for an extended period of time. </a:t>
            </a:r>
          </a:p>
          <a:p>
            <a:endParaRPr lang="ar-SA" dirty="0"/>
          </a:p>
        </p:txBody>
      </p:sp>
    </p:spTree>
    <p:extLst>
      <p:ext uri="{BB962C8B-B14F-4D97-AF65-F5344CB8AC3E}">
        <p14:creationId xmlns:p14="http://schemas.microsoft.com/office/powerpoint/2010/main" val="678076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white text on a black background&#10;&#10;Description automatically generated">
            <a:extLst>
              <a:ext uri="{FF2B5EF4-FFF2-40B4-BE49-F238E27FC236}">
                <a16:creationId xmlns:a16="http://schemas.microsoft.com/office/drawing/2014/main" id="{D2158F28-7B86-19E9-7A25-5888B13562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814" y="643466"/>
            <a:ext cx="10870371" cy="5571067"/>
          </a:xfrm>
          <a:prstGeom prst="rect">
            <a:avLst/>
          </a:prstGeom>
        </p:spPr>
      </p:pic>
    </p:spTree>
    <p:extLst>
      <p:ext uri="{BB962C8B-B14F-4D97-AF65-F5344CB8AC3E}">
        <p14:creationId xmlns:p14="http://schemas.microsoft.com/office/powerpoint/2010/main" val="3697185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white paper&#10;&#10;Description automatically generated">
            <a:extLst>
              <a:ext uri="{FF2B5EF4-FFF2-40B4-BE49-F238E27FC236}">
                <a16:creationId xmlns:a16="http://schemas.microsoft.com/office/drawing/2014/main" id="{90C5A78A-DDFC-48B7-C789-9F098F2FAE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5567" y="81386"/>
            <a:ext cx="6280879" cy="6776614"/>
          </a:xfrm>
          <a:prstGeom prst="rect">
            <a:avLst/>
          </a:prstGeom>
        </p:spPr>
      </p:pic>
    </p:spTree>
    <p:extLst>
      <p:ext uri="{BB962C8B-B14F-4D97-AF65-F5344CB8AC3E}">
        <p14:creationId xmlns:p14="http://schemas.microsoft.com/office/powerpoint/2010/main" val="3574211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white text on a black background&#10;&#10;Description automatically generated">
            <a:extLst>
              <a:ext uri="{FF2B5EF4-FFF2-40B4-BE49-F238E27FC236}">
                <a16:creationId xmlns:a16="http://schemas.microsoft.com/office/drawing/2014/main" id="{37AB9989-9CDE-54AD-1E0F-144FC9A0CD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918" y="269874"/>
            <a:ext cx="8108532" cy="5883275"/>
          </a:xfrm>
        </p:spPr>
      </p:pic>
    </p:spTree>
    <p:extLst>
      <p:ext uri="{BB962C8B-B14F-4D97-AF65-F5344CB8AC3E}">
        <p14:creationId xmlns:p14="http://schemas.microsoft.com/office/powerpoint/2010/main" val="1838512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white text on a black background&#10;&#10;Description automatically generated">
            <a:extLst>
              <a:ext uri="{FF2B5EF4-FFF2-40B4-BE49-F238E27FC236}">
                <a16:creationId xmlns:a16="http://schemas.microsoft.com/office/drawing/2014/main" id="{ACEC2268-161C-1538-9A63-770FC7C979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2508" y="190499"/>
            <a:ext cx="9126983" cy="6188419"/>
          </a:xfrm>
        </p:spPr>
      </p:pic>
    </p:spTree>
    <p:extLst>
      <p:ext uri="{BB962C8B-B14F-4D97-AF65-F5344CB8AC3E}">
        <p14:creationId xmlns:p14="http://schemas.microsoft.com/office/powerpoint/2010/main" val="3390581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ist of emergency instructions&#10;&#10;Description automatically generated with medium confidence">
            <a:extLst>
              <a:ext uri="{FF2B5EF4-FFF2-40B4-BE49-F238E27FC236}">
                <a16:creationId xmlns:a16="http://schemas.microsoft.com/office/drawing/2014/main" id="{FD7F4733-07FD-B796-335B-4B11A0AF4C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5530" y="79759"/>
            <a:ext cx="6105920" cy="6698481"/>
          </a:xfrm>
        </p:spPr>
      </p:pic>
    </p:spTree>
    <p:extLst>
      <p:ext uri="{BB962C8B-B14F-4D97-AF65-F5344CB8AC3E}">
        <p14:creationId xmlns:p14="http://schemas.microsoft.com/office/powerpoint/2010/main" val="953158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63F-2264-C2BD-42CD-4995E705C1F8}"/>
              </a:ext>
            </a:extLst>
          </p:cNvPr>
          <p:cNvSpPr>
            <a:spLocks noGrp="1"/>
          </p:cNvSpPr>
          <p:nvPr>
            <p:ph type="title"/>
          </p:nvPr>
        </p:nvSpPr>
        <p:spPr>
          <a:xfrm>
            <a:off x="133350" y="73025"/>
            <a:ext cx="10515600" cy="1325563"/>
          </a:xfrm>
        </p:spPr>
        <p:txBody>
          <a:bodyPr/>
          <a:lstStyle/>
          <a:p>
            <a:r>
              <a:rPr lang="en-US" dirty="0">
                <a:effectLst>
                  <a:outerShdw blurRad="38100" dist="38100" dir="2700000" algn="tl">
                    <a:srgbClr val="000000">
                      <a:alpha val="43137"/>
                    </a:srgbClr>
                  </a:outerShdw>
                </a:effectLst>
              </a:rPr>
              <a:t>Weather Emergencies, Disaster and other events with widespread impact:</a:t>
            </a:r>
            <a:endParaRPr lang="ar-SA" dirty="0"/>
          </a:p>
        </p:txBody>
      </p:sp>
      <p:sp>
        <p:nvSpPr>
          <p:cNvPr id="3" name="Content Placeholder 2">
            <a:extLst>
              <a:ext uri="{FF2B5EF4-FFF2-40B4-BE49-F238E27FC236}">
                <a16:creationId xmlns:a16="http://schemas.microsoft.com/office/drawing/2014/main" id="{05E2B599-BB2D-795D-1D50-16BB3660AC5F}"/>
              </a:ext>
            </a:extLst>
          </p:cNvPr>
          <p:cNvSpPr>
            <a:spLocks noGrp="1"/>
          </p:cNvSpPr>
          <p:nvPr>
            <p:ph idx="1"/>
          </p:nvPr>
        </p:nvSpPr>
        <p:spPr>
          <a:xfrm>
            <a:off x="215900" y="1571625"/>
            <a:ext cx="10515600" cy="5213350"/>
          </a:xfrm>
        </p:spPr>
        <p:txBody>
          <a:bodyPr>
            <a:normAutofit fontScale="85000" lnSpcReduction="20000"/>
          </a:bodyPr>
          <a:lstStyle/>
          <a:p>
            <a:pPr>
              <a:buFont typeface="Wingdings" panose="05000000000000000000" pitchFamily="2" charset="2"/>
              <a:buChar char="Ø"/>
            </a:pPr>
            <a:r>
              <a:rPr lang="en-US" dirty="0"/>
              <a:t>In the event of a disaster, you will play a very important role in helping to reassure and calm the people in your care. </a:t>
            </a:r>
          </a:p>
          <a:p>
            <a:pPr>
              <a:buFont typeface="Wingdings" panose="05000000000000000000" pitchFamily="2" charset="2"/>
              <a:buChar char="Ø"/>
            </a:pPr>
            <a:r>
              <a:rPr lang="en-US" dirty="0"/>
              <a:t>Many of the people in your care will have characteristics that make them more vulnerable during times of crisis. </a:t>
            </a:r>
          </a:p>
          <a:p>
            <a:pPr>
              <a:buFont typeface="Wingdings" panose="05000000000000000000" pitchFamily="2" charset="2"/>
              <a:buChar char="Ø"/>
            </a:pPr>
            <a:r>
              <a:rPr lang="en-US" dirty="0"/>
              <a:t>For example, a person who has recently experienced an upsetting event (such as separation from or loss of a loved one) might be less able to cope with the emotional impact of the disaster.</a:t>
            </a:r>
          </a:p>
          <a:p>
            <a:pPr>
              <a:buFont typeface="Wingdings" panose="05000000000000000000" pitchFamily="2" charset="2"/>
              <a:buChar char="Ø"/>
            </a:pPr>
            <a:r>
              <a:rPr lang="en-US" dirty="0"/>
              <a:t>A person who is dependent on others for care will understandably be very frightened during an event that disrupts the normal routine of the facility.</a:t>
            </a:r>
          </a:p>
          <a:p>
            <a:pPr>
              <a:buFont typeface="Wingdings" panose="05000000000000000000" pitchFamily="2" charset="2"/>
              <a:buChar char="Ø"/>
            </a:pPr>
            <a:r>
              <a:rPr lang="en-US" dirty="0"/>
              <a:t> A person with dementia will not be able to understand what is happening, and will become very upset by the change in the normal routine.</a:t>
            </a:r>
          </a:p>
          <a:p>
            <a:pPr>
              <a:buFont typeface="Wingdings" panose="05000000000000000000" pitchFamily="2" charset="2"/>
              <a:buChar char="Ø"/>
            </a:pPr>
            <a:r>
              <a:rPr lang="en-US" dirty="0"/>
              <a:t>People who speak a language other than English may fear that they will not be able to communicate their needs. </a:t>
            </a:r>
          </a:p>
          <a:p>
            <a:pPr>
              <a:buFont typeface="Wingdings" panose="05000000000000000000" pitchFamily="2" charset="2"/>
              <a:buChar char="Ø"/>
            </a:pPr>
            <a:r>
              <a:rPr lang="en-US" dirty="0"/>
              <a:t>By staying calm, knowing what to do and offering reassurance, you can help the people in your care to feel safe</a:t>
            </a:r>
            <a:endParaRPr lang="ar-SA" dirty="0"/>
          </a:p>
        </p:txBody>
      </p:sp>
    </p:spTree>
    <p:extLst>
      <p:ext uri="{BB962C8B-B14F-4D97-AF65-F5344CB8AC3E}">
        <p14:creationId xmlns:p14="http://schemas.microsoft.com/office/powerpoint/2010/main" val="55169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82E9-F060-B214-07D0-D4EE1FC5C1BB}"/>
              </a:ext>
            </a:extLst>
          </p:cNvPr>
          <p:cNvSpPr>
            <a:spLocks noGrp="1"/>
          </p:cNvSpPr>
          <p:nvPr>
            <p:ph type="title"/>
          </p:nvPr>
        </p:nvSpPr>
        <p:spPr>
          <a:xfrm>
            <a:off x="133350" y="-111125"/>
            <a:ext cx="10515600" cy="1325563"/>
          </a:xfrm>
        </p:spPr>
        <p:txBody>
          <a:bodyPr/>
          <a:lstStyle/>
          <a:p>
            <a:r>
              <a:rPr lang="en-US" b="1" dirty="0"/>
              <a:t>CONT…</a:t>
            </a:r>
            <a:endParaRPr lang="ar-SA" b="1" dirty="0"/>
          </a:p>
        </p:txBody>
      </p:sp>
      <p:sp>
        <p:nvSpPr>
          <p:cNvPr id="3" name="Content Placeholder 2">
            <a:extLst>
              <a:ext uri="{FF2B5EF4-FFF2-40B4-BE49-F238E27FC236}">
                <a16:creationId xmlns:a16="http://schemas.microsoft.com/office/drawing/2014/main" id="{06E99141-1681-702B-9460-89C13074091E}"/>
              </a:ext>
            </a:extLst>
          </p:cNvPr>
          <p:cNvSpPr>
            <a:spLocks noGrp="1"/>
          </p:cNvSpPr>
          <p:nvPr>
            <p:ph idx="1"/>
          </p:nvPr>
        </p:nvSpPr>
        <p:spPr>
          <a:xfrm>
            <a:off x="222250" y="993774"/>
            <a:ext cx="10515600" cy="5654675"/>
          </a:xfrm>
        </p:spPr>
        <p:txBody>
          <a:bodyPr>
            <a:normAutofit fontScale="92500" lnSpcReduction="20000"/>
          </a:bodyPr>
          <a:lstStyle/>
          <a:p>
            <a:pPr>
              <a:buFont typeface="Wingdings" panose="05000000000000000000" pitchFamily="2" charset="2"/>
              <a:buChar char="Ø"/>
            </a:pPr>
            <a:r>
              <a:rPr lang="en-US" dirty="0"/>
              <a:t> In a disaster situation, staff members who are on duty may be required to stay at the facility for longer than one shift because conditions outside may make it unsafe or impossible for people to travel to and from the facility.</a:t>
            </a:r>
          </a:p>
          <a:p>
            <a:pPr>
              <a:buFont typeface="Wingdings" panose="05000000000000000000" pitchFamily="2" charset="2"/>
              <a:buChar char="Ø"/>
            </a:pPr>
            <a:r>
              <a:rPr lang="en-US" dirty="0"/>
              <a:t>If you are on duty and a disaster occurs, your primary responsibility is assisting the people in your care. </a:t>
            </a:r>
          </a:p>
          <a:p>
            <a:pPr>
              <a:buFont typeface="Wingdings" panose="05000000000000000000" pitchFamily="2" charset="2"/>
              <a:buChar char="Ø"/>
            </a:pPr>
            <a:r>
              <a:rPr lang="en-US" dirty="0"/>
              <a:t>, you will be concerned about the health and safety of your own family while you cannot be with them.</a:t>
            </a:r>
          </a:p>
          <a:p>
            <a:pPr>
              <a:buFont typeface="Wingdings" panose="05000000000000000000" pitchFamily="2" charset="2"/>
              <a:buChar char="Ø"/>
            </a:pPr>
            <a:r>
              <a:rPr lang="en-US" dirty="0"/>
              <a:t> Developing a home disaster preparedness plan that describes what family members should do if they are away from home or apart from each other when a disaster occurs can give you peace of mind. </a:t>
            </a:r>
          </a:p>
          <a:p>
            <a:pPr>
              <a:buFont typeface="Wingdings" panose="05000000000000000000" pitchFamily="2" charset="2"/>
              <a:buChar char="Ø"/>
            </a:pPr>
            <a:r>
              <a:rPr lang="en-US" dirty="0"/>
              <a:t>Review the plan frequently with family members so that you are confident everyone knows what to do. </a:t>
            </a:r>
          </a:p>
          <a:p>
            <a:pPr>
              <a:buFont typeface="Wingdings" panose="05000000000000000000" pitchFamily="2" charset="2"/>
              <a:buChar char="Ø"/>
            </a:pPr>
            <a:r>
              <a:rPr lang="en-US" dirty="0"/>
              <a:t>Also, make sure you are prepared in the event that you must remain in the facility for longer than one shift. </a:t>
            </a:r>
          </a:p>
          <a:p>
            <a:pPr>
              <a:buFont typeface="Wingdings" panose="05000000000000000000" pitchFamily="2" charset="2"/>
              <a:buChar char="Ø"/>
            </a:pPr>
            <a:r>
              <a:rPr lang="en-US" dirty="0"/>
              <a:t>For example, if you require medication to manage a chronic condition, make sure you have enough on hand to see you through the emergency. </a:t>
            </a:r>
            <a:endParaRPr lang="ar-SA" dirty="0"/>
          </a:p>
        </p:txBody>
      </p:sp>
    </p:spTree>
    <p:extLst>
      <p:ext uri="{BB962C8B-B14F-4D97-AF65-F5344CB8AC3E}">
        <p14:creationId xmlns:p14="http://schemas.microsoft.com/office/powerpoint/2010/main" val="1097183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wooden letters on a table&#10;&#10;Description automatically generated">
            <a:extLst>
              <a:ext uri="{FF2B5EF4-FFF2-40B4-BE49-F238E27FC236}">
                <a16:creationId xmlns:a16="http://schemas.microsoft.com/office/drawing/2014/main" id="{B68D12E8-D08C-BAD8-DEBE-A377841B501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433"/>
          <a:stretch/>
        </p:blipFill>
        <p:spPr>
          <a:xfrm>
            <a:off x="20" y="10"/>
            <a:ext cx="12191980" cy="6857990"/>
          </a:xfrm>
          <a:prstGeom prst="rect">
            <a:avLst/>
          </a:prstGeom>
        </p:spPr>
      </p:pic>
      <p:sp>
        <p:nvSpPr>
          <p:cNvPr id="7" name="Rectangle 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DEA26-9BC6-EF1C-F7E1-6CB1200D9405}"/>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effectLst>
                  <a:outerShdw blurRad="38100" dist="38100" dir="2700000" algn="tl">
                    <a:srgbClr val="000000">
                      <a:alpha val="43137"/>
                    </a:srgbClr>
                  </a:outerShdw>
                </a:effectLst>
              </a:rPr>
              <a:t>CASE SCENARIO ON HEALTH ACADEMY WEB SITE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759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942F-59CE-46F8-B9B7-3F33A015A729}"/>
              </a:ext>
            </a:extLst>
          </p:cNvPr>
          <p:cNvSpPr>
            <a:spLocks noGrp="1"/>
          </p:cNvSpPr>
          <p:nvPr>
            <p:ph type="title"/>
          </p:nvPr>
        </p:nvSpPr>
        <p:spPr>
          <a:xfrm>
            <a:off x="914400" y="18255"/>
            <a:ext cx="10515600" cy="1325563"/>
          </a:xfrm>
        </p:spPr>
        <p:txBody>
          <a:bodyPr/>
          <a:lstStyle/>
          <a:p>
            <a:r>
              <a:rPr lang="en-US" dirty="0">
                <a:effectLst>
                  <a:outerShdw blurRad="38100" dist="38100" dir="2700000" algn="tl">
                    <a:srgbClr val="000000">
                      <a:alpha val="43137"/>
                    </a:srgbClr>
                  </a:outerShdw>
                </a:effectLst>
              </a:rPr>
              <a:t>Reference:</a:t>
            </a:r>
            <a:endParaRPr lang="ar-SA"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0C62D8D-D0B6-4CAB-9AE6-A6C31D1F5A1F}"/>
              </a:ext>
            </a:extLst>
          </p:cNvPr>
          <p:cNvSpPr>
            <a:spLocks noGrp="1"/>
          </p:cNvSpPr>
          <p:nvPr>
            <p:ph idx="1"/>
          </p:nvPr>
        </p:nvSpPr>
        <p:spPr>
          <a:xfrm>
            <a:off x="152400" y="1343818"/>
            <a:ext cx="10515600" cy="4351338"/>
          </a:xfrm>
        </p:spPr>
        <p:txBody>
          <a:bodyPr/>
          <a:lstStyle/>
          <a:p>
            <a:r>
              <a:rPr lang="en-US" dirty="0"/>
              <a:t>American Red Cross. First Aid/CPR/AED Participant’s Manual. StayWell Health and Safety Solutions. 2011.</a:t>
            </a:r>
          </a:p>
          <a:p>
            <a:r>
              <a:rPr lang="en-US" dirty="0"/>
              <a:t>American Red Cross. Preparedness Fast Facts. http://www.redcross.org. Accessed June 20, 2012.</a:t>
            </a:r>
          </a:p>
          <a:p>
            <a:r>
              <a:rPr lang="en-US" dirty="0"/>
              <a:t>POLISY AND PROCEDURES OF KING FAHD SPECIALIST HOSPITAL, FACILITY MANAGEMENT AND SAFETY (FMS).</a:t>
            </a:r>
            <a:endParaRPr lang="ar-SA" dirty="0"/>
          </a:p>
        </p:txBody>
      </p:sp>
      <p:pic>
        <p:nvPicPr>
          <p:cNvPr id="5" name="Graphic 4" descr="Clipboard outline">
            <a:extLst>
              <a:ext uri="{FF2B5EF4-FFF2-40B4-BE49-F238E27FC236}">
                <a16:creationId xmlns:a16="http://schemas.microsoft.com/office/drawing/2014/main" id="{C20C6E47-931C-B3BF-27C8-F1369D5451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13506"/>
            <a:ext cx="914400" cy="914400"/>
          </a:xfrm>
          <a:prstGeom prst="rect">
            <a:avLst/>
          </a:prstGeom>
        </p:spPr>
      </p:pic>
    </p:spTree>
    <p:extLst>
      <p:ext uri="{BB962C8B-B14F-4D97-AF65-F5344CB8AC3E}">
        <p14:creationId xmlns:p14="http://schemas.microsoft.com/office/powerpoint/2010/main" val="260580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8240-414F-BA4F-3740-4FAE8D02A72F}"/>
              </a:ext>
            </a:extLst>
          </p:cNvPr>
          <p:cNvSpPr>
            <a:spLocks noGrp="1"/>
          </p:cNvSpPr>
          <p:nvPr>
            <p:ph type="title"/>
          </p:nvPr>
        </p:nvSpPr>
        <p:spPr>
          <a:xfrm>
            <a:off x="268573" y="-901172"/>
            <a:ext cx="4783697" cy="1942810"/>
          </a:xfrm>
        </p:spPr>
        <p:txBody>
          <a:bodyPr anchor="b">
            <a:normAutofit/>
          </a:bodyPr>
          <a:lstStyle/>
          <a:p>
            <a:r>
              <a:rPr lang="en-US" sz="4000" dirty="0">
                <a:effectLst>
                  <a:outerShdw blurRad="38100" dist="38100" dir="2700000" algn="tl">
                    <a:srgbClr val="000000">
                      <a:alpha val="43137"/>
                    </a:srgbClr>
                  </a:outerShdw>
                </a:effectLst>
              </a:rPr>
              <a:t>Fire Emergencies:</a:t>
            </a:r>
            <a:endParaRPr lang="ar-SA"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77D18BD-B0E0-0DC4-F052-5E8E9D3D7C8E}"/>
              </a:ext>
            </a:extLst>
          </p:cNvPr>
          <p:cNvSpPr>
            <a:spLocks noGrp="1"/>
          </p:cNvSpPr>
          <p:nvPr>
            <p:ph idx="1"/>
          </p:nvPr>
        </p:nvSpPr>
        <p:spPr>
          <a:xfrm>
            <a:off x="268572" y="1175023"/>
            <a:ext cx="5719852" cy="4749527"/>
          </a:xfrm>
        </p:spPr>
        <p:txBody>
          <a:bodyPr>
            <a:normAutofit lnSpcReduction="10000"/>
          </a:bodyPr>
          <a:lstStyle/>
          <a:p>
            <a:r>
              <a:rPr lang="en-US" dirty="0"/>
              <a:t>A fire in a health care facility can be devastating.</a:t>
            </a:r>
          </a:p>
          <a:p>
            <a:r>
              <a:rPr lang="en-US" dirty="0"/>
              <a:t> Many people who are receiving health care have limitations in mobility, hearing, vision or understanding as well. All of which interfere with their ability to successfully react to a fire. </a:t>
            </a:r>
          </a:p>
          <a:p>
            <a:pPr>
              <a:buFont typeface="Wingdings" panose="05000000000000000000" pitchFamily="2" charset="2"/>
              <a:buChar char="ü"/>
            </a:pPr>
            <a:r>
              <a:rPr lang="en-US" dirty="0"/>
              <a:t>As a nurse assistant, you must know how to prevent a fire from occurring, and what to do if a fire does occur.</a:t>
            </a:r>
            <a:endParaRPr lang="ar-SA" dirty="0"/>
          </a:p>
        </p:txBody>
      </p:sp>
      <p:pic>
        <p:nvPicPr>
          <p:cNvPr id="5" name="Graphic 4" descr="Fire Extinguisher outline">
            <a:extLst>
              <a:ext uri="{FF2B5EF4-FFF2-40B4-BE49-F238E27FC236}">
                <a16:creationId xmlns:a16="http://schemas.microsoft.com/office/drawing/2014/main" id="{4C48209D-B864-760A-417E-5CEB5D2781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88424" y="646206"/>
            <a:ext cx="5365375" cy="5365375"/>
          </a:xfrm>
          <a:prstGeom prst="rect">
            <a:avLst/>
          </a:prstGeom>
        </p:spPr>
      </p:pic>
    </p:spTree>
    <p:extLst>
      <p:ext uri="{BB962C8B-B14F-4D97-AF65-F5344CB8AC3E}">
        <p14:creationId xmlns:p14="http://schemas.microsoft.com/office/powerpoint/2010/main" val="1078308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15DB-8F2D-0A6D-6C43-1E3806C7AF3B}"/>
              </a:ext>
            </a:extLst>
          </p:cNvPr>
          <p:cNvSpPr>
            <a:spLocks noGrp="1"/>
          </p:cNvSpPr>
          <p:nvPr>
            <p:ph type="title"/>
          </p:nvPr>
        </p:nvSpPr>
        <p:spPr>
          <a:xfrm>
            <a:off x="1524000" y="4914855"/>
            <a:ext cx="9144000" cy="786703"/>
          </a:xfrm>
        </p:spPr>
        <p:txBody>
          <a:bodyPr vert="horz" lIns="91440" tIns="45720" rIns="91440" bIns="45720" rtlCol="0" anchor="b">
            <a:normAutofit/>
          </a:bodyPr>
          <a:lstStyle/>
          <a:p>
            <a:pPr algn="ctr"/>
            <a:r>
              <a:rPr lang="en-US" sz="3600"/>
              <a:t>Any Questions ?</a:t>
            </a:r>
          </a:p>
        </p:txBody>
      </p:sp>
      <p:pic>
        <p:nvPicPr>
          <p:cNvPr id="4" name="Picture 3" descr="A close-up of a sign&#10;&#10;Description automatically generated">
            <a:extLst>
              <a:ext uri="{FF2B5EF4-FFF2-40B4-BE49-F238E27FC236}">
                <a16:creationId xmlns:a16="http://schemas.microsoft.com/office/drawing/2014/main" id="{4E4994D6-2C8B-49AA-DE3F-C74156147FEB}"/>
              </a:ext>
            </a:extLst>
          </p:cNvPr>
          <p:cNvPicPr>
            <a:picLocks noChangeAspect="1"/>
          </p:cNvPicPr>
          <p:nvPr/>
        </p:nvPicPr>
        <p:blipFill rotWithShape="1">
          <a:blip r:embed="rId2">
            <a:extLst>
              <a:ext uri="{28A0092B-C50C-407E-A947-70E740481C1C}">
                <a14:useLocalDpi xmlns:a14="http://schemas.microsoft.com/office/drawing/2010/main" val="0"/>
              </a:ext>
            </a:extLst>
          </a:blip>
          <a:srcRect t="3755"/>
          <a:stretch/>
        </p:blipFill>
        <p:spPr>
          <a:xfrm>
            <a:off x="20" y="10"/>
            <a:ext cx="12191980" cy="4605671"/>
          </a:xfrm>
          <a:prstGeom prst="rect">
            <a:avLst/>
          </a:prstGeom>
        </p:spPr>
      </p:pic>
      <p:grpSp>
        <p:nvGrpSpPr>
          <p:cNvPr id="13" name="Group 12">
            <a:extLst>
              <a:ext uri="{FF2B5EF4-FFF2-40B4-BE49-F238E27FC236}">
                <a16:creationId xmlns:a16="http://schemas.microsoft.com/office/drawing/2014/main" id="{FB7FB62D-DD5B-C587-F53F-679128D41B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9" y="4525778"/>
            <a:ext cx="12207200" cy="123363"/>
            <a:chOff x="-5025" y="6737718"/>
            <a:chExt cx="12207200" cy="123363"/>
          </a:xfrm>
        </p:grpSpPr>
        <p:sp>
          <p:nvSpPr>
            <p:cNvPr id="10" name="Rectangle 9">
              <a:extLst>
                <a:ext uri="{FF2B5EF4-FFF2-40B4-BE49-F238E27FC236}">
                  <a16:creationId xmlns:a16="http://schemas.microsoft.com/office/drawing/2014/main" id="{D474BA53-241B-ACB6-E742-B074F40EB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97B091-2608-7480-FE24-507CC5333A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6764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uzzle with a red piece on top&#10;&#10;Description automatically generated">
            <a:extLst>
              <a:ext uri="{FF2B5EF4-FFF2-40B4-BE49-F238E27FC236}">
                <a16:creationId xmlns:a16="http://schemas.microsoft.com/office/drawing/2014/main" id="{2C46C5F3-9AEB-03D9-AB61-9118D722D92C}"/>
              </a:ext>
            </a:extLst>
          </p:cNvPr>
          <p:cNvPicPr>
            <a:picLocks noChangeAspect="1"/>
          </p:cNvPicPr>
          <p:nvPr/>
        </p:nvPicPr>
        <p:blipFill rotWithShape="1">
          <a:blip r:embed="rId2">
            <a:extLst>
              <a:ext uri="{28A0092B-C50C-407E-A947-70E740481C1C}">
                <a14:useLocalDpi xmlns:a14="http://schemas.microsoft.com/office/drawing/2010/main" val="0"/>
              </a:ext>
            </a:extLst>
          </a:blip>
          <a:srcRect b="8163"/>
          <a:stretch/>
        </p:blipFill>
        <p:spPr>
          <a:xfrm>
            <a:off x="487201" y="-97438"/>
            <a:ext cx="12191980" cy="6857999"/>
          </a:xfrm>
          <a:prstGeom prst="rect">
            <a:avLst/>
          </a:prstGeom>
        </p:spPr>
      </p:pic>
      <p:sp>
        <p:nvSpPr>
          <p:cNvPr id="14"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C01EC2-DF59-8575-9D28-1C062A9D8CB8}"/>
              </a:ext>
            </a:extLst>
          </p:cNvPr>
          <p:cNvSpPr>
            <a:spLocks noGrp="1"/>
          </p:cNvSpPr>
          <p:nvPr>
            <p:ph type="title"/>
          </p:nvPr>
        </p:nvSpPr>
        <p:spPr>
          <a:xfrm>
            <a:off x="1771650" y="5254391"/>
            <a:ext cx="8867012" cy="774934"/>
          </a:xfrm>
          <a:noFill/>
        </p:spPr>
        <p:txBody>
          <a:bodyPr vert="horz" lIns="91440" tIns="45720" rIns="91440" bIns="45720" rtlCol="0">
            <a:normAutofit/>
          </a:bodyPr>
          <a:lstStyle/>
          <a:p>
            <a:pPr algn="ctr"/>
            <a:r>
              <a:rPr lang="en-US" sz="4000">
                <a:solidFill>
                  <a:srgbClr val="FFFFFF"/>
                </a:solidFill>
              </a:rPr>
              <a:t>Thank you !</a:t>
            </a:r>
          </a:p>
        </p:txBody>
      </p:sp>
    </p:spTree>
    <p:extLst>
      <p:ext uri="{BB962C8B-B14F-4D97-AF65-F5344CB8AC3E}">
        <p14:creationId xmlns:p14="http://schemas.microsoft.com/office/powerpoint/2010/main" val="390533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fire extinguisher in front of a fire&#10;&#10;Description automatically generated">
            <a:extLst>
              <a:ext uri="{FF2B5EF4-FFF2-40B4-BE49-F238E27FC236}">
                <a16:creationId xmlns:a16="http://schemas.microsoft.com/office/drawing/2014/main" id="{122247E2-AD6F-641C-474C-2212290E21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853" y="277319"/>
            <a:ext cx="11150206" cy="6439244"/>
          </a:xfrm>
          <a:prstGeom prst="rect">
            <a:avLst/>
          </a:prstGeom>
        </p:spPr>
      </p:pic>
    </p:spTree>
    <p:extLst>
      <p:ext uri="{BB962C8B-B14F-4D97-AF65-F5344CB8AC3E}">
        <p14:creationId xmlns:p14="http://schemas.microsoft.com/office/powerpoint/2010/main" val="2147420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2B384-23B3-AB83-712B-1E7223ABCBE9}"/>
              </a:ext>
            </a:extLst>
          </p:cNvPr>
          <p:cNvSpPr>
            <a:spLocks noGrp="1"/>
          </p:cNvSpPr>
          <p:nvPr>
            <p:ph type="title"/>
          </p:nvPr>
        </p:nvSpPr>
        <p:spPr>
          <a:xfrm>
            <a:off x="82447" y="-926434"/>
            <a:ext cx="6641893" cy="1942810"/>
          </a:xfrm>
        </p:spPr>
        <p:txBody>
          <a:bodyPr anchor="b">
            <a:normAutofit/>
          </a:bodyPr>
          <a:lstStyle/>
          <a:p>
            <a:r>
              <a:rPr lang="en-US" sz="4000" dirty="0">
                <a:effectLst>
                  <a:outerShdw blurRad="38100" dist="38100" dir="2700000" algn="tl">
                    <a:srgbClr val="000000">
                      <a:alpha val="43137"/>
                    </a:srgbClr>
                  </a:outerShdw>
                </a:effectLst>
              </a:rPr>
              <a:t>Preventing Fire Emergencies:</a:t>
            </a:r>
            <a:endParaRPr lang="ar-SA"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B020E5A-2ED6-A81B-3CDC-69A99D24614C}"/>
              </a:ext>
            </a:extLst>
          </p:cNvPr>
          <p:cNvSpPr>
            <a:spLocks noGrp="1"/>
          </p:cNvSpPr>
          <p:nvPr>
            <p:ph idx="1"/>
          </p:nvPr>
        </p:nvSpPr>
        <p:spPr>
          <a:xfrm>
            <a:off x="284815" y="1142336"/>
            <a:ext cx="5539450" cy="4374044"/>
          </a:xfrm>
        </p:spPr>
        <p:txBody>
          <a:bodyPr>
            <a:normAutofit/>
          </a:bodyPr>
          <a:lstStyle/>
          <a:p>
            <a:pPr>
              <a:buFont typeface="Wingdings" panose="05000000000000000000" pitchFamily="2" charset="2"/>
              <a:buChar char="v"/>
            </a:pPr>
            <a:r>
              <a:rPr lang="en-US" dirty="0"/>
              <a:t>For a </a:t>
            </a:r>
            <a:r>
              <a:rPr lang="en-US" b="1" dirty="0"/>
              <a:t>fire</a:t>
            </a:r>
            <a:r>
              <a:rPr lang="en-US" dirty="0"/>
              <a:t> to occur, the following must be present:</a:t>
            </a:r>
          </a:p>
          <a:p>
            <a:pPr marL="571500" indent="-571500">
              <a:buFont typeface="+mj-lt"/>
              <a:buAutoNum type="romanUcPeriod"/>
            </a:pPr>
            <a:r>
              <a:rPr lang="en-US" dirty="0"/>
              <a:t> </a:t>
            </a:r>
            <a:r>
              <a:rPr lang="en-US" b="1" dirty="0"/>
              <a:t>Fuel</a:t>
            </a:r>
            <a:r>
              <a:rPr lang="en-US" dirty="0"/>
              <a:t> (something that burns).</a:t>
            </a:r>
          </a:p>
          <a:p>
            <a:pPr marL="571500" indent="-571500">
              <a:buFont typeface="+mj-lt"/>
              <a:buAutoNum type="romanUcPeriod"/>
            </a:pPr>
            <a:r>
              <a:rPr lang="en-US" b="1" dirty="0"/>
              <a:t>Heat</a:t>
            </a:r>
            <a:r>
              <a:rPr lang="en-US" dirty="0"/>
              <a:t> (something to ignite the fuel).</a:t>
            </a:r>
          </a:p>
          <a:p>
            <a:pPr marL="571500" indent="-571500">
              <a:buFont typeface="+mj-lt"/>
              <a:buAutoNum type="romanUcPeriod"/>
            </a:pPr>
            <a:r>
              <a:rPr lang="en-US" b="1" dirty="0"/>
              <a:t>Oxygen</a:t>
            </a:r>
            <a:r>
              <a:rPr lang="en-US" dirty="0"/>
              <a:t> (Figure 8-9). </a:t>
            </a:r>
          </a:p>
          <a:p>
            <a:pPr>
              <a:buFont typeface="Wingdings" panose="05000000000000000000" pitchFamily="2" charset="2"/>
              <a:buChar char="v"/>
            </a:pPr>
            <a:r>
              <a:rPr lang="en-US" dirty="0"/>
              <a:t>Removing any one of these elements will stop a fire from increasing.</a:t>
            </a:r>
            <a:endParaRPr lang="ar-SA" dirty="0"/>
          </a:p>
        </p:txBody>
      </p:sp>
      <p:pic>
        <p:nvPicPr>
          <p:cNvPr id="5" name="Picture 4" descr="A triangle with a fire and a flame&#10;&#10;Description automatically generated">
            <a:extLst>
              <a:ext uri="{FF2B5EF4-FFF2-40B4-BE49-F238E27FC236}">
                <a16:creationId xmlns:a16="http://schemas.microsoft.com/office/drawing/2014/main" id="{FBE282DF-67B8-03D0-8E4C-C82F4E122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643" y="89942"/>
            <a:ext cx="5321508" cy="6685612"/>
          </a:xfrm>
          <a:prstGeom prst="rect">
            <a:avLst/>
          </a:prstGeom>
        </p:spPr>
      </p:pic>
    </p:spTree>
    <p:extLst>
      <p:ext uri="{BB962C8B-B14F-4D97-AF65-F5344CB8AC3E}">
        <p14:creationId xmlns:p14="http://schemas.microsoft.com/office/powerpoint/2010/main" val="231718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paper with red text&#10;&#10;Description automatically generated">
            <a:extLst>
              <a:ext uri="{FF2B5EF4-FFF2-40B4-BE49-F238E27FC236}">
                <a16:creationId xmlns:a16="http://schemas.microsoft.com/office/drawing/2014/main" id="{0821C274-F579-59E2-D281-EB0C805892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4658" y="0"/>
            <a:ext cx="7953392" cy="6799367"/>
          </a:xfrm>
        </p:spPr>
      </p:pic>
    </p:spTree>
    <p:extLst>
      <p:ext uri="{BB962C8B-B14F-4D97-AF65-F5344CB8AC3E}">
        <p14:creationId xmlns:p14="http://schemas.microsoft.com/office/powerpoint/2010/main" val="276871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pink scrubs looking at a picture on a wall&#10;&#10;Description automatically generated">
            <a:extLst>
              <a:ext uri="{FF2B5EF4-FFF2-40B4-BE49-F238E27FC236}">
                <a16:creationId xmlns:a16="http://schemas.microsoft.com/office/drawing/2014/main" id="{4FE61040-27DD-1BBC-D879-B5585E75D05F}"/>
              </a:ext>
            </a:extLst>
          </p:cNvPr>
          <p:cNvPicPr>
            <a:picLocks noChangeAspect="1"/>
          </p:cNvPicPr>
          <p:nvPr/>
        </p:nvPicPr>
        <p:blipFill rotWithShape="1">
          <a:blip r:embed="rId2">
            <a:extLst>
              <a:ext uri="{28A0092B-C50C-407E-A947-70E740481C1C}">
                <a14:useLocalDpi xmlns:a14="http://schemas.microsoft.com/office/drawing/2010/main" val="0"/>
              </a:ext>
            </a:extLst>
          </a:blip>
          <a:srcRect b="8780"/>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77B0CC-0235-8A39-866F-03E36DB3BF07}"/>
              </a:ext>
            </a:extLst>
          </p:cNvPr>
          <p:cNvSpPr>
            <a:spLocks noGrp="1"/>
          </p:cNvSpPr>
          <p:nvPr>
            <p:ph type="title"/>
          </p:nvPr>
        </p:nvSpPr>
        <p:spPr>
          <a:xfrm>
            <a:off x="96186" y="-415672"/>
            <a:ext cx="3822189" cy="1899912"/>
          </a:xfrm>
        </p:spPr>
        <p:txBody>
          <a:bodyPr>
            <a:normAutofit/>
          </a:bodyPr>
          <a:lstStyle/>
          <a:p>
            <a:r>
              <a:rPr lang="en-US" sz="4000" dirty="0">
                <a:effectLst>
                  <a:outerShdw blurRad="38100" dist="38100" dir="2700000" algn="tl">
                    <a:srgbClr val="000000">
                      <a:alpha val="43137"/>
                    </a:srgbClr>
                  </a:outerShdw>
                </a:effectLst>
              </a:rPr>
              <a:t>Responding to Fire Emergencies:</a:t>
            </a:r>
            <a:endParaRPr lang="ar-SA"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A7E13D5-6E71-39F8-31B0-39C95EA82466}"/>
              </a:ext>
            </a:extLst>
          </p:cNvPr>
          <p:cNvSpPr>
            <a:spLocks noGrp="1"/>
          </p:cNvSpPr>
          <p:nvPr>
            <p:ph idx="1"/>
          </p:nvPr>
        </p:nvSpPr>
        <p:spPr>
          <a:xfrm>
            <a:off x="96186" y="1175028"/>
            <a:ext cx="4138535" cy="5682962"/>
          </a:xfrm>
        </p:spPr>
        <p:txBody>
          <a:bodyPr>
            <a:normAutofit lnSpcReduction="10000"/>
          </a:bodyPr>
          <a:lstStyle/>
          <a:p>
            <a:r>
              <a:rPr lang="en-US" sz="2400" dirty="0"/>
              <a:t>If a fire does break out, you must know how to respond. </a:t>
            </a:r>
          </a:p>
          <a:p>
            <a:r>
              <a:rPr lang="en-US" sz="2000" dirty="0"/>
              <a:t>Your facility will have a fire emergency plan, which will specify the method used to alert others to fire (for example, a phone number to call or the location of fire alarm pull boxes). </a:t>
            </a:r>
          </a:p>
          <a:p>
            <a:r>
              <a:rPr lang="en-US" sz="2000" dirty="0"/>
              <a:t>The fire emergency plan will also specify when and how to evacuate the people in the building, as well as any special measures to take to prevent a fire from spreading. </a:t>
            </a:r>
          </a:p>
          <a:p>
            <a:r>
              <a:rPr lang="en-US" sz="2200" dirty="0"/>
              <a:t>Be familiar with your facility’s fire emergency plan and participate in the periodic drills that are held to practice putting the plan into action (Figure 8-10). </a:t>
            </a:r>
            <a:endParaRPr lang="ar-SA" sz="2200" dirty="0"/>
          </a:p>
        </p:txBody>
      </p:sp>
    </p:spTree>
    <p:extLst>
      <p:ext uri="{BB962C8B-B14F-4D97-AF65-F5344CB8AC3E}">
        <p14:creationId xmlns:p14="http://schemas.microsoft.com/office/powerpoint/2010/main" val="32698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13444</TotalTime>
  <Words>2111</Words>
  <Application>Microsoft Office PowerPoint</Application>
  <PresentationFormat>Widescreen</PresentationFormat>
  <Paragraphs>142</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Aptos</vt:lpstr>
      <vt:lpstr>Aptos Display</vt:lpstr>
      <vt:lpstr>Arial</vt:lpstr>
      <vt:lpstr>Wingdings</vt:lpstr>
      <vt:lpstr>Office Theme</vt:lpstr>
      <vt:lpstr>Emergency and disaster management</vt:lpstr>
      <vt:lpstr>Learning Objectives:</vt:lpstr>
      <vt:lpstr>Learning Outcomes:</vt:lpstr>
      <vt:lpstr>PowerPoint Presentation</vt:lpstr>
      <vt:lpstr>Fire Emergencies:</vt:lpstr>
      <vt:lpstr>PowerPoint Presentation</vt:lpstr>
      <vt:lpstr>Preventing Fire Emergencies:</vt:lpstr>
      <vt:lpstr>PowerPoint Presentation</vt:lpstr>
      <vt:lpstr>Responding to Fire Emergencies:</vt:lpstr>
      <vt:lpstr>Responding to Fire Emergencies:</vt:lpstr>
      <vt:lpstr>CONT…</vt:lpstr>
      <vt:lpstr>PowerPoint Presentation</vt:lpstr>
      <vt:lpstr>Use Fire Extinguisher:</vt:lpstr>
      <vt:lpstr>Types of Fires and Fire Extinguishers: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Elopement:</vt:lpstr>
      <vt:lpstr>PowerPoint Presentation</vt:lpstr>
      <vt:lpstr>Risk Factors of Workplace Violence: </vt:lpstr>
      <vt:lpstr>PowerPoint Presentation</vt:lpstr>
      <vt:lpstr>Workplace Violence: </vt:lpstr>
      <vt:lpstr>PowerPoint Presentation</vt:lpstr>
      <vt:lpstr>PowerPoint Presentation</vt:lpstr>
      <vt:lpstr>Weather Emergencies, Disaster and other events with widespread impact:</vt:lpstr>
      <vt:lpstr>CONT…</vt:lpstr>
      <vt:lpstr>CONT…</vt:lpstr>
      <vt:lpstr>PowerPoint Presentation</vt:lpstr>
      <vt:lpstr>PowerPoint Presentation</vt:lpstr>
      <vt:lpstr>PowerPoint Presentation</vt:lpstr>
      <vt:lpstr>PowerPoint Presentation</vt:lpstr>
      <vt:lpstr>PowerPoint Presentation</vt:lpstr>
      <vt:lpstr>Weather Emergencies, Disaster and other events with widespread impact:</vt:lpstr>
      <vt:lpstr>CONT…</vt:lpstr>
      <vt:lpstr>CASE SCENARIO ON HEALTH ACADEMY WEB SITE :</vt:lpstr>
      <vt:lpstr>Reference:</vt:lpstr>
      <vt:lpstr>Any Questions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Quality&amp;patient safety, Emergency and disaster management</dc:title>
  <dc:creator>jamilah abdullah</dc:creator>
  <cp:lastModifiedBy>jamilah abdullah</cp:lastModifiedBy>
  <cp:revision>3</cp:revision>
  <dcterms:created xsi:type="dcterms:W3CDTF">2024-01-30T13:43:53Z</dcterms:created>
  <dcterms:modified xsi:type="dcterms:W3CDTF">2024-02-10T13:23:21Z</dcterms:modified>
</cp:coreProperties>
</file>