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302" r:id="rId13"/>
    <p:sldId id="267" r:id="rId14"/>
    <p:sldId id="268" r:id="rId15"/>
    <p:sldId id="269" r:id="rId16"/>
    <p:sldId id="301" r:id="rId17"/>
    <p:sldId id="270" r:id="rId18"/>
    <p:sldId id="271" r:id="rId19"/>
    <p:sldId id="272" r:id="rId20"/>
    <p:sldId id="274" r:id="rId21"/>
    <p:sldId id="275" r:id="rId22"/>
    <p:sldId id="276" r:id="rId23"/>
    <p:sldId id="277" r:id="rId24"/>
    <p:sldId id="278" r:id="rId25"/>
    <p:sldId id="279" r:id="rId26"/>
    <p:sldId id="294" r:id="rId27"/>
    <p:sldId id="295" r:id="rId28"/>
    <p:sldId id="280" r:id="rId29"/>
    <p:sldId id="297" r:id="rId30"/>
    <p:sldId id="282" r:id="rId31"/>
    <p:sldId id="281" r:id="rId32"/>
    <p:sldId id="283" r:id="rId33"/>
    <p:sldId id="298" r:id="rId34"/>
    <p:sldId id="299" r:id="rId35"/>
    <p:sldId id="300" r:id="rId36"/>
    <p:sldId id="284" r:id="rId37"/>
    <p:sldId id="285" r:id="rId38"/>
    <p:sldId id="303" r:id="rId39"/>
    <p:sldId id="304" r:id="rId40"/>
    <p:sldId id="305" r:id="rId41"/>
    <p:sldId id="306" r:id="rId42"/>
    <p:sldId id="286" r:id="rId43"/>
    <p:sldId id="307" r:id="rId44"/>
    <p:sldId id="287" r:id="rId45"/>
    <p:sldId id="288" r:id="rId46"/>
    <p:sldId id="296" r:id="rId47"/>
    <p:sldId id="289" r:id="rId48"/>
    <p:sldId id="308" r:id="rId49"/>
    <p:sldId id="290" r:id="rId50"/>
    <p:sldId id="291" r:id="rId51"/>
    <p:sldId id="293" r:id="rId52"/>
    <p:sldId id="309" r:id="rId53"/>
    <p:sldId id="310" r:id="rId54"/>
    <p:sldId id="311" r:id="rId55"/>
    <p:sldId id="292" r:id="rId56"/>
  </p:sldIdLst>
  <p:sldSz cx="12192000" cy="6858000"/>
  <p:notesSz cx="6858000" cy="9144000"/>
  <p:defaultTextStyle>
    <a:defPPr>
      <a:defRPr lang="ar-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13D9C1-F9A1-4560-BA1E-7815C60BAEFF}" v="38" dt="2024-02-03T15:11:24.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5" d="100"/>
          <a:sy n="75" d="100"/>
        </p:scale>
        <p:origin x="327"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lah abdullah" userId="1c74f685b721e2cf" providerId="LiveId" clId="{197359C9-A45A-49D5-9E4D-FD3D29B5C3E8}"/>
    <pc:docChg chg="modSld">
      <pc:chgData name="jamilah abdullah" userId="1c74f685b721e2cf" providerId="LiveId" clId="{197359C9-A45A-49D5-9E4D-FD3D29B5C3E8}" dt="2024-02-03T15:55:14.736" v="84" actId="113"/>
      <pc:docMkLst>
        <pc:docMk/>
      </pc:docMkLst>
      <pc:sldChg chg="modSp mod">
        <pc:chgData name="jamilah abdullah" userId="1c74f685b721e2cf" providerId="LiveId" clId="{197359C9-A45A-49D5-9E4D-FD3D29B5C3E8}" dt="2024-02-03T15:55:14.736" v="84" actId="113"/>
        <pc:sldMkLst>
          <pc:docMk/>
          <pc:sldMk cId="343719683" sldId="263"/>
        </pc:sldMkLst>
        <pc:spChg chg="mod">
          <ac:chgData name="jamilah abdullah" userId="1c74f685b721e2cf" providerId="LiveId" clId="{197359C9-A45A-49D5-9E4D-FD3D29B5C3E8}" dt="2024-02-03T15:55:14.736" v="84" actId="113"/>
          <ac:spMkLst>
            <pc:docMk/>
            <pc:sldMk cId="343719683" sldId="263"/>
            <ac:spMk id="3" creationId="{96F92C3B-09C3-DCCC-05AC-BF09005ED16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6A45E9-7C50-4914-B729-A685AE418EA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SA"/>
        </a:p>
      </dgm:t>
    </dgm:pt>
    <dgm:pt modelId="{0DEBAA35-2AB0-4E50-9225-1C765FB732B5}">
      <dgm:prSet phldrT="[Text]" custT="1"/>
      <dgm:spPr/>
      <dgm:t>
        <a:bodyPr/>
        <a:lstStyle/>
        <a:p>
          <a:pPr rtl="1"/>
          <a:r>
            <a:rPr lang="en-GB" sz="1800" dirty="0">
              <a:solidFill>
                <a:srgbClr val="FF0000"/>
              </a:solidFill>
            </a:rPr>
            <a:t>Emergency</a:t>
          </a:r>
          <a:r>
            <a:rPr lang="en-GB" sz="1800" dirty="0"/>
            <a:t> can be</a:t>
          </a:r>
          <a:endParaRPr lang="ar-SA" sz="1800" dirty="0"/>
        </a:p>
      </dgm:t>
    </dgm:pt>
    <dgm:pt modelId="{C1D5F335-CA66-4DDA-B1D2-6B1EC7CC94F7}" type="parTrans" cxnId="{E82FA7EF-5EC3-4E2D-AF33-D956862D91B5}">
      <dgm:prSet/>
      <dgm:spPr/>
      <dgm:t>
        <a:bodyPr/>
        <a:lstStyle/>
        <a:p>
          <a:pPr rtl="1"/>
          <a:endParaRPr lang="ar-SA"/>
        </a:p>
      </dgm:t>
    </dgm:pt>
    <dgm:pt modelId="{DFFD5B2A-7191-4027-99AC-79E95CBD41D7}" type="sibTrans" cxnId="{E82FA7EF-5EC3-4E2D-AF33-D956862D91B5}">
      <dgm:prSet/>
      <dgm:spPr/>
      <dgm:t>
        <a:bodyPr/>
        <a:lstStyle/>
        <a:p>
          <a:pPr rtl="1"/>
          <a:endParaRPr lang="ar-SA"/>
        </a:p>
      </dgm:t>
    </dgm:pt>
    <dgm:pt modelId="{AB7FE0AE-0CDA-419D-963D-122D06460ABE}">
      <dgm:prSet phldrT="[Text]" custT="1"/>
      <dgm:spPr/>
      <dgm:t>
        <a:bodyPr/>
        <a:lstStyle/>
        <a:p>
          <a:pPr rtl="1"/>
          <a:r>
            <a:rPr lang="en-GB" sz="1800" dirty="0"/>
            <a:t>Medical in nature.</a:t>
          </a:r>
          <a:endParaRPr lang="ar-SA" sz="1800" dirty="0"/>
        </a:p>
      </dgm:t>
    </dgm:pt>
    <dgm:pt modelId="{A35BE840-2B92-419F-8CD8-61C738A1A956}" type="parTrans" cxnId="{CFEFF173-1770-48A2-94A5-D56BE64D4F17}">
      <dgm:prSet/>
      <dgm:spPr/>
      <dgm:t>
        <a:bodyPr/>
        <a:lstStyle/>
        <a:p>
          <a:pPr rtl="1"/>
          <a:endParaRPr lang="ar-SA"/>
        </a:p>
      </dgm:t>
    </dgm:pt>
    <dgm:pt modelId="{E82B13D6-ACEC-4BFB-A548-75D4C082ABE3}" type="sibTrans" cxnId="{CFEFF173-1770-48A2-94A5-D56BE64D4F17}">
      <dgm:prSet/>
      <dgm:spPr/>
      <dgm:t>
        <a:bodyPr/>
        <a:lstStyle/>
        <a:p>
          <a:pPr rtl="1"/>
          <a:endParaRPr lang="ar-SA"/>
        </a:p>
      </dgm:t>
    </dgm:pt>
    <dgm:pt modelId="{2D08F77B-AA2B-4B45-9A78-A1B544922892}">
      <dgm:prSet phldrT="[Text]" custT="1"/>
      <dgm:spPr/>
      <dgm:t>
        <a:bodyPr/>
        <a:lstStyle/>
        <a:p>
          <a:pPr rtl="1"/>
          <a:r>
            <a:rPr lang="en-GB" sz="1800" dirty="0"/>
            <a:t>Acute illness or injury that required immediate attention.</a:t>
          </a:r>
          <a:endParaRPr lang="ar-SA" sz="1800" dirty="0"/>
        </a:p>
      </dgm:t>
    </dgm:pt>
    <dgm:pt modelId="{E711C6A5-1E41-4006-A772-F0B6A166A543}" type="parTrans" cxnId="{03084CCB-B441-4F6E-AAD2-A8E26C854EDC}">
      <dgm:prSet/>
      <dgm:spPr/>
      <dgm:t>
        <a:bodyPr/>
        <a:lstStyle/>
        <a:p>
          <a:pPr rtl="1"/>
          <a:endParaRPr lang="ar-SA"/>
        </a:p>
      </dgm:t>
    </dgm:pt>
    <dgm:pt modelId="{31628EB4-09FA-4A41-811E-A90B3A313F51}" type="sibTrans" cxnId="{03084CCB-B441-4F6E-AAD2-A8E26C854EDC}">
      <dgm:prSet/>
      <dgm:spPr/>
      <dgm:t>
        <a:bodyPr/>
        <a:lstStyle/>
        <a:p>
          <a:pPr rtl="1"/>
          <a:endParaRPr lang="ar-SA"/>
        </a:p>
      </dgm:t>
    </dgm:pt>
    <dgm:pt modelId="{9299A0F8-0D09-4B04-A393-283F58BF0C66}">
      <dgm:prSet phldrT="[Text]" custT="1"/>
      <dgm:spPr/>
      <dgm:t>
        <a:bodyPr/>
        <a:lstStyle/>
        <a:p>
          <a:pPr rtl="1"/>
          <a:r>
            <a:rPr lang="en-GB" sz="1600" dirty="0"/>
            <a:t>To prevent the person from dying or experiencing permanent long term effects</a:t>
          </a:r>
          <a:endParaRPr lang="ar-SA" sz="1600" dirty="0"/>
        </a:p>
      </dgm:t>
    </dgm:pt>
    <dgm:pt modelId="{D1F8F0BE-68A8-4278-967E-4D8FF752F537}" type="parTrans" cxnId="{1ABBDE0F-60F9-40B5-88C6-E1A304FB53A2}">
      <dgm:prSet/>
      <dgm:spPr/>
      <dgm:t>
        <a:bodyPr/>
        <a:lstStyle/>
        <a:p>
          <a:pPr rtl="1"/>
          <a:endParaRPr lang="ar-SA"/>
        </a:p>
      </dgm:t>
    </dgm:pt>
    <dgm:pt modelId="{1C986C55-36FF-47C1-8AE6-0FAF833819BC}" type="sibTrans" cxnId="{1ABBDE0F-60F9-40B5-88C6-E1A304FB53A2}">
      <dgm:prSet/>
      <dgm:spPr/>
      <dgm:t>
        <a:bodyPr/>
        <a:lstStyle/>
        <a:p>
          <a:pPr rtl="1"/>
          <a:endParaRPr lang="ar-SA"/>
        </a:p>
      </dgm:t>
    </dgm:pt>
    <dgm:pt modelId="{C01D7890-2A16-4CB4-8016-2608F4B95212}">
      <dgm:prSet phldrT="[Text]" custT="1"/>
      <dgm:spPr/>
      <dgm:t>
        <a:bodyPr/>
        <a:lstStyle/>
        <a:p>
          <a:pPr rtl="1"/>
          <a:r>
            <a:rPr lang="en-GB" sz="1800" dirty="0"/>
            <a:t>Environmental</a:t>
          </a:r>
          <a:endParaRPr lang="ar-SA" sz="1800" dirty="0"/>
        </a:p>
      </dgm:t>
    </dgm:pt>
    <dgm:pt modelId="{961D6071-7622-40E0-88BF-A7A202F54F92}" type="parTrans" cxnId="{1D17F4E0-0E2F-4F3D-A846-05449732CDCA}">
      <dgm:prSet/>
      <dgm:spPr/>
      <dgm:t>
        <a:bodyPr/>
        <a:lstStyle/>
        <a:p>
          <a:pPr rtl="1"/>
          <a:endParaRPr lang="ar-SA"/>
        </a:p>
      </dgm:t>
    </dgm:pt>
    <dgm:pt modelId="{BE35B016-A7EC-4624-A573-D9820F90A97A}" type="sibTrans" cxnId="{1D17F4E0-0E2F-4F3D-A846-05449732CDCA}">
      <dgm:prSet/>
      <dgm:spPr/>
      <dgm:t>
        <a:bodyPr/>
        <a:lstStyle/>
        <a:p>
          <a:pPr rtl="1"/>
          <a:endParaRPr lang="ar-SA"/>
        </a:p>
      </dgm:t>
    </dgm:pt>
    <dgm:pt modelId="{C898E5FB-5C55-4FB7-A433-7B3862A67B84}">
      <dgm:prSet phldrT="[Text]" custT="1"/>
      <dgm:spPr/>
      <dgm:t>
        <a:bodyPr/>
        <a:lstStyle/>
        <a:p>
          <a:pPr rtl="1"/>
          <a:r>
            <a:rPr lang="en-GB" sz="1600" dirty="0"/>
            <a:t>Change to a person environment that affect the person health and safety</a:t>
          </a:r>
          <a:endParaRPr lang="ar-SA" sz="1600" dirty="0"/>
        </a:p>
      </dgm:t>
    </dgm:pt>
    <dgm:pt modelId="{67413575-4DB8-4875-8795-079C135A6296}" type="parTrans" cxnId="{F8E50969-272F-419C-A0D5-E61BF96CFF0D}">
      <dgm:prSet/>
      <dgm:spPr/>
      <dgm:t>
        <a:bodyPr/>
        <a:lstStyle/>
        <a:p>
          <a:pPr rtl="1"/>
          <a:endParaRPr lang="ar-SA"/>
        </a:p>
      </dgm:t>
    </dgm:pt>
    <dgm:pt modelId="{B85F0928-4693-4682-8641-904BEB36F5C9}" type="sibTrans" cxnId="{F8E50969-272F-419C-A0D5-E61BF96CFF0D}">
      <dgm:prSet/>
      <dgm:spPr/>
      <dgm:t>
        <a:bodyPr/>
        <a:lstStyle/>
        <a:p>
          <a:pPr rtl="1"/>
          <a:endParaRPr lang="ar-SA"/>
        </a:p>
      </dgm:t>
    </dgm:pt>
    <dgm:pt modelId="{6C2A6D43-4259-4D61-9571-FCB8DC182B81}">
      <dgm:prSet custT="1"/>
      <dgm:spPr/>
      <dgm:t>
        <a:bodyPr/>
        <a:lstStyle/>
        <a:p>
          <a:pPr rtl="1"/>
          <a:r>
            <a:rPr lang="en-GB" sz="1600" dirty="0"/>
            <a:t>Example: Fire, Weather emergency (such as snow storm, tornadoes and hurricanes) </a:t>
          </a:r>
          <a:endParaRPr lang="ar-SA" sz="1600" b="1" dirty="0"/>
        </a:p>
      </dgm:t>
    </dgm:pt>
    <dgm:pt modelId="{80D0565B-7D72-4B8D-9F53-94671E213A84}" type="parTrans" cxnId="{B3579855-F033-4F20-BA77-98FC1D46B68B}">
      <dgm:prSet/>
      <dgm:spPr/>
      <dgm:t>
        <a:bodyPr/>
        <a:lstStyle/>
        <a:p>
          <a:pPr rtl="1"/>
          <a:endParaRPr lang="ar-SA"/>
        </a:p>
      </dgm:t>
    </dgm:pt>
    <dgm:pt modelId="{E22F609F-9A6B-454B-888D-B64723C5D5E7}" type="sibTrans" cxnId="{B3579855-F033-4F20-BA77-98FC1D46B68B}">
      <dgm:prSet/>
      <dgm:spPr/>
      <dgm:t>
        <a:bodyPr/>
        <a:lstStyle/>
        <a:p>
          <a:pPr rtl="1"/>
          <a:endParaRPr lang="ar-SA"/>
        </a:p>
      </dgm:t>
    </dgm:pt>
    <dgm:pt modelId="{5B5790CE-B23C-4C07-8A56-D7F1198D07AA}">
      <dgm:prSet custT="1"/>
      <dgm:spPr/>
      <dgm:t>
        <a:bodyPr/>
        <a:lstStyle/>
        <a:p>
          <a:pPr rtl="1"/>
          <a:r>
            <a:rPr lang="en-GB" sz="1400" b="1" dirty="0"/>
            <a:t>And Disaster (</a:t>
          </a:r>
          <a:r>
            <a:rPr lang="en-GB" sz="1400" b="0" dirty="0"/>
            <a:t>sever events that cause widespread damage and destruction, affecting many people and disrupting normal function of the community).</a:t>
          </a:r>
          <a:endParaRPr lang="ar-SA" sz="1400" dirty="0"/>
        </a:p>
      </dgm:t>
    </dgm:pt>
    <dgm:pt modelId="{D9803F3D-30B4-4037-820B-724CC76CB5AF}" type="parTrans" cxnId="{A6179E2C-849D-4229-BE57-63ECCB433698}">
      <dgm:prSet/>
      <dgm:spPr/>
      <dgm:t>
        <a:bodyPr/>
        <a:lstStyle/>
        <a:p>
          <a:pPr rtl="1"/>
          <a:endParaRPr lang="ar-SA"/>
        </a:p>
      </dgm:t>
    </dgm:pt>
    <dgm:pt modelId="{AE5CF091-7EC8-4710-8E6C-32F697FF8431}" type="sibTrans" cxnId="{A6179E2C-849D-4229-BE57-63ECCB433698}">
      <dgm:prSet/>
      <dgm:spPr/>
      <dgm:t>
        <a:bodyPr/>
        <a:lstStyle/>
        <a:p>
          <a:pPr rtl="1"/>
          <a:endParaRPr lang="ar-SA"/>
        </a:p>
      </dgm:t>
    </dgm:pt>
    <dgm:pt modelId="{731E8FE5-932A-4201-8EF4-2606D3900C93}" type="pres">
      <dgm:prSet presAssocID="{836A45E9-7C50-4914-B729-A685AE418EA2}" presName="hierChild1" presStyleCnt="0">
        <dgm:presLayoutVars>
          <dgm:chPref val="1"/>
          <dgm:dir/>
          <dgm:animOne val="branch"/>
          <dgm:animLvl val="lvl"/>
          <dgm:resizeHandles/>
        </dgm:presLayoutVars>
      </dgm:prSet>
      <dgm:spPr/>
    </dgm:pt>
    <dgm:pt modelId="{524DFB16-E730-441E-9D6D-F0BE805C4DA0}" type="pres">
      <dgm:prSet presAssocID="{0DEBAA35-2AB0-4E50-9225-1C765FB732B5}" presName="hierRoot1" presStyleCnt="0"/>
      <dgm:spPr/>
    </dgm:pt>
    <dgm:pt modelId="{98904DFC-FC25-4CB6-A9F6-78D8E037124E}" type="pres">
      <dgm:prSet presAssocID="{0DEBAA35-2AB0-4E50-9225-1C765FB732B5}" presName="composite" presStyleCnt="0"/>
      <dgm:spPr/>
    </dgm:pt>
    <dgm:pt modelId="{7B9B84DA-3B28-4029-9AB0-C4BD5F42DA95}" type="pres">
      <dgm:prSet presAssocID="{0DEBAA35-2AB0-4E50-9225-1C765FB732B5}" presName="background" presStyleLbl="node0" presStyleIdx="0" presStyleCnt="1"/>
      <dgm:spPr/>
    </dgm:pt>
    <dgm:pt modelId="{8D4BCC4C-8F0C-44D0-AC0C-961D2DF7BCB2}" type="pres">
      <dgm:prSet presAssocID="{0DEBAA35-2AB0-4E50-9225-1C765FB732B5}" presName="text" presStyleLbl="fgAcc0" presStyleIdx="0" presStyleCnt="1">
        <dgm:presLayoutVars>
          <dgm:chPref val="3"/>
        </dgm:presLayoutVars>
      </dgm:prSet>
      <dgm:spPr/>
    </dgm:pt>
    <dgm:pt modelId="{8A2BCEC9-24F0-4ADB-BDF7-5F6612C77871}" type="pres">
      <dgm:prSet presAssocID="{0DEBAA35-2AB0-4E50-9225-1C765FB732B5}" presName="hierChild2" presStyleCnt="0"/>
      <dgm:spPr/>
    </dgm:pt>
    <dgm:pt modelId="{4F4FCD61-4F46-4C16-ACAD-9BA691378BDC}" type="pres">
      <dgm:prSet presAssocID="{A35BE840-2B92-419F-8CD8-61C738A1A956}" presName="Name10" presStyleLbl="parChTrans1D2" presStyleIdx="0" presStyleCnt="2"/>
      <dgm:spPr/>
    </dgm:pt>
    <dgm:pt modelId="{1F54143A-B477-44CC-88D8-6030689DE334}" type="pres">
      <dgm:prSet presAssocID="{AB7FE0AE-0CDA-419D-963D-122D06460ABE}" presName="hierRoot2" presStyleCnt="0"/>
      <dgm:spPr/>
    </dgm:pt>
    <dgm:pt modelId="{74DECDF4-3378-43D9-AACC-7FA01CCFE49D}" type="pres">
      <dgm:prSet presAssocID="{AB7FE0AE-0CDA-419D-963D-122D06460ABE}" presName="composite2" presStyleCnt="0"/>
      <dgm:spPr/>
    </dgm:pt>
    <dgm:pt modelId="{E809D731-3A63-439A-B6BD-17BF052302AB}" type="pres">
      <dgm:prSet presAssocID="{AB7FE0AE-0CDA-419D-963D-122D06460ABE}" presName="background2" presStyleLbl="node2" presStyleIdx="0" presStyleCnt="2"/>
      <dgm:spPr/>
    </dgm:pt>
    <dgm:pt modelId="{680DCCC2-1ADE-4D26-9FC8-F000EE037FC0}" type="pres">
      <dgm:prSet presAssocID="{AB7FE0AE-0CDA-419D-963D-122D06460ABE}" presName="text2" presStyleLbl="fgAcc2" presStyleIdx="0" presStyleCnt="2">
        <dgm:presLayoutVars>
          <dgm:chPref val="3"/>
        </dgm:presLayoutVars>
      </dgm:prSet>
      <dgm:spPr/>
    </dgm:pt>
    <dgm:pt modelId="{E1D09874-266B-4F6D-AF73-9159E6ADB74A}" type="pres">
      <dgm:prSet presAssocID="{AB7FE0AE-0CDA-419D-963D-122D06460ABE}" presName="hierChild3" presStyleCnt="0"/>
      <dgm:spPr/>
    </dgm:pt>
    <dgm:pt modelId="{7E8ED75D-4347-4F17-B9F9-A92F0C9758D7}" type="pres">
      <dgm:prSet presAssocID="{E711C6A5-1E41-4006-A772-F0B6A166A543}" presName="Name17" presStyleLbl="parChTrans1D3" presStyleIdx="0" presStyleCnt="5"/>
      <dgm:spPr/>
    </dgm:pt>
    <dgm:pt modelId="{BF91A6FF-DBA7-42A7-BF73-08F1F9DA3D38}" type="pres">
      <dgm:prSet presAssocID="{2D08F77B-AA2B-4B45-9A78-A1B544922892}" presName="hierRoot3" presStyleCnt="0"/>
      <dgm:spPr/>
    </dgm:pt>
    <dgm:pt modelId="{5B5547EB-BAAF-4B64-8DC7-81F1C1E1E278}" type="pres">
      <dgm:prSet presAssocID="{2D08F77B-AA2B-4B45-9A78-A1B544922892}" presName="composite3" presStyleCnt="0"/>
      <dgm:spPr/>
    </dgm:pt>
    <dgm:pt modelId="{C908F95C-8F11-4F15-840C-668F2AC280E3}" type="pres">
      <dgm:prSet presAssocID="{2D08F77B-AA2B-4B45-9A78-A1B544922892}" presName="background3" presStyleLbl="node3" presStyleIdx="0" presStyleCnt="5"/>
      <dgm:spPr/>
    </dgm:pt>
    <dgm:pt modelId="{8B218AE5-5DBE-4E97-B3DB-D436D94CCD41}" type="pres">
      <dgm:prSet presAssocID="{2D08F77B-AA2B-4B45-9A78-A1B544922892}" presName="text3" presStyleLbl="fgAcc3" presStyleIdx="0" presStyleCnt="5" custScaleX="151107" custScaleY="185694">
        <dgm:presLayoutVars>
          <dgm:chPref val="3"/>
        </dgm:presLayoutVars>
      </dgm:prSet>
      <dgm:spPr/>
    </dgm:pt>
    <dgm:pt modelId="{54E99A00-BC1E-41A3-B1FA-C6F743F3CB70}" type="pres">
      <dgm:prSet presAssocID="{2D08F77B-AA2B-4B45-9A78-A1B544922892}" presName="hierChild4" presStyleCnt="0"/>
      <dgm:spPr/>
    </dgm:pt>
    <dgm:pt modelId="{CB425E3A-8A09-4A11-A639-0A692302898F}" type="pres">
      <dgm:prSet presAssocID="{D1F8F0BE-68A8-4278-967E-4D8FF752F537}" presName="Name17" presStyleLbl="parChTrans1D3" presStyleIdx="1" presStyleCnt="5"/>
      <dgm:spPr/>
    </dgm:pt>
    <dgm:pt modelId="{CC85721C-2700-4129-8AD4-171CF83C3D92}" type="pres">
      <dgm:prSet presAssocID="{9299A0F8-0D09-4B04-A393-283F58BF0C66}" presName="hierRoot3" presStyleCnt="0"/>
      <dgm:spPr/>
    </dgm:pt>
    <dgm:pt modelId="{5134A2E1-5F43-48B4-A950-7BC15BDEA48C}" type="pres">
      <dgm:prSet presAssocID="{9299A0F8-0D09-4B04-A393-283F58BF0C66}" presName="composite3" presStyleCnt="0"/>
      <dgm:spPr/>
    </dgm:pt>
    <dgm:pt modelId="{005CF20E-CDA9-4847-99A8-7D4F5AF8A2A0}" type="pres">
      <dgm:prSet presAssocID="{9299A0F8-0D09-4B04-A393-283F58BF0C66}" presName="background3" presStyleLbl="node3" presStyleIdx="1" presStyleCnt="5"/>
      <dgm:spPr/>
    </dgm:pt>
    <dgm:pt modelId="{B9C73889-C9F6-48D1-B200-B49F94265129}" type="pres">
      <dgm:prSet presAssocID="{9299A0F8-0D09-4B04-A393-283F58BF0C66}" presName="text3" presStyleLbl="fgAcc3" presStyleIdx="1" presStyleCnt="5" custScaleX="125414" custScaleY="184576">
        <dgm:presLayoutVars>
          <dgm:chPref val="3"/>
        </dgm:presLayoutVars>
      </dgm:prSet>
      <dgm:spPr/>
    </dgm:pt>
    <dgm:pt modelId="{8213DEA9-2C0F-4262-A284-911A3834276C}" type="pres">
      <dgm:prSet presAssocID="{9299A0F8-0D09-4B04-A393-283F58BF0C66}" presName="hierChild4" presStyleCnt="0"/>
      <dgm:spPr/>
    </dgm:pt>
    <dgm:pt modelId="{324F8F9F-6C36-4D82-A334-C23634AB56C2}" type="pres">
      <dgm:prSet presAssocID="{961D6071-7622-40E0-88BF-A7A202F54F92}" presName="Name10" presStyleLbl="parChTrans1D2" presStyleIdx="1" presStyleCnt="2"/>
      <dgm:spPr/>
    </dgm:pt>
    <dgm:pt modelId="{FC01648C-C9A1-472F-BBA9-B61834E04ED0}" type="pres">
      <dgm:prSet presAssocID="{C01D7890-2A16-4CB4-8016-2608F4B95212}" presName="hierRoot2" presStyleCnt="0"/>
      <dgm:spPr/>
    </dgm:pt>
    <dgm:pt modelId="{81DDBB8A-03A3-4F43-997E-7CBD65ABB277}" type="pres">
      <dgm:prSet presAssocID="{C01D7890-2A16-4CB4-8016-2608F4B95212}" presName="composite2" presStyleCnt="0"/>
      <dgm:spPr/>
    </dgm:pt>
    <dgm:pt modelId="{DD603E1D-613C-4752-BB96-A20A790A059B}" type="pres">
      <dgm:prSet presAssocID="{C01D7890-2A16-4CB4-8016-2608F4B95212}" presName="background2" presStyleLbl="node2" presStyleIdx="1" presStyleCnt="2"/>
      <dgm:spPr/>
    </dgm:pt>
    <dgm:pt modelId="{527BE90A-D3C2-49C4-B0BC-651AED827A2E}" type="pres">
      <dgm:prSet presAssocID="{C01D7890-2A16-4CB4-8016-2608F4B95212}" presName="text2" presStyleLbl="fgAcc2" presStyleIdx="1" presStyleCnt="2">
        <dgm:presLayoutVars>
          <dgm:chPref val="3"/>
        </dgm:presLayoutVars>
      </dgm:prSet>
      <dgm:spPr/>
    </dgm:pt>
    <dgm:pt modelId="{47AE8BB7-6D22-4D89-8F08-B8161ED0C2A6}" type="pres">
      <dgm:prSet presAssocID="{C01D7890-2A16-4CB4-8016-2608F4B95212}" presName="hierChild3" presStyleCnt="0"/>
      <dgm:spPr/>
    </dgm:pt>
    <dgm:pt modelId="{8C171BA7-4F38-4113-ADC5-EE8F42611D03}" type="pres">
      <dgm:prSet presAssocID="{67413575-4DB8-4875-8795-079C135A6296}" presName="Name17" presStyleLbl="parChTrans1D3" presStyleIdx="2" presStyleCnt="5"/>
      <dgm:spPr/>
    </dgm:pt>
    <dgm:pt modelId="{20015B62-6451-4646-9A9D-07DA4076FFAD}" type="pres">
      <dgm:prSet presAssocID="{C898E5FB-5C55-4FB7-A433-7B3862A67B84}" presName="hierRoot3" presStyleCnt="0"/>
      <dgm:spPr/>
    </dgm:pt>
    <dgm:pt modelId="{2AC466F3-E147-4E82-9D5B-BB1940DCE24F}" type="pres">
      <dgm:prSet presAssocID="{C898E5FB-5C55-4FB7-A433-7B3862A67B84}" presName="composite3" presStyleCnt="0"/>
      <dgm:spPr/>
    </dgm:pt>
    <dgm:pt modelId="{BA3C378E-4E59-4B84-B829-8A3ECB6544FA}" type="pres">
      <dgm:prSet presAssocID="{C898E5FB-5C55-4FB7-A433-7B3862A67B84}" presName="background3" presStyleLbl="node3" presStyleIdx="2" presStyleCnt="5"/>
      <dgm:spPr/>
    </dgm:pt>
    <dgm:pt modelId="{529C7012-CC18-417E-98D4-E8868A09BA84}" type="pres">
      <dgm:prSet presAssocID="{C898E5FB-5C55-4FB7-A433-7B3862A67B84}" presName="text3" presStyleLbl="fgAcc3" presStyleIdx="2" presStyleCnt="5" custScaleX="111199" custScaleY="197542">
        <dgm:presLayoutVars>
          <dgm:chPref val="3"/>
        </dgm:presLayoutVars>
      </dgm:prSet>
      <dgm:spPr/>
    </dgm:pt>
    <dgm:pt modelId="{01BD334D-9357-4860-B683-37C5817463F6}" type="pres">
      <dgm:prSet presAssocID="{C898E5FB-5C55-4FB7-A433-7B3862A67B84}" presName="hierChild4" presStyleCnt="0"/>
      <dgm:spPr/>
    </dgm:pt>
    <dgm:pt modelId="{805ACB5B-706C-43B9-8CFE-FEC78FF5D024}" type="pres">
      <dgm:prSet presAssocID="{80D0565B-7D72-4B8D-9F53-94671E213A84}" presName="Name17" presStyleLbl="parChTrans1D3" presStyleIdx="3" presStyleCnt="5"/>
      <dgm:spPr/>
    </dgm:pt>
    <dgm:pt modelId="{B17DA67F-8678-4D7E-954A-6A84F8E45532}" type="pres">
      <dgm:prSet presAssocID="{6C2A6D43-4259-4D61-9571-FCB8DC182B81}" presName="hierRoot3" presStyleCnt="0"/>
      <dgm:spPr/>
    </dgm:pt>
    <dgm:pt modelId="{9BA272DE-0F4C-43BE-801A-F5A4495E1DC1}" type="pres">
      <dgm:prSet presAssocID="{6C2A6D43-4259-4D61-9571-FCB8DC182B81}" presName="composite3" presStyleCnt="0"/>
      <dgm:spPr/>
    </dgm:pt>
    <dgm:pt modelId="{1C45E1C6-1B24-4A78-BD71-A37EB135524C}" type="pres">
      <dgm:prSet presAssocID="{6C2A6D43-4259-4D61-9571-FCB8DC182B81}" presName="background3" presStyleLbl="node3" presStyleIdx="3" presStyleCnt="5"/>
      <dgm:spPr/>
    </dgm:pt>
    <dgm:pt modelId="{9951D7C5-8513-4B35-A669-B715CD42484B}" type="pres">
      <dgm:prSet presAssocID="{6C2A6D43-4259-4D61-9571-FCB8DC182B81}" presName="text3" presStyleLbl="fgAcc3" presStyleIdx="3" presStyleCnt="5" custScaleY="169821">
        <dgm:presLayoutVars>
          <dgm:chPref val="3"/>
        </dgm:presLayoutVars>
      </dgm:prSet>
      <dgm:spPr/>
    </dgm:pt>
    <dgm:pt modelId="{EE082C0A-67F9-4A15-942D-E930ADC1D3AD}" type="pres">
      <dgm:prSet presAssocID="{6C2A6D43-4259-4D61-9571-FCB8DC182B81}" presName="hierChild4" presStyleCnt="0"/>
      <dgm:spPr/>
    </dgm:pt>
    <dgm:pt modelId="{1472F3A4-4B7A-4134-8E9B-515032DF2F2B}" type="pres">
      <dgm:prSet presAssocID="{D9803F3D-30B4-4037-820B-724CC76CB5AF}" presName="Name17" presStyleLbl="parChTrans1D3" presStyleIdx="4" presStyleCnt="5"/>
      <dgm:spPr/>
    </dgm:pt>
    <dgm:pt modelId="{DC4D3194-02C6-45A2-9F38-CCD1E7FAE56A}" type="pres">
      <dgm:prSet presAssocID="{5B5790CE-B23C-4C07-8A56-D7F1198D07AA}" presName="hierRoot3" presStyleCnt="0"/>
      <dgm:spPr/>
    </dgm:pt>
    <dgm:pt modelId="{398E3FD9-AA6A-4CC5-9A56-23B95911A06C}" type="pres">
      <dgm:prSet presAssocID="{5B5790CE-B23C-4C07-8A56-D7F1198D07AA}" presName="composite3" presStyleCnt="0"/>
      <dgm:spPr/>
    </dgm:pt>
    <dgm:pt modelId="{6E103DA3-1DBB-4358-BA26-D152A556289E}" type="pres">
      <dgm:prSet presAssocID="{5B5790CE-B23C-4C07-8A56-D7F1198D07AA}" presName="background3" presStyleLbl="node3" presStyleIdx="4" presStyleCnt="5"/>
      <dgm:spPr/>
    </dgm:pt>
    <dgm:pt modelId="{B657A0E5-7DE4-4327-AE1D-56A684DDC2E1}" type="pres">
      <dgm:prSet presAssocID="{5B5790CE-B23C-4C07-8A56-D7F1198D07AA}" presName="text3" presStyleLbl="fgAcc3" presStyleIdx="4" presStyleCnt="5" custScaleX="122930" custScaleY="169741">
        <dgm:presLayoutVars>
          <dgm:chPref val="3"/>
        </dgm:presLayoutVars>
      </dgm:prSet>
      <dgm:spPr/>
    </dgm:pt>
    <dgm:pt modelId="{24719011-2870-4B77-BA88-FFCDE7D2F1BD}" type="pres">
      <dgm:prSet presAssocID="{5B5790CE-B23C-4C07-8A56-D7F1198D07AA}" presName="hierChild4" presStyleCnt="0"/>
      <dgm:spPr/>
    </dgm:pt>
  </dgm:ptLst>
  <dgm:cxnLst>
    <dgm:cxn modelId="{83CF1F02-3752-464B-94AF-6384500E7AC1}" type="presOf" srcId="{2D08F77B-AA2B-4B45-9A78-A1B544922892}" destId="{8B218AE5-5DBE-4E97-B3DB-D436D94CCD41}" srcOrd="0" destOrd="0" presId="urn:microsoft.com/office/officeart/2005/8/layout/hierarchy1"/>
    <dgm:cxn modelId="{5C889002-38AE-4BBC-A1EE-6B259BCBE325}" type="presOf" srcId="{836A45E9-7C50-4914-B729-A685AE418EA2}" destId="{731E8FE5-932A-4201-8EF4-2606D3900C93}" srcOrd="0" destOrd="0" presId="urn:microsoft.com/office/officeart/2005/8/layout/hierarchy1"/>
    <dgm:cxn modelId="{06E6CD0B-B0FF-463E-9EBA-16D3BB9585F9}" type="presOf" srcId="{67413575-4DB8-4875-8795-079C135A6296}" destId="{8C171BA7-4F38-4113-ADC5-EE8F42611D03}" srcOrd="0" destOrd="0" presId="urn:microsoft.com/office/officeart/2005/8/layout/hierarchy1"/>
    <dgm:cxn modelId="{1ABBDE0F-60F9-40B5-88C6-E1A304FB53A2}" srcId="{AB7FE0AE-0CDA-419D-963D-122D06460ABE}" destId="{9299A0F8-0D09-4B04-A393-283F58BF0C66}" srcOrd="1" destOrd="0" parTransId="{D1F8F0BE-68A8-4278-967E-4D8FF752F537}" sibTransId="{1C986C55-36FF-47C1-8AE6-0FAF833819BC}"/>
    <dgm:cxn modelId="{17880F21-1338-4517-BAF3-416E1E72769C}" type="presOf" srcId="{C898E5FB-5C55-4FB7-A433-7B3862A67B84}" destId="{529C7012-CC18-417E-98D4-E8868A09BA84}" srcOrd="0" destOrd="0" presId="urn:microsoft.com/office/officeart/2005/8/layout/hierarchy1"/>
    <dgm:cxn modelId="{A6179E2C-849D-4229-BE57-63ECCB433698}" srcId="{C01D7890-2A16-4CB4-8016-2608F4B95212}" destId="{5B5790CE-B23C-4C07-8A56-D7F1198D07AA}" srcOrd="2" destOrd="0" parTransId="{D9803F3D-30B4-4037-820B-724CC76CB5AF}" sibTransId="{AE5CF091-7EC8-4710-8E6C-32F697FF8431}"/>
    <dgm:cxn modelId="{543BA02C-A6A3-44C1-BFA2-3CFA57772970}" type="presOf" srcId="{E711C6A5-1E41-4006-A772-F0B6A166A543}" destId="{7E8ED75D-4347-4F17-B9F9-A92F0C9758D7}" srcOrd="0" destOrd="0" presId="urn:microsoft.com/office/officeart/2005/8/layout/hierarchy1"/>
    <dgm:cxn modelId="{5947FE2D-943B-4266-80F0-58ACB87FBA09}" type="presOf" srcId="{6C2A6D43-4259-4D61-9571-FCB8DC182B81}" destId="{9951D7C5-8513-4B35-A669-B715CD42484B}" srcOrd="0" destOrd="0" presId="urn:microsoft.com/office/officeart/2005/8/layout/hierarchy1"/>
    <dgm:cxn modelId="{F8E50969-272F-419C-A0D5-E61BF96CFF0D}" srcId="{C01D7890-2A16-4CB4-8016-2608F4B95212}" destId="{C898E5FB-5C55-4FB7-A433-7B3862A67B84}" srcOrd="0" destOrd="0" parTransId="{67413575-4DB8-4875-8795-079C135A6296}" sibTransId="{B85F0928-4693-4682-8641-904BEB36F5C9}"/>
    <dgm:cxn modelId="{56DE2D4D-FB9E-4C6D-83C1-E6EC685CAA47}" type="presOf" srcId="{D1F8F0BE-68A8-4278-967E-4D8FF752F537}" destId="{CB425E3A-8A09-4A11-A639-0A692302898F}" srcOrd="0" destOrd="0" presId="urn:microsoft.com/office/officeart/2005/8/layout/hierarchy1"/>
    <dgm:cxn modelId="{98C39F4E-CF4E-45DB-8131-10884D7D719B}" type="presOf" srcId="{C01D7890-2A16-4CB4-8016-2608F4B95212}" destId="{527BE90A-D3C2-49C4-B0BC-651AED827A2E}" srcOrd="0" destOrd="0" presId="urn:microsoft.com/office/officeart/2005/8/layout/hierarchy1"/>
    <dgm:cxn modelId="{BE70F050-8D09-4DAE-B3FA-588AB3BD2A03}" type="presOf" srcId="{AB7FE0AE-0CDA-419D-963D-122D06460ABE}" destId="{680DCCC2-1ADE-4D26-9FC8-F000EE037FC0}" srcOrd="0" destOrd="0" presId="urn:microsoft.com/office/officeart/2005/8/layout/hierarchy1"/>
    <dgm:cxn modelId="{CFEFF173-1770-48A2-94A5-D56BE64D4F17}" srcId="{0DEBAA35-2AB0-4E50-9225-1C765FB732B5}" destId="{AB7FE0AE-0CDA-419D-963D-122D06460ABE}" srcOrd="0" destOrd="0" parTransId="{A35BE840-2B92-419F-8CD8-61C738A1A956}" sibTransId="{E82B13D6-ACEC-4BFB-A548-75D4C082ABE3}"/>
    <dgm:cxn modelId="{B3579855-F033-4F20-BA77-98FC1D46B68B}" srcId="{C01D7890-2A16-4CB4-8016-2608F4B95212}" destId="{6C2A6D43-4259-4D61-9571-FCB8DC182B81}" srcOrd="1" destOrd="0" parTransId="{80D0565B-7D72-4B8D-9F53-94671E213A84}" sibTransId="{E22F609F-9A6B-454B-888D-B64723C5D5E7}"/>
    <dgm:cxn modelId="{376931AB-2725-45DA-AF2A-DAE58D4954A4}" type="presOf" srcId="{0DEBAA35-2AB0-4E50-9225-1C765FB732B5}" destId="{8D4BCC4C-8F0C-44D0-AC0C-961D2DF7BCB2}" srcOrd="0" destOrd="0" presId="urn:microsoft.com/office/officeart/2005/8/layout/hierarchy1"/>
    <dgm:cxn modelId="{50005EAB-60FA-42DA-92B5-741377815647}" type="presOf" srcId="{A35BE840-2B92-419F-8CD8-61C738A1A956}" destId="{4F4FCD61-4F46-4C16-ACAD-9BA691378BDC}" srcOrd="0" destOrd="0" presId="urn:microsoft.com/office/officeart/2005/8/layout/hierarchy1"/>
    <dgm:cxn modelId="{65FD16BA-78BE-4E0F-AC89-1F723EC521F3}" type="presOf" srcId="{5B5790CE-B23C-4C07-8A56-D7F1198D07AA}" destId="{B657A0E5-7DE4-4327-AE1D-56A684DDC2E1}" srcOrd="0" destOrd="0" presId="urn:microsoft.com/office/officeart/2005/8/layout/hierarchy1"/>
    <dgm:cxn modelId="{03084CCB-B441-4F6E-AAD2-A8E26C854EDC}" srcId="{AB7FE0AE-0CDA-419D-963D-122D06460ABE}" destId="{2D08F77B-AA2B-4B45-9A78-A1B544922892}" srcOrd="0" destOrd="0" parTransId="{E711C6A5-1E41-4006-A772-F0B6A166A543}" sibTransId="{31628EB4-09FA-4A41-811E-A90B3A313F51}"/>
    <dgm:cxn modelId="{0EB6EDCC-1D4E-4073-AB34-4E6E4A151764}" type="presOf" srcId="{961D6071-7622-40E0-88BF-A7A202F54F92}" destId="{324F8F9F-6C36-4D82-A334-C23634AB56C2}" srcOrd="0" destOrd="0" presId="urn:microsoft.com/office/officeart/2005/8/layout/hierarchy1"/>
    <dgm:cxn modelId="{2FAFAADF-13EC-4B74-862F-CB1BC7D93E2E}" type="presOf" srcId="{D9803F3D-30B4-4037-820B-724CC76CB5AF}" destId="{1472F3A4-4B7A-4134-8E9B-515032DF2F2B}" srcOrd="0" destOrd="0" presId="urn:microsoft.com/office/officeart/2005/8/layout/hierarchy1"/>
    <dgm:cxn modelId="{1D17F4E0-0E2F-4F3D-A846-05449732CDCA}" srcId="{0DEBAA35-2AB0-4E50-9225-1C765FB732B5}" destId="{C01D7890-2A16-4CB4-8016-2608F4B95212}" srcOrd="1" destOrd="0" parTransId="{961D6071-7622-40E0-88BF-A7A202F54F92}" sibTransId="{BE35B016-A7EC-4624-A573-D9820F90A97A}"/>
    <dgm:cxn modelId="{3BAC16EF-53BB-4255-965B-93E52997A68B}" type="presOf" srcId="{80D0565B-7D72-4B8D-9F53-94671E213A84}" destId="{805ACB5B-706C-43B9-8CFE-FEC78FF5D024}" srcOrd="0" destOrd="0" presId="urn:microsoft.com/office/officeart/2005/8/layout/hierarchy1"/>
    <dgm:cxn modelId="{E82FA7EF-5EC3-4E2D-AF33-D956862D91B5}" srcId="{836A45E9-7C50-4914-B729-A685AE418EA2}" destId="{0DEBAA35-2AB0-4E50-9225-1C765FB732B5}" srcOrd="0" destOrd="0" parTransId="{C1D5F335-CA66-4DDA-B1D2-6B1EC7CC94F7}" sibTransId="{DFFD5B2A-7191-4027-99AC-79E95CBD41D7}"/>
    <dgm:cxn modelId="{3CC588F2-A63D-411A-8D90-54BC6DDF3F6D}" type="presOf" srcId="{9299A0F8-0D09-4B04-A393-283F58BF0C66}" destId="{B9C73889-C9F6-48D1-B200-B49F94265129}" srcOrd="0" destOrd="0" presId="urn:microsoft.com/office/officeart/2005/8/layout/hierarchy1"/>
    <dgm:cxn modelId="{53C6967F-2487-4472-AFEB-B8C7AB94D198}" type="presParOf" srcId="{731E8FE5-932A-4201-8EF4-2606D3900C93}" destId="{524DFB16-E730-441E-9D6D-F0BE805C4DA0}" srcOrd="0" destOrd="0" presId="urn:microsoft.com/office/officeart/2005/8/layout/hierarchy1"/>
    <dgm:cxn modelId="{3B7E24E0-D9BA-4565-81D3-ABA63C316B70}" type="presParOf" srcId="{524DFB16-E730-441E-9D6D-F0BE805C4DA0}" destId="{98904DFC-FC25-4CB6-A9F6-78D8E037124E}" srcOrd="0" destOrd="0" presId="urn:microsoft.com/office/officeart/2005/8/layout/hierarchy1"/>
    <dgm:cxn modelId="{47D8495D-6A4E-4453-A8C6-0DF7013299A8}" type="presParOf" srcId="{98904DFC-FC25-4CB6-A9F6-78D8E037124E}" destId="{7B9B84DA-3B28-4029-9AB0-C4BD5F42DA95}" srcOrd="0" destOrd="0" presId="urn:microsoft.com/office/officeart/2005/8/layout/hierarchy1"/>
    <dgm:cxn modelId="{457683AA-2426-453D-B857-0F3A1A6DA863}" type="presParOf" srcId="{98904DFC-FC25-4CB6-A9F6-78D8E037124E}" destId="{8D4BCC4C-8F0C-44D0-AC0C-961D2DF7BCB2}" srcOrd="1" destOrd="0" presId="urn:microsoft.com/office/officeart/2005/8/layout/hierarchy1"/>
    <dgm:cxn modelId="{AAADA418-DE6B-4588-ABAA-65C0C1C351D8}" type="presParOf" srcId="{524DFB16-E730-441E-9D6D-F0BE805C4DA0}" destId="{8A2BCEC9-24F0-4ADB-BDF7-5F6612C77871}" srcOrd="1" destOrd="0" presId="urn:microsoft.com/office/officeart/2005/8/layout/hierarchy1"/>
    <dgm:cxn modelId="{D8902E54-B4AC-4A96-A32F-A439CDD76F76}" type="presParOf" srcId="{8A2BCEC9-24F0-4ADB-BDF7-5F6612C77871}" destId="{4F4FCD61-4F46-4C16-ACAD-9BA691378BDC}" srcOrd="0" destOrd="0" presId="urn:microsoft.com/office/officeart/2005/8/layout/hierarchy1"/>
    <dgm:cxn modelId="{A6725E25-DD7E-4E1E-9C46-5200DCAC30AE}" type="presParOf" srcId="{8A2BCEC9-24F0-4ADB-BDF7-5F6612C77871}" destId="{1F54143A-B477-44CC-88D8-6030689DE334}" srcOrd="1" destOrd="0" presId="urn:microsoft.com/office/officeart/2005/8/layout/hierarchy1"/>
    <dgm:cxn modelId="{06E981D4-CE10-4957-8E32-7C82980FC01F}" type="presParOf" srcId="{1F54143A-B477-44CC-88D8-6030689DE334}" destId="{74DECDF4-3378-43D9-AACC-7FA01CCFE49D}" srcOrd="0" destOrd="0" presId="urn:microsoft.com/office/officeart/2005/8/layout/hierarchy1"/>
    <dgm:cxn modelId="{D2093404-A457-4F93-A09E-33885906AA8C}" type="presParOf" srcId="{74DECDF4-3378-43D9-AACC-7FA01CCFE49D}" destId="{E809D731-3A63-439A-B6BD-17BF052302AB}" srcOrd="0" destOrd="0" presId="urn:microsoft.com/office/officeart/2005/8/layout/hierarchy1"/>
    <dgm:cxn modelId="{6F0FD7CD-AA2E-4B61-9820-A1F4CE6F706B}" type="presParOf" srcId="{74DECDF4-3378-43D9-AACC-7FA01CCFE49D}" destId="{680DCCC2-1ADE-4D26-9FC8-F000EE037FC0}" srcOrd="1" destOrd="0" presId="urn:microsoft.com/office/officeart/2005/8/layout/hierarchy1"/>
    <dgm:cxn modelId="{261A9A1E-C38A-47BA-B2EF-510DA6E0AF08}" type="presParOf" srcId="{1F54143A-B477-44CC-88D8-6030689DE334}" destId="{E1D09874-266B-4F6D-AF73-9159E6ADB74A}" srcOrd="1" destOrd="0" presId="urn:microsoft.com/office/officeart/2005/8/layout/hierarchy1"/>
    <dgm:cxn modelId="{8C633831-A625-4779-9C3B-CB44511C3840}" type="presParOf" srcId="{E1D09874-266B-4F6D-AF73-9159E6ADB74A}" destId="{7E8ED75D-4347-4F17-B9F9-A92F0C9758D7}" srcOrd="0" destOrd="0" presId="urn:microsoft.com/office/officeart/2005/8/layout/hierarchy1"/>
    <dgm:cxn modelId="{70D36996-D06C-419C-A92E-BEB209A82FB1}" type="presParOf" srcId="{E1D09874-266B-4F6D-AF73-9159E6ADB74A}" destId="{BF91A6FF-DBA7-42A7-BF73-08F1F9DA3D38}" srcOrd="1" destOrd="0" presId="urn:microsoft.com/office/officeart/2005/8/layout/hierarchy1"/>
    <dgm:cxn modelId="{EC96E81F-6085-4043-B098-D9C4E1FFDFD7}" type="presParOf" srcId="{BF91A6FF-DBA7-42A7-BF73-08F1F9DA3D38}" destId="{5B5547EB-BAAF-4B64-8DC7-81F1C1E1E278}" srcOrd="0" destOrd="0" presId="urn:microsoft.com/office/officeart/2005/8/layout/hierarchy1"/>
    <dgm:cxn modelId="{6012CD1A-FA1A-4197-A940-4BE63898A709}" type="presParOf" srcId="{5B5547EB-BAAF-4B64-8DC7-81F1C1E1E278}" destId="{C908F95C-8F11-4F15-840C-668F2AC280E3}" srcOrd="0" destOrd="0" presId="urn:microsoft.com/office/officeart/2005/8/layout/hierarchy1"/>
    <dgm:cxn modelId="{C3B3148E-55FB-4061-9E56-27068AF67180}" type="presParOf" srcId="{5B5547EB-BAAF-4B64-8DC7-81F1C1E1E278}" destId="{8B218AE5-5DBE-4E97-B3DB-D436D94CCD41}" srcOrd="1" destOrd="0" presId="urn:microsoft.com/office/officeart/2005/8/layout/hierarchy1"/>
    <dgm:cxn modelId="{A44E56AB-50BB-4A4F-8D39-AB0FA682527C}" type="presParOf" srcId="{BF91A6FF-DBA7-42A7-BF73-08F1F9DA3D38}" destId="{54E99A00-BC1E-41A3-B1FA-C6F743F3CB70}" srcOrd="1" destOrd="0" presId="urn:microsoft.com/office/officeart/2005/8/layout/hierarchy1"/>
    <dgm:cxn modelId="{ACB5D72E-9C1D-4E47-9267-25A5BDB641AF}" type="presParOf" srcId="{E1D09874-266B-4F6D-AF73-9159E6ADB74A}" destId="{CB425E3A-8A09-4A11-A639-0A692302898F}" srcOrd="2" destOrd="0" presId="urn:microsoft.com/office/officeart/2005/8/layout/hierarchy1"/>
    <dgm:cxn modelId="{ED3FDA2B-9973-41EF-918C-044A0B0E0E71}" type="presParOf" srcId="{E1D09874-266B-4F6D-AF73-9159E6ADB74A}" destId="{CC85721C-2700-4129-8AD4-171CF83C3D92}" srcOrd="3" destOrd="0" presId="urn:microsoft.com/office/officeart/2005/8/layout/hierarchy1"/>
    <dgm:cxn modelId="{2C73AEE9-52DB-4FA7-B554-B175B8FF93FF}" type="presParOf" srcId="{CC85721C-2700-4129-8AD4-171CF83C3D92}" destId="{5134A2E1-5F43-48B4-A950-7BC15BDEA48C}" srcOrd="0" destOrd="0" presId="urn:microsoft.com/office/officeart/2005/8/layout/hierarchy1"/>
    <dgm:cxn modelId="{03CC2F48-1FC5-4FE8-B4BE-93DBEA2A7AE1}" type="presParOf" srcId="{5134A2E1-5F43-48B4-A950-7BC15BDEA48C}" destId="{005CF20E-CDA9-4847-99A8-7D4F5AF8A2A0}" srcOrd="0" destOrd="0" presId="urn:microsoft.com/office/officeart/2005/8/layout/hierarchy1"/>
    <dgm:cxn modelId="{7C61BD3F-74E3-4984-B0E6-6EBA6F3546C7}" type="presParOf" srcId="{5134A2E1-5F43-48B4-A950-7BC15BDEA48C}" destId="{B9C73889-C9F6-48D1-B200-B49F94265129}" srcOrd="1" destOrd="0" presId="urn:microsoft.com/office/officeart/2005/8/layout/hierarchy1"/>
    <dgm:cxn modelId="{41D39D56-7381-4D18-AE4E-FF1ED09C9AEA}" type="presParOf" srcId="{CC85721C-2700-4129-8AD4-171CF83C3D92}" destId="{8213DEA9-2C0F-4262-A284-911A3834276C}" srcOrd="1" destOrd="0" presId="urn:microsoft.com/office/officeart/2005/8/layout/hierarchy1"/>
    <dgm:cxn modelId="{197FB4C5-635F-409E-B3AF-1F4E71DD20E3}" type="presParOf" srcId="{8A2BCEC9-24F0-4ADB-BDF7-5F6612C77871}" destId="{324F8F9F-6C36-4D82-A334-C23634AB56C2}" srcOrd="2" destOrd="0" presId="urn:microsoft.com/office/officeart/2005/8/layout/hierarchy1"/>
    <dgm:cxn modelId="{8CD2410A-5BF1-4C47-A909-87CC1814B219}" type="presParOf" srcId="{8A2BCEC9-24F0-4ADB-BDF7-5F6612C77871}" destId="{FC01648C-C9A1-472F-BBA9-B61834E04ED0}" srcOrd="3" destOrd="0" presId="urn:microsoft.com/office/officeart/2005/8/layout/hierarchy1"/>
    <dgm:cxn modelId="{CE777AF4-EF86-427E-8FE4-58EE5A978C4C}" type="presParOf" srcId="{FC01648C-C9A1-472F-BBA9-B61834E04ED0}" destId="{81DDBB8A-03A3-4F43-997E-7CBD65ABB277}" srcOrd="0" destOrd="0" presId="urn:microsoft.com/office/officeart/2005/8/layout/hierarchy1"/>
    <dgm:cxn modelId="{013F80D3-5C7B-4DFA-9948-DF0386FF07A0}" type="presParOf" srcId="{81DDBB8A-03A3-4F43-997E-7CBD65ABB277}" destId="{DD603E1D-613C-4752-BB96-A20A790A059B}" srcOrd="0" destOrd="0" presId="urn:microsoft.com/office/officeart/2005/8/layout/hierarchy1"/>
    <dgm:cxn modelId="{BBA82AE0-DED1-4588-8262-F0CBB44D3080}" type="presParOf" srcId="{81DDBB8A-03A3-4F43-997E-7CBD65ABB277}" destId="{527BE90A-D3C2-49C4-B0BC-651AED827A2E}" srcOrd="1" destOrd="0" presId="urn:microsoft.com/office/officeart/2005/8/layout/hierarchy1"/>
    <dgm:cxn modelId="{BD5C386B-1D05-4520-B93C-9F23F453F543}" type="presParOf" srcId="{FC01648C-C9A1-472F-BBA9-B61834E04ED0}" destId="{47AE8BB7-6D22-4D89-8F08-B8161ED0C2A6}" srcOrd="1" destOrd="0" presId="urn:microsoft.com/office/officeart/2005/8/layout/hierarchy1"/>
    <dgm:cxn modelId="{3D63C707-99CE-478E-AEF6-29BD4AB9DC0C}" type="presParOf" srcId="{47AE8BB7-6D22-4D89-8F08-B8161ED0C2A6}" destId="{8C171BA7-4F38-4113-ADC5-EE8F42611D03}" srcOrd="0" destOrd="0" presId="urn:microsoft.com/office/officeart/2005/8/layout/hierarchy1"/>
    <dgm:cxn modelId="{95D97413-C953-4312-97AB-95EC846838E3}" type="presParOf" srcId="{47AE8BB7-6D22-4D89-8F08-B8161ED0C2A6}" destId="{20015B62-6451-4646-9A9D-07DA4076FFAD}" srcOrd="1" destOrd="0" presId="urn:microsoft.com/office/officeart/2005/8/layout/hierarchy1"/>
    <dgm:cxn modelId="{8551625C-25BC-4072-A7A9-D0C64E02AF91}" type="presParOf" srcId="{20015B62-6451-4646-9A9D-07DA4076FFAD}" destId="{2AC466F3-E147-4E82-9D5B-BB1940DCE24F}" srcOrd="0" destOrd="0" presId="urn:microsoft.com/office/officeart/2005/8/layout/hierarchy1"/>
    <dgm:cxn modelId="{1A089551-6E37-41DF-B2EE-EBC29128CE94}" type="presParOf" srcId="{2AC466F3-E147-4E82-9D5B-BB1940DCE24F}" destId="{BA3C378E-4E59-4B84-B829-8A3ECB6544FA}" srcOrd="0" destOrd="0" presId="urn:microsoft.com/office/officeart/2005/8/layout/hierarchy1"/>
    <dgm:cxn modelId="{D9D47D73-D1FF-4DFC-88C7-C0318450F046}" type="presParOf" srcId="{2AC466F3-E147-4E82-9D5B-BB1940DCE24F}" destId="{529C7012-CC18-417E-98D4-E8868A09BA84}" srcOrd="1" destOrd="0" presId="urn:microsoft.com/office/officeart/2005/8/layout/hierarchy1"/>
    <dgm:cxn modelId="{17D74145-492D-467E-A427-C883AF047516}" type="presParOf" srcId="{20015B62-6451-4646-9A9D-07DA4076FFAD}" destId="{01BD334D-9357-4860-B683-37C5817463F6}" srcOrd="1" destOrd="0" presId="urn:microsoft.com/office/officeart/2005/8/layout/hierarchy1"/>
    <dgm:cxn modelId="{5E8AEA69-5CF0-4CA2-B285-7391E0D67CD6}" type="presParOf" srcId="{47AE8BB7-6D22-4D89-8F08-B8161ED0C2A6}" destId="{805ACB5B-706C-43B9-8CFE-FEC78FF5D024}" srcOrd="2" destOrd="0" presId="urn:microsoft.com/office/officeart/2005/8/layout/hierarchy1"/>
    <dgm:cxn modelId="{44F089EE-A75A-4028-9D62-B3AFC3319B6A}" type="presParOf" srcId="{47AE8BB7-6D22-4D89-8F08-B8161ED0C2A6}" destId="{B17DA67F-8678-4D7E-954A-6A84F8E45532}" srcOrd="3" destOrd="0" presId="urn:microsoft.com/office/officeart/2005/8/layout/hierarchy1"/>
    <dgm:cxn modelId="{C64EF93F-857A-48DE-83D0-1C1BBF2B1E98}" type="presParOf" srcId="{B17DA67F-8678-4D7E-954A-6A84F8E45532}" destId="{9BA272DE-0F4C-43BE-801A-F5A4495E1DC1}" srcOrd="0" destOrd="0" presId="urn:microsoft.com/office/officeart/2005/8/layout/hierarchy1"/>
    <dgm:cxn modelId="{635DB81E-F119-432B-AE4E-81EB3E66CAF5}" type="presParOf" srcId="{9BA272DE-0F4C-43BE-801A-F5A4495E1DC1}" destId="{1C45E1C6-1B24-4A78-BD71-A37EB135524C}" srcOrd="0" destOrd="0" presId="urn:microsoft.com/office/officeart/2005/8/layout/hierarchy1"/>
    <dgm:cxn modelId="{457FE05E-5263-4EEF-9C81-673FDA0EE8EA}" type="presParOf" srcId="{9BA272DE-0F4C-43BE-801A-F5A4495E1DC1}" destId="{9951D7C5-8513-4B35-A669-B715CD42484B}" srcOrd="1" destOrd="0" presId="urn:microsoft.com/office/officeart/2005/8/layout/hierarchy1"/>
    <dgm:cxn modelId="{C9D55C84-F1F4-4A9E-8CDD-82495A55F30E}" type="presParOf" srcId="{B17DA67F-8678-4D7E-954A-6A84F8E45532}" destId="{EE082C0A-67F9-4A15-942D-E930ADC1D3AD}" srcOrd="1" destOrd="0" presId="urn:microsoft.com/office/officeart/2005/8/layout/hierarchy1"/>
    <dgm:cxn modelId="{F17F48E1-EE75-441E-870B-4AF989FFC777}" type="presParOf" srcId="{47AE8BB7-6D22-4D89-8F08-B8161ED0C2A6}" destId="{1472F3A4-4B7A-4134-8E9B-515032DF2F2B}" srcOrd="4" destOrd="0" presId="urn:microsoft.com/office/officeart/2005/8/layout/hierarchy1"/>
    <dgm:cxn modelId="{9FC5F766-286D-4D20-928D-FADA5BEEF2DD}" type="presParOf" srcId="{47AE8BB7-6D22-4D89-8F08-B8161ED0C2A6}" destId="{DC4D3194-02C6-45A2-9F38-CCD1E7FAE56A}" srcOrd="5" destOrd="0" presId="urn:microsoft.com/office/officeart/2005/8/layout/hierarchy1"/>
    <dgm:cxn modelId="{B3849FEA-A8BC-423A-A4D1-767904EAA7C7}" type="presParOf" srcId="{DC4D3194-02C6-45A2-9F38-CCD1E7FAE56A}" destId="{398E3FD9-AA6A-4CC5-9A56-23B95911A06C}" srcOrd="0" destOrd="0" presId="urn:microsoft.com/office/officeart/2005/8/layout/hierarchy1"/>
    <dgm:cxn modelId="{2C54741F-5427-4AEE-8C30-BE40317DEF9B}" type="presParOf" srcId="{398E3FD9-AA6A-4CC5-9A56-23B95911A06C}" destId="{6E103DA3-1DBB-4358-BA26-D152A556289E}" srcOrd="0" destOrd="0" presId="urn:microsoft.com/office/officeart/2005/8/layout/hierarchy1"/>
    <dgm:cxn modelId="{E7277B78-B3B4-4F8E-933C-141BA6A73C65}" type="presParOf" srcId="{398E3FD9-AA6A-4CC5-9A56-23B95911A06C}" destId="{B657A0E5-7DE4-4327-AE1D-56A684DDC2E1}" srcOrd="1" destOrd="0" presId="urn:microsoft.com/office/officeart/2005/8/layout/hierarchy1"/>
    <dgm:cxn modelId="{030356F7-2131-44FC-8EE9-3B0D029CACAE}" type="presParOf" srcId="{DC4D3194-02C6-45A2-9F38-CCD1E7FAE56A}" destId="{24719011-2870-4B77-BA88-FFCDE7D2F1B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F3A4-4B7A-4134-8E9B-515032DF2F2B}">
      <dsp:nvSpPr>
        <dsp:cNvPr id="0" name=""/>
        <dsp:cNvSpPr/>
      </dsp:nvSpPr>
      <dsp:spPr>
        <a:xfrm>
          <a:off x="8364757" y="2909218"/>
          <a:ext cx="2094483" cy="476558"/>
        </a:xfrm>
        <a:custGeom>
          <a:avLst/>
          <a:gdLst/>
          <a:ahLst/>
          <a:cxnLst/>
          <a:rect l="0" t="0" r="0" b="0"/>
          <a:pathLst>
            <a:path>
              <a:moveTo>
                <a:pt x="0" y="0"/>
              </a:moveTo>
              <a:lnTo>
                <a:pt x="0" y="324760"/>
              </a:lnTo>
              <a:lnTo>
                <a:pt x="2094483" y="324760"/>
              </a:lnTo>
              <a:lnTo>
                <a:pt x="2094483" y="47655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5ACB5B-706C-43B9-8CFE-FEC78FF5D024}">
      <dsp:nvSpPr>
        <dsp:cNvPr id="0" name=""/>
        <dsp:cNvSpPr/>
      </dsp:nvSpPr>
      <dsp:spPr>
        <a:xfrm>
          <a:off x="8268645" y="2909218"/>
          <a:ext cx="96111" cy="476558"/>
        </a:xfrm>
        <a:custGeom>
          <a:avLst/>
          <a:gdLst/>
          <a:ahLst/>
          <a:cxnLst/>
          <a:rect l="0" t="0" r="0" b="0"/>
          <a:pathLst>
            <a:path>
              <a:moveTo>
                <a:pt x="96111" y="0"/>
              </a:moveTo>
              <a:lnTo>
                <a:pt x="96111" y="324760"/>
              </a:lnTo>
              <a:lnTo>
                <a:pt x="0" y="324760"/>
              </a:lnTo>
              <a:lnTo>
                <a:pt x="0" y="47655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171BA7-4F38-4113-ADC5-EE8F42611D03}">
      <dsp:nvSpPr>
        <dsp:cNvPr id="0" name=""/>
        <dsp:cNvSpPr/>
      </dsp:nvSpPr>
      <dsp:spPr>
        <a:xfrm>
          <a:off x="6174162" y="2909218"/>
          <a:ext cx="2190595" cy="476558"/>
        </a:xfrm>
        <a:custGeom>
          <a:avLst/>
          <a:gdLst/>
          <a:ahLst/>
          <a:cxnLst/>
          <a:rect l="0" t="0" r="0" b="0"/>
          <a:pathLst>
            <a:path>
              <a:moveTo>
                <a:pt x="2190595" y="0"/>
              </a:moveTo>
              <a:lnTo>
                <a:pt x="2190595" y="324760"/>
              </a:lnTo>
              <a:lnTo>
                <a:pt x="0" y="324760"/>
              </a:lnTo>
              <a:lnTo>
                <a:pt x="0" y="47655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4F8F9F-6C36-4D82-A334-C23634AB56C2}">
      <dsp:nvSpPr>
        <dsp:cNvPr id="0" name=""/>
        <dsp:cNvSpPr/>
      </dsp:nvSpPr>
      <dsp:spPr>
        <a:xfrm>
          <a:off x="5408067" y="1392150"/>
          <a:ext cx="2956690" cy="476558"/>
        </a:xfrm>
        <a:custGeom>
          <a:avLst/>
          <a:gdLst/>
          <a:ahLst/>
          <a:cxnLst/>
          <a:rect l="0" t="0" r="0" b="0"/>
          <a:pathLst>
            <a:path>
              <a:moveTo>
                <a:pt x="0" y="0"/>
              </a:moveTo>
              <a:lnTo>
                <a:pt x="0" y="324760"/>
              </a:lnTo>
              <a:lnTo>
                <a:pt x="2956690" y="324760"/>
              </a:lnTo>
              <a:lnTo>
                <a:pt x="2956690" y="47655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425E3A-8A09-4A11-A639-0A692302898F}">
      <dsp:nvSpPr>
        <dsp:cNvPr id="0" name=""/>
        <dsp:cNvSpPr/>
      </dsp:nvSpPr>
      <dsp:spPr>
        <a:xfrm>
          <a:off x="2451377" y="2909218"/>
          <a:ext cx="1420084" cy="476558"/>
        </a:xfrm>
        <a:custGeom>
          <a:avLst/>
          <a:gdLst/>
          <a:ahLst/>
          <a:cxnLst/>
          <a:rect l="0" t="0" r="0" b="0"/>
          <a:pathLst>
            <a:path>
              <a:moveTo>
                <a:pt x="0" y="0"/>
              </a:moveTo>
              <a:lnTo>
                <a:pt x="0" y="324760"/>
              </a:lnTo>
              <a:lnTo>
                <a:pt x="1420084" y="324760"/>
              </a:lnTo>
              <a:lnTo>
                <a:pt x="1420084" y="47655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8ED75D-4347-4F17-B9F9-A92F0C9758D7}">
      <dsp:nvSpPr>
        <dsp:cNvPr id="0" name=""/>
        <dsp:cNvSpPr/>
      </dsp:nvSpPr>
      <dsp:spPr>
        <a:xfrm>
          <a:off x="1241795" y="2909218"/>
          <a:ext cx="1209581" cy="476558"/>
        </a:xfrm>
        <a:custGeom>
          <a:avLst/>
          <a:gdLst/>
          <a:ahLst/>
          <a:cxnLst/>
          <a:rect l="0" t="0" r="0" b="0"/>
          <a:pathLst>
            <a:path>
              <a:moveTo>
                <a:pt x="1209581" y="0"/>
              </a:moveTo>
              <a:lnTo>
                <a:pt x="1209581" y="324760"/>
              </a:lnTo>
              <a:lnTo>
                <a:pt x="0" y="324760"/>
              </a:lnTo>
              <a:lnTo>
                <a:pt x="0" y="47655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4FCD61-4F46-4C16-ACAD-9BA691378BDC}">
      <dsp:nvSpPr>
        <dsp:cNvPr id="0" name=""/>
        <dsp:cNvSpPr/>
      </dsp:nvSpPr>
      <dsp:spPr>
        <a:xfrm>
          <a:off x="2451377" y="1392150"/>
          <a:ext cx="2956690" cy="476558"/>
        </a:xfrm>
        <a:custGeom>
          <a:avLst/>
          <a:gdLst/>
          <a:ahLst/>
          <a:cxnLst/>
          <a:rect l="0" t="0" r="0" b="0"/>
          <a:pathLst>
            <a:path>
              <a:moveTo>
                <a:pt x="2956690" y="0"/>
              </a:moveTo>
              <a:lnTo>
                <a:pt x="2956690" y="324760"/>
              </a:lnTo>
              <a:lnTo>
                <a:pt x="0" y="324760"/>
              </a:lnTo>
              <a:lnTo>
                <a:pt x="0" y="47655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9B84DA-3B28-4029-9AB0-C4BD5F42DA95}">
      <dsp:nvSpPr>
        <dsp:cNvPr id="0" name=""/>
        <dsp:cNvSpPr/>
      </dsp:nvSpPr>
      <dsp:spPr>
        <a:xfrm>
          <a:off x="4588768" y="351640"/>
          <a:ext cx="1638597" cy="104050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4BCC4C-8F0C-44D0-AC0C-961D2DF7BCB2}">
      <dsp:nvSpPr>
        <dsp:cNvPr id="0" name=""/>
        <dsp:cNvSpPr/>
      </dsp:nvSpPr>
      <dsp:spPr>
        <a:xfrm>
          <a:off x="4770835" y="524604"/>
          <a:ext cx="1638597" cy="104050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en-GB" sz="1800" kern="1200" dirty="0">
              <a:solidFill>
                <a:srgbClr val="FF0000"/>
              </a:solidFill>
            </a:rPr>
            <a:t>Emergency</a:t>
          </a:r>
          <a:r>
            <a:rPr lang="en-GB" sz="1800" kern="1200" dirty="0"/>
            <a:t> can be</a:t>
          </a:r>
          <a:endParaRPr lang="ar-SA" sz="1800" kern="1200" dirty="0"/>
        </a:p>
      </dsp:txBody>
      <dsp:txXfrm>
        <a:off x="4801310" y="555079"/>
        <a:ext cx="1577647" cy="979559"/>
      </dsp:txXfrm>
    </dsp:sp>
    <dsp:sp modelId="{E809D731-3A63-439A-B6BD-17BF052302AB}">
      <dsp:nvSpPr>
        <dsp:cNvPr id="0" name=""/>
        <dsp:cNvSpPr/>
      </dsp:nvSpPr>
      <dsp:spPr>
        <a:xfrm>
          <a:off x="1632078" y="1868709"/>
          <a:ext cx="1638597" cy="104050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0DCCC2-1ADE-4D26-9FC8-F000EE037FC0}">
      <dsp:nvSpPr>
        <dsp:cNvPr id="0" name=""/>
        <dsp:cNvSpPr/>
      </dsp:nvSpPr>
      <dsp:spPr>
        <a:xfrm>
          <a:off x="1814145" y="2041672"/>
          <a:ext cx="1638597" cy="104050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en-GB" sz="1800" kern="1200" dirty="0"/>
            <a:t>Medical in nature.</a:t>
          </a:r>
          <a:endParaRPr lang="ar-SA" sz="1800" kern="1200" dirty="0"/>
        </a:p>
      </dsp:txBody>
      <dsp:txXfrm>
        <a:off x="1844620" y="2072147"/>
        <a:ext cx="1577647" cy="979559"/>
      </dsp:txXfrm>
    </dsp:sp>
    <dsp:sp modelId="{C908F95C-8F11-4F15-840C-668F2AC280E3}">
      <dsp:nvSpPr>
        <dsp:cNvPr id="0" name=""/>
        <dsp:cNvSpPr/>
      </dsp:nvSpPr>
      <dsp:spPr>
        <a:xfrm>
          <a:off x="3777" y="3385777"/>
          <a:ext cx="2476035" cy="193216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218AE5-5DBE-4E97-B3DB-D436D94CCD41}">
      <dsp:nvSpPr>
        <dsp:cNvPr id="0" name=""/>
        <dsp:cNvSpPr/>
      </dsp:nvSpPr>
      <dsp:spPr>
        <a:xfrm>
          <a:off x="185844" y="3558740"/>
          <a:ext cx="2476035" cy="193216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en-GB" sz="1800" kern="1200" dirty="0"/>
            <a:t>Acute illness or injury that required immediate attention.</a:t>
          </a:r>
          <a:endParaRPr lang="ar-SA" sz="1800" kern="1200" dirty="0"/>
        </a:p>
      </dsp:txBody>
      <dsp:txXfrm>
        <a:off x="242435" y="3615331"/>
        <a:ext cx="2362853" cy="1818981"/>
      </dsp:txXfrm>
    </dsp:sp>
    <dsp:sp modelId="{005CF20E-CDA9-4847-99A8-7D4F5AF8A2A0}">
      <dsp:nvSpPr>
        <dsp:cNvPr id="0" name=""/>
        <dsp:cNvSpPr/>
      </dsp:nvSpPr>
      <dsp:spPr>
        <a:xfrm>
          <a:off x="2843946" y="3385777"/>
          <a:ext cx="2055030" cy="19205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C73889-C9F6-48D1-B200-B49F94265129}">
      <dsp:nvSpPr>
        <dsp:cNvPr id="0" name=""/>
        <dsp:cNvSpPr/>
      </dsp:nvSpPr>
      <dsp:spPr>
        <a:xfrm>
          <a:off x="3026012" y="3558740"/>
          <a:ext cx="2055030" cy="19205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GB" sz="1600" kern="1200" dirty="0"/>
            <a:t>To prevent the person from dying or experiencing permanent long term effects</a:t>
          </a:r>
          <a:endParaRPr lang="ar-SA" sz="1600" kern="1200" dirty="0"/>
        </a:p>
      </dsp:txBody>
      <dsp:txXfrm>
        <a:off x="3082262" y="3614990"/>
        <a:ext cx="1942530" cy="1808030"/>
      </dsp:txXfrm>
    </dsp:sp>
    <dsp:sp modelId="{DD603E1D-613C-4752-BB96-A20A790A059B}">
      <dsp:nvSpPr>
        <dsp:cNvPr id="0" name=""/>
        <dsp:cNvSpPr/>
      </dsp:nvSpPr>
      <dsp:spPr>
        <a:xfrm>
          <a:off x="7545459" y="1868709"/>
          <a:ext cx="1638597" cy="104050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BE90A-D3C2-49C4-B0BC-651AED827A2E}">
      <dsp:nvSpPr>
        <dsp:cNvPr id="0" name=""/>
        <dsp:cNvSpPr/>
      </dsp:nvSpPr>
      <dsp:spPr>
        <a:xfrm>
          <a:off x="7727525" y="2041672"/>
          <a:ext cx="1638597" cy="104050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en-GB" sz="1800" kern="1200" dirty="0"/>
            <a:t>Environmental</a:t>
          </a:r>
          <a:endParaRPr lang="ar-SA" sz="1800" kern="1200" dirty="0"/>
        </a:p>
      </dsp:txBody>
      <dsp:txXfrm>
        <a:off x="7758000" y="2072147"/>
        <a:ext cx="1577647" cy="979559"/>
      </dsp:txXfrm>
    </dsp:sp>
    <dsp:sp modelId="{BA3C378E-4E59-4B84-B829-8A3ECB6544FA}">
      <dsp:nvSpPr>
        <dsp:cNvPr id="0" name=""/>
        <dsp:cNvSpPr/>
      </dsp:nvSpPr>
      <dsp:spPr>
        <a:xfrm>
          <a:off x="5263110" y="3385777"/>
          <a:ext cx="1822104" cy="205544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C7012-CC18-417E-98D4-E8868A09BA84}">
      <dsp:nvSpPr>
        <dsp:cNvPr id="0" name=""/>
        <dsp:cNvSpPr/>
      </dsp:nvSpPr>
      <dsp:spPr>
        <a:xfrm>
          <a:off x="5445176" y="3558740"/>
          <a:ext cx="1822104" cy="205544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GB" sz="1600" kern="1200" dirty="0"/>
            <a:t>Change to a person environment that affect the person health and safety</a:t>
          </a:r>
          <a:endParaRPr lang="ar-SA" sz="1600" kern="1200" dirty="0"/>
        </a:p>
      </dsp:txBody>
      <dsp:txXfrm>
        <a:off x="5498544" y="3612108"/>
        <a:ext cx="1715368" cy="1948707"/>
      </dsp:txXfrm>
    </dsp:sp>
    <dsp:sp modelId="{1C45E1C6-1B24-4A78-BD71-A37EB135524C}">
      <dsp:nvSpPr>
        <dsp:cNvPr id="0" name=""/>
        <dsp:cNvSpPr/>
      </dsp:nvSpPr>
      <dsp:spPr>
        <a:xfrm>
          <a:off x="7449347" y="3385777"/>
          <a:ext cx="1638597" cy="176700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51D7C5-8513-4B35-A669-B715CD42484B}">
      <dsp:nvSpPr>
        <dsp:cNvPr id="0" name=""/>
        <dsp:cNvSpPr/>
      </dsp:nvSpPr>
      <dsp:spPr>
        <a:xfrm>
          <a:off x="7631413" y="3558740"/>
          <a:ext cx="1638597" cy="176700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GB" sz="1600" kern="1200" dirty="0"/>
            <a:t>Example: Fire, Weather emergency (such as snow storm, tornadoes and hurricanes) </a:t>
          </a:r>
          <a:endParaRPr lang="ar-SA" sz="1600" b="1" kern="1200" dirty="0"/>
        </a:p>
      </dsp:txBody>
      <dsp:txXfrm>
        <a:off x="7679406" y="3606733"/>
        <a:ext cx="1542611" cy="1671017"/>
      </dsp:txXfrm>
    </dsp:sp>
    <dsp:sp modelId="{6E103DA3-1DBB-4358-BA26-D152A556289E}">
      <dsp:nvSpPr>
        <dsp:cNvPr id="0" name=""/>
        <dsp:cNvSpPr/>
      </dsp:nvSpPr>
      <dsp:spPr>
        <a:xfrm>
          <a:off x="9452077" y="3385777"/>
          <a:ext cx="2014328" cy="17661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57A0E5-7DE4-4327-AE1D-56A684DDC2E1}">
      <dsp:nvSpPr>
        <dsp:cNvPr id="0" name=""/>
        <dsp:cNvSpPr/>
      </dsp:nvSpPr>
      <dsp:spPr>
        <a:xfrm>
          <a:off x="9634144" y="3558740"/>
          <a:ext cx="2014328" cy="176617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en-GB" sz="1400" b="1" kern="1200" dirty="0"/>
            <a:t>And Disaster (</a:t>
          </a:r>
          <a:r>
            <a:rPr lang="en-GB" sz="1400" b="0" kern="1200" dirty="0"/>
            <a:t>sever events that cause widespread damage and destruction, affecting many people and disrupting normal function of the community).</a:t>
          </a:r>
          <a:endParaRPr lang="ar-SA" sz="1400" kern="1200" dirty="0"/>
        </a:p>
      </dsp:txBody>
      <dsp:txXfrm>
        <a:off x="9685873" y="3610469"/>
        <a:ext cx="1910870" cy="16627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18E9-9E80-D4D9-71FA-17F1E9F75F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SA"/>
          </a:p>
        </p:txBody>
      </p:sp>
      <p:sp>
        <p:nvSpPr>
          <p:cNvPr id="3" name="Subtitle 2">
            <a:extLst>
              <a:ext uri="{FF2B5EF4-FFF2-40B4-BE49-F238E27FC236}">
                <a16:creationId xmlns:a16="http://schemas.microsoft.com/office/drawing/2014/main" id="{3F2ACED9-0E9D-57DB-129A-910CEF904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SA"/>
          </a:p>
        </p:txBody>
      </p:sp>
      <p:sp>
        <p:nvSpPr>
          <p:cNvPr id="4" name="Date Placeholder 3">
            <a:extLst>
              <a:ext uri="{FF2B5EF4-FFF2-40B4-BE49-F238E27FC236}">
                <a16:creationId xmlns:a16="http://schemas.microsoft.com/office/drawing/2014/main" id="{8B6FF968-2C2E-70F8-8250-16E8DB7EF055}"/>
              </a:ext>
            </a:extLst>
          </p:cNvPr>
          <p:cNvSpPr>
            <a:spLocks noGrp="1"/>
          </p:cNvSpPr>
          <p:nvPr>
            <p:ph type="dt" sz="half" idx="10"/>
          </p:nvPr>
        </p:nvSpPr>
        <p:spPr/>
        <p:txBody>
          <a:bodyPr/>
          <a:lstStyle/>
          <a:p>
            <a:fld id="{FB20435F-CEB4-4FCE-BBE8-082494EE6538}" type="datetimeFigureOut">
              <a:rPr lang="ar-SA" smtClean="0"/>
              <a:t>24/07/1445</a:t>
            </a:fld>
            <a:endParaRPr lang="ar-SA"/>
          </a:p>
        </p:txBody>
      </p:sp>
      <p:sp>
        <p:nvSpPr>
          <p:cNvPr id="5" name="Footer Placeholder 4">
            <a:extLst>
              <a:ext uri="{FF2B5EF4-FFF2-40B4-BE49-F238E27FC236}">
                <a16:creationId xmlns:a16="http://schemas.microsoft.com/office/drawing/2014/main" id="{80661BF6-982A-4ED6-A988-2BF77CAB3FDE}"/>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411BC7B6-0F91-2B8E-7CAC-07B4352B2FC4}"/>
              </a:ext>
            </a:extLst>
          </p:cNvPr>
          <p:cNvSpPr>
            <a:spLocks noGrp="1"/>
          </p:cNvSpPr>
          <p:nvPr>
            <p:ph type="sldNum" sz="quarter" idx="12"/>
          </p:nvPr>
        </p:nvSpPr>
        <p:spPr/>
        <p:txBody>
          <a:bodyPr/>
          <a:lstStyle/>
          <a:p>
            <a:fld id="{AA122459-EF1A-473F-8CD8-77B97B020964}" type="slidenum">
              <a:rPr lang="ar-SA" smtClean="0"/>
              <a:t>‹#›</a:t>
            </a:fld>
            <a:endParaRPr lang="ar-SA"/>
          </a:p>
        </p:txBody>
      </p:sp>
    </p:spTree>
    <p:extLst>
      <p:ext uri="{BB962C8B-B14F-4D97-AF65-F5344CB8AC3E}">
        <p14:creationId xmlns:p14="http://schemas.microsoft.com/office/powerpoint/2010/main" val="40281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8B1E-EBAE-9C09-0AEB-87A7A8E38D3B}"/>
              </a:ext>
            </a:extLst>
          </p:cNvPr>
          <p:cNvSpPr>
            <a:spLocks noGrp="1"/>
          </p:cNvSpPr>
          <p:nvPr>
            <p:ph type="title"/>
          </p:nvPr>
        </p:nvSpPr>
        <p:spPr/>
        <p:txBody>
          <a:bodyPr/>
          <a:lstStyle/>
          <a:p>
            <a:r>
              <a:rPr lang="en-US"/>
              <a:t>Click to edit Master title style</a:t>
            </a:r>
            <a:endParaRPr lang="ar-SA"/>
          </a:p>
        </p:txBody>
      </p:sp>
      <p:sp>
        <p:nvSpPr>
          <p:cNvPr id="3" name="Vertical Text Placeholder 2">
            <a:extLst>
              <a:ext uri="{FF2B5EF4-FFF2-40B4-BE49-F238E27FC236}">
                <a16:creationId xmlns:a16="http://schemas.microsoft.com/office/drawing/2014/main" id="{FF6BB4D9-4E44-0F89-AB19-08ADC4133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3A28196A-FBD2-7C25-9721-E4186B7FBB18}"/>
              </a:ext>
            </a:extLst>
          </p:cNvPr>
          <p:cNvSpPr>
            <a:spLocks noGrp="1"/>
          </p:cNvSpPr>
          <p:nvPr>
            <p:ph type="dt" sz="half" idx="10"/>
          </p:nvPr>
        </p:nvSpPr>
        <p:spPr/>
        <p:txBody>
          <a:bodyPr/>
          <a:lstStyle/>
          <a:p>
            <a:fld id="{FB20435F-CEB4-4FCE-BBE8-082494EE6538}" type="datetimeFigureOut">
              <a:rPr lang="ar-SA" smtClean="0"/>
              <a:t>24/07/1445</a:t>
            </a:fld>
            <a:endParaRPr lang="ar-SA"/>
          </a:p>
        </p:txBody>
      </p:sp>
      <p:sp>
        <p:nvSpPr>
          <p:cNvPr id="5" name="Footer Placeholder 4">
            <a:extLst>
              <a:ext uri="{FF2B5EF4-FFF2-40B4-BE49-F238E27FC236}">
                <a16:creationId xmlns:a16="http://schemas.microsoft.com/office/drawing/2014/main" id="{8809AB61-9ECC-38C9-48E2-6DA28FA919D8}"/>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AA90E386-87FD-524E-9DF4-D2BF1ECC7781}"/>
              </a:ext>
            </a:extLst>
          </p:cNvPr>
          <p:cNvSpPr>
            <a:spLocks noGrp="1"/>
          </p:cNvSpPr>
          <p:nvPr>
            <p:ph type="sldNum" sz="quarter" idx="12"/>
          </p:nvPr>
        </p:nvSpPr>
        <p:spPr/>
        <p:txBody>
          <a:bodyPr/>
          <a:lstStyle/>
          <a:p>
            <a:fld id="{AA122459-EF1A-473F-8CD8-77B97B020964}" type="slidenum">
              <a:rPr lang="ar-SA" smtClean="0"/>
              <a:t>‹#›</a:t>
            </a:fld>
            <a:endParaRPr lang="ar-SA"/>
          </a:p>
        </p:txBody>
      </p:sp>
    </p:spTree>
    <p:extLst>
      <p:ext uri="{BB962C8B-B14F-4D97-AF65-F5344CB8AC3E}">
        <p14:creationId xmlns:p14="http://schemas.microsoft.com/office/powerpoint/2010/main" val="846628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BA5FD-B11E-7B58-2B1D-4C263AC103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SA"/>
          </a:p>
        </p:txBody>
      </p:sp>
      <p:sp>
        <p:nvSpPr>
          <p:cNvPr id="3" name="Vertical Text Placeholder 2">
            <a:extLst>
              <a:ext uri="{FF2B5EF4-FFF2-40B4-BE49-F238E27FC236}">
                <a16:creationId xmlns:a16="http://schemas.microsoft.com/office/drawing/2014/main" id="{4454B122-5F10-C47B-476E-151933B73A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25102782-55EB-E446-F33F-31690123A80C}"/>
              </a:ext>
            </a:extLst>
          </p:cNvPr>
          <p:cNvSpPr>
            <a:spLocks noGrp="1"/>
          </p:cNvSpPr>
          <p:nvPr>
            <p:ph type="dt" sz="half" idx="10"/>
          </p:nvPr>
        </p:nvSpPr>
        <p:spPr/>
        <p:txBody>
          <a:bodyPr/>
          <a:lstStyle/>
          <a:p>
            <a:fld id="{FB20435F-CEB4-4FCE-BBE8-082494EE6538}" type="datetimeFigureOut">
              <a:rPr lang="ar-SA" smtClean="0"/>
              <a:t>24/07/1445</a:t>
            </a:fld>
            <a:endParaRPr lang="ar-SA"/>
          </a:p>
        </p:txBody>
      </p:sp>
      <p:sp>
        <p:nvSpPr>
          <p:cNvPr id="5" name="Footer Placeholder 4">
            <a:extLst>
              <a:ext uri="{FF2B5EF4-FFF2-40B4-BE49-F238E27FC236}">
                <a16:creationId xmlns:a16="http://schemas.microsoft.com/office/drawing/2014/main" id="{FB177EC8-1B29-E2FF-C94A-8A7581BB4293}"/>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56C15E30-668A-1A48-5D35-26D2DDB6FA63}"/>
              </a:ext>
            </a:extLst>
          </p:cNvPr>
          <p:cNvSpPr>
            <a:spLocks noGrp="1"/>
          </p:cNvSpPr>
          <p:nvPr>
            <p:ph type="sldNum" sz="quarter" idx="12"/>
          </p:nvPr>
        </p:nvSpPr>
        <p:spPr/>
        <p:txBody>
          <a:bodyPr/>
          <a:lstStyle/>
          <a:p>
            <a:fld id="{AA122459-EF1A-473F-8CD8-77B97B020964}" type="slidenum">
              <a:rPr lang="ar-SA" smtClean="0"/>
              <a:t>‹#›</a:t>
            </a:fld>
            <a:endParaRPr lang="ar-SA"/>
          </a:p>
        </p:txBody>
      </p:sp>
    </p:spTree>
    <p:extLst>
      <p:ext uri="{BB962C8B-B14F-4D97-AF65-F5344CB8AC3E}">
        <p14:creationId xmlns:p14="http://schemas.microsoft.com/office/powerpoint/2010/main" val="2872086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0C4C-DB3A-B65D-C232-CF6FADAAFB90}"/>
              </a:ext>
            </a:extLst>
          </p:cNvPr>
          <p:cNvSpPr>
            <a:spLocks noGrp="1"/>
          </p:cNvSpPr>
          <p:nvPr>
            <p:ph type="title"/>
          </p:nvPr>
        </p:nvSpPr>
        <p:spPr/>
        <p:txBody>
          <a:bodyPr/>
          <a:lstStyle/>
          <a:p>
            <a:r>
              <a:rPr lang="en-US"/>
              <a:t>Click to edit Master title style</a:t>
            </a:r>
            <a:endParaRPr lang="ar-SA"/>
          </a:p>
        </p:txBody>
      </p:sp>
      <p:sp>
        <p:nvSpPr>
          <p:cNvPr id="3" name="Content Placeholder 2">
            <a:extLst>
              <a:ext uri="{FF2B5EF4-FFF2-40B4-BE49-F238E27FC236}">
                <a16:creationId xmlns:a16="http://schemas.microsoft.com/office/drawing/2014/main" id="{06AB4A9B-EBE2-B155-5F47-55E705A42F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0B7EDBFB-71C2-445A-9059-E39A8F41629A}"/>
              </a:ext>
            </a:extLst>
          </p:cNvPr>
          <p:cNvSpPr>
            <a:spLocks noGrp="1"/>
          </p:cNvSpPr>
          <p:nvPr>
            <p:ph type="dt" sz="half" idx="10"/>
          </p:nvPr>
        </p:nvSpPr>
        <p:spPr/>
        <p:txBody>
          <a:bodyPr/>
          <a:lstStyle/>
          <a:p>
            <a:fld id="{FB20435F-CEB4-4FCE-BBE8-082494EE6538}" type="datetimeFigureOut">
              <a:rPr lang="ar-SA" smtClean="0"/>
              <a:t>24/07/1445</a:t>
            </a:fld>
            <a:endParaRPr lang="ar-SA"/>
          </a:p>
        </p:txBody>
      </p:sp>
      <p:sp>
        <p:nvSpPr>
          <p:cNvPr id="5" name="Footer Placeholder 4">
            <a:extLst>
              <a:ext uri="{FF2B5EF4-FFF2-40B4-BE49-F238E27FC236}">
                <a16:creationId xmlns:a16="http://schemas.microsoft.com/office/drawing/2014/main" id="{7EEA3EDC-D369-5580-9005-D8E80BCD4581}"/>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4140F852-55AE-87CA-6C01-13D3E5F5C28E}"/>
              </a:ext>
            </a:extLst>
          </p:cNvPr>
          <p:cNvSpPr>
            <a:spLocks noGrp="1"/>
          </p:cNvSpPr>
          <p:nvPr>
            <p:ph type="sldNum" sz="quarter" idx="12"/>
          </p:nvPr>
        </p:nvSpPr>
        <p:spPr/>
        <p:txBody>
          <a:bodyPr/>
          <a:lstStyle/>
          <a:p>
            <a:fld id="{AA122459-EF1A-473F-8CD8-77B97B020964}" type="slidenum">
              <a:rPr lang="ar-SA" smtClean="0"/>
              <a:t>‹#›</a:t>
            </a:fld>
            <a:endParaRPr lang="ar-SA"/>
          </a:p>
        </p:txBody>
      </p:sp>
    </p:spTree>
    <p:extLst>
      <p:ext uri="{BB962C8B-B14F-4D97-AF65-F5344CB8AC3E}">
        <p14:creationId xmlns:p14="http://schemas.microsoft.com/office/powerpoint/2010/main" val="3700344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9FCB-4B6E-A6D7-78AD-28FC23676B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SA"/>
          </a:p>
        </p:txBody>
      </p:sp>
      <p:sp>
        <p:nvSpPr>
          <p:cNvPr id="3" name="Text Placeholder 2">
            <a:extLst>
              <a:ext uri="{FF2B5EF4-FFF2-40B4-BE49-F238E27FC236}">
                <a16:creationId xmlns:a16="http://schemas.microsoft.com/office/drawing/2014/main" id="{66D24D74-18CD-46AD-B2D0-47F124DBC4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E8B5D5-78A7-4B7C-300E-5F18FCA5B81C}"/>
              </a:ext>
            </a:extLst>
          </p:cNvPr>
          <p:cNvSpPr>
            <a:spLocks noGrp="1"/>
          </p:cNvSpPr>
          <p:nvPr>
            <p:ph type="dt" sz="half" idx="10"/>
          </p:nvPr>
        </p:nvSpPr>
        <p:spPr/>
        <p:txBody>
          <a:bodyPr/>
          <a:lstStyle/>
          <a:p>
            <a:fld id="{FB20435F-CEB4-4FCE-BBE8-082494EE6538}" type="datetimeFigureOut">
              <a:rPr lang="ar-SA" smtClean="0"/>
              <a:t>24/07/1445</a:t>
            </a:fld>
            <a:endParaRPr lang="ar-SA"/>
          </a:p>
        </p:txBody>
      </p:sp>
      <p:sp>
        <p:nvSpPr>
          <p:cNvPr id="5" name="Footer Placeholder 4">
            <a:extLst>
              <a:ext uri="{FF2B5EF4-FFF2-40B4-BE49-F238E27FC236}">
                <a16:creationId xmlns:a16="http://schemas.microsoft.com/office/drawing/2014/main" id="{5DF5E7CC-AF16-094E-5D86-7BEA37C09CCB}"/>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1107C40A-CAEA-FA89-54CF-81D5954F0CF2}"/>
              </a:ext>
            </a:extLst>
          </p:cNvPr>
          <p:cNvSpPr>
            <a:spLocks noGrp="1"/>
          </p:cNvSpPr>
          <p:nvPr>
            <p:ph type="sldNum" sz="quarter" idx="12"/>
          </p:nvPr>
        </p:nvSpPr>
        <p:spPr/>
        <p:txBody>
          <a:bodyPr/>
          <a:lstStyle/>
          <a:p>
            <a:fld id="{AA122459-EF1A-473F-8CD8-77B97B020964}" type="slidenum">
              <a:rPr lang="ar-SA" smtClean="0"/>
              <a:t>‹#›</a:t>
            </a:fld>
            <a:endParaRPr lang="ar-SA"/>
          </a:p>
        </p:txBody>
      </p:sp>
    </p:spTree>
    <p:extLst>
      <p:ext uri="{BB962C8B-B14F-4D97-AF65-F5344CB8AC3E}">
        <p14:creationId xmlns:p14="http://schemas.microsoft.com/office/powerpoint/2010/main" val="369838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2FAC-EB6D-5C92-BA4C-9E227DEF9C06}"/>
              </a:ext>
            </a:extLst>
          </p:cNvPr>
          <p:cNvSpPr>
            <a:spLocks noGrp="1"/>
          </p:cNvSpPr>
          <p:nvPr>
            <p:ph type="title"/>
          </p:nvPr>
        </p:nvSpPr>
        <p:spPr/>
        <p:txBody>
          <a:bodyPr/>
          <a:lstStyle/>
          <a:p>
            <a:r>
              <a:rPr lang="en-US"/>
              <a:t>Click to edit Master title style</a:t>
            </a:r>
            <a:endParaRPr lang="ar-SA"/>
          </a:p>
        </p:txBody>
      </p:sp>
      <p:sp>
        <p:nvSpPr>
          <p:cNvPr id="3" name="Content Placeholder 2">
            <a:extLst>
              <a:ext uri="{FF2B5EF4-FFF2-40B4-BE49-F238E27FC236}">
                <a16:creationId xmlns:a16="http://schemas.microsoft.com/office/drawing/2014/main" id="{05696537-3506-7E19-F645-AAE2FDE568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a:extLst>
              <a:ext uri="{FF2B5EF4-FFF2-40B4-BE49-F238E27FC236}">
                <a16:creationId xmlns:a16="http://schemas.microsoft.com/office/drawing/2014/main" id="{ED6E58BF-ED0F-28FA-89D9-13C6A56F70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a:extLst>
              <a:ext uri="{FF2B5EF4-FFF2-40B4-BE49-F238E27FC236}">
                <a16:creationId xmlns:a16="http://schemas.microsoft.com/office/drawing/2014/main" id="{548B75A3-DA1E-8EDA-CB0A-6A1FD4AB4F73}"/>
              </a:ext>
            </a:extLst>
          </p:cNvPr>
          <p:cNvSpPr>
            <a:spLocks noGrp="1"/>
          </p:cNvSpPr>
          <p:nvPr>
            <p:ph type="dt" sz="half" idx="10"/>
          </p:nvPr>
        </p:nvSpPr>
        <p:spPr/>
        <p:txBody>
          <a:bodyPr/>
          <a:lstStyle/>
          <a:p>
            <a:fld id="{FB20435F-CEB4-4FCE-BBE8-082494EE6538}" type="datetimeFigureOut">
              <a:rPr lang="ar-SA" smtClean="0"/>
              <a:t>24/07/1445</a:t>
            </a:fld>
            <a:endParaRPr lang="ar-SA"/>
          </a:p>
        </p:txBody>
      </p:sp>
      <p:sp>
        <p:nvSpPr>
          <p:cNvPr id="6" name="Footer Placeholder 5">
            <a:extLst>
              <a:ext uri="{FF2B5EF4-FFF2-40B4-BE49-F238E27FC236}">
                <a16:creationId xmlns:a16="http://schemas.microsoft.com/office/drawing/2014/main" id="{697215A2-1475-E4EE-BD58-960239AF0CB2}"/>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9FFF9CC6-2661-F020-757E-8B1627026D7E}"/>
              </a:ext>
            </a:extLst>
          </p:cNvPr>
          <p:cNvSpPr>
            <a:spLocks noGrp="1"/>
          </p:cNvSpPr>
          <p:nvPr>
            <p:ph type="sldNum" sz="quarter" idx="12"/>
          </p:nvPr>
        </p:nvSpPr>
        <p:spPr/>
        <p:txBody>
          <a:bodyPr/>
          <a:lstStyle/>
          <a:p>
            <a:fld id="{AA122459-EF1A-473F-8CD8-77B97B020964}" type="slidenum">
              <a:rPr lang="ar-SA" smtClean="0"/>
              <a:t>‹#›</a:t>
            </a:fld>
            <a:endParaRPr lang="ar-SA"/>
          </a:p>
        </p:txBody>
      </p:sp>
    </p:spTree>
    <p:extLst>
      <p:ext uri="{BB962C8B-B14F-4D97-AF65-F5344CB8AC3E}">
        <p14:creationId xmlns:p14="http://schemas.microsoft.com/office/powerpoint/2010/main" val="1199007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ADE55-064F-10C7-3573-4D628B8C7C04}"/>
              </a:ext>
            </a:extLst>
          </p:cNvPr>
          <p:cNvSpPr>
            <a:spLocks noGrp="1"/>
          </p:cNvSpPr>
          <p:nvPr>
            <p:ph type="title"/>
          </p:nvPr>
        </p:nvSpPr>
        <p:spPr>
          <a:xfrm>
            <a:off x="839788" y="365125"/>
            <a:ext cx="10515600" cy="1325563"/>
          </a:xfrm>
        </p:spPr>
        <p:txBody>
          <a:bodyPr/>
          <a:lstStyle/>
          <a:p>
            <a:r>
              <a:rPr lang="en-US"/>
              <a:t>Click to edit Master title style</a:t>
            </a:r>
            <a:endParaRPr lang="ar-SA"/>
          </a:p>
        </p:txBody>
      </p:sp>
      <p:sp>
        <p:nvSpPr>
          <p:cNvPr id="3" name="Text Placeholder 2">
            <a:extLst>
              <a:ext uri="{FF2B5EF4-FFF2-40B4-BE49-F238E27FC236}">
                <a16:creationId xmlns:a16="http://schemas.microsoft.com/office/drawing/2014/main" id="{E2972AF1-2186-960C-C619-CB93ECF6A9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D21AD-A952-055B-2E9C-914E1A6A5C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a:extLst>
              <a:ext uri="{FF2B5EF4-FFF2-40B4-BE49-F238E27FC236}">
                <a16:creationId xmlns:a16="http://schemas.microsoft.com/office/drawing/2014/main" id="{4F4D633E-5E95-3435-8FB4-237C773444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34411C-5DD2-8787-9551-FDA066BE05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Date Placeholder 6">
            <a:extLst>
              <a:ext uri="{FF2B5EF4-FFF2-40B4-BE49-F238E27FC236}">
                <a16:creationId xmlns:a16="http://schemas.microsoft.com/office/drawing/2014/main" id="{C774A032-8E3D-35BF-6DB7-D25105D9F9AE}"/>
              </a:ext>
            </a:extLst>
          </p:cNvPr>
          <p:cNvSpPr>
            <a:spLocks noGrp="1"/>
          </p:cNvSpPr>
          <p:nvPr>
            <p:ph type="dt" sz="half" idx="10"/>
          </p:nvPr>
        </p:nvSpPr>
        <p:spPr/>
        <p:txBody>
          <a:bodyPr/>
          <a:lstStyle/>
          <a:p>
            <a:fld id="{FB20435F-CEB4-4FCE-BBE8-082494EE6538}" type="datetimeFigureOut">
              <a:rPr lang="ar-SA" smtClean="0"/>
              <a:t>24/07/1445</a:t>
            </a:fld>
            <a:endParaRPr lang="ar-SA"/>
          </a:p>
        </p:txBody>
      </p:sp>
      <p:sp>
        <p:nvSpPr>
          <p:cNvPr id="8" name="Footer Placeholder 7">
            <a:extLst>
              <a:ext uri="{FF2B5EF4-FFF2-40B4-BE49-F238E27FC236}">
                <a16:creationId xmlns:a16="http://schemas.microsoft.com/office/drawing/2014/main" id="{0EFB2D86-03BD-6571-F862-ABCF587F6A3A}"/>
              </a:ext>
            </a:extLst>
          </p:cNvPr>
          <p:cNvSpPr>
            <a:spLocks noGrp="1"/>
          </p:cNvSpPr>
          <p:nvPr>
            <p:ph type="ftr" sz="quarter" idx="11"/>
          </p:nvPr>
        </p:nvSpPr>
        <p:spPr/>
        <p:txBody>
          <a:bodyPr/>
          <a:lstStyle/>
          <a:p>
            <a:endParaRPr lang="ar-SA"/>
          </a:p>
        </p:txBody>
      </p:sp>
      <p:sp>
        <p:nvSpPr>
          <p:cNvPr id="9" name="Slide Number Placeholder 8">
            <a:extLst>
              <a:ext uri="{FF2B5EF4-FFF2-40B4-BE49-F238E27FC236}">
                <a16:creationId xmlns:a16="http://schemas.microsoft.com/office/drawing/2014/main" id="{C0E24F4C-262A-CC6F-54A3-6F047DAB88E7}"/>
              </a:ext>
            </a:extLst>
          </p:cNvPr>
          <p:cNvSpPr>
            <a:spLocks noGrp="1"/>
          </p:cNvSpPr>
          <p:nvPr>
            <p:ph type="sldNum" sz="quarter" idx="12"/>
          </p:nvPr>
        </p:nvSpPr>
        <p:spPr/>
        <p:txBody>
          <a:bodyPr/>
          <a:lstStyle/>
          <a:p>
            <a:fld id="{AA122459-EF1A-473F-8CD8-77B97B020964}" type="slidenum">
              <a:rPr lang="ar-SA" smtClean="0"/>
              <a:t>‹#›</a:t>
            </a:fld>
            <a:endParaRPr lang="ar-SA"/>
          </a:p>
        </p:txBody>
      </p:sp>
    </p:spTree>
    <p:extLst>
      <p:ext uri="{BB962C8B-B14F-4D97-AF65-F5344CB8AC3E}">
        <p14:creationId xmlns:p14="http://schemas.microsoft.com/office/powerpoint/2010/main" val="87411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F6FB-BF74-DAD4-FCE5-BAA3369730A3}"/>
              </a:ext>
            </a:extLst>
          </p:cNvPr>
          <p:cNvSpPr>
            <a:spLocks noGrp="1"/>
          </p:cNvSpPr>
          <p:nvPr>
            <p:ph type="title"/>
          </p:nvPr>
        </p:nvSpPr>
        <p:spPr/>
        <p:txBody>
          <a:bodyPr/>
          <a:lstStyle/>
          <a:p>
            <a:r>
              <a:rPr lang="en-US"/>
              <a:t>Click to edit Master title style</a:t>
            </a:r>
            <a:endParaRPr lang="ar-SA"/>
          </a:p>
        </p:txBody>
      </p:sp>
      <p:sp>
        <p:nvSpPr>
          <p:cNvPr id="3" name="Date Placeholder 2">
            <a:extLst>
              <a:ext uri="{FF2B5EF4-FFF2-40B4-BE49-F238E27FC236}">
                <a16:creationId xmlns:a16="http://schemas.microsoft.com/office/drawing/2014/main" id="{D584EA3F-2F91-15D9-B46D-29A70C73D645}"/>
              </a:ext>
            </a:extLst>
          </p:cNvPr>
          <p:cNvSpPr>
            <a:spLocks noGrp="1"/>
          </p:cNvSpPr>
          <p:nvPr>
            <p:ph type="dt" sz="half" idx="10"/>
          </p:nvPr>
        </p:nvSpPr>
        <p:spPr/>
        <p:txBody>
          <a:bodyPr/>
          <a:lstStyle/>
          <a:p>
            <a:fld id="{FB20435F-CEB4-4FCE-BBE8-082494EE6538}" type="datetimeFigureOut">
              <a:rPr lang="ar-SA" smtClean="0"/>
              <a:t>24/07/1445</a:t>
            </a:fld>
            <a:endParaRPr lang="ar-SA"/>
          </a:p>
        </p:txBody>
      </p:sp>
      <p:sp>
        <p:nvSpPr>
          <p:cNvPr id="4" name="Footer Placeholder 3">
            <a:extLst>
              <a:ext uri="{FF2B5EF4-FFF2-40B4-BE49-F238E27FC236}">
                <a16:creationId xmlns:a16="http://schemas.microsoft.com/office/drawing/2014/main" id="{6B998F16-FE09-BDF7-83B0-5A6620C17755}"/>
              </a:ext>
            </a:extLst>
          </p:cNvPr>
          <p:cNvSpPr>
            <a:spLocks noGrp="1"/>
          </p:cNvSpPr>
          <p:nvPr>
            <p:ph type="ftr" sz="quarter" idx="11"/>
          </p:nvPr>
        </p:nvSpPr>
        <p:spPr/>
        <p:txBody>
          <a:bodyPr/>
          <a:lstStyle/>
          <a:p>
            <a:endParaRPr lang="ar-SA"/>
          </a:p>
        </p:txBody>
      </p:sp>
      <p:sp>
        <p:nvSpPr>
          <p:cNvPr id="5" name="Slide Number Placeholder 4">
            <a:extLst>
              <a:ext uri="{FF2B5EF4-FFF2-40B4-BE49-F238E27FC236}">
                <a16:creationId xmlns:a16="http://schemas.microsoft.com/office/drawing/2014/main" id="{841AF5E0-B890-E09E-A256-E584DFE9BA55}"/>
              </a:ext>
            </a:extLst>
          </p:cNvPr>
          <p:cNvSpPr>
            <a:spLocks noGrp="1"/>
          </p:cNvSpPr>
          <p:nvPr>
            <p:ph type="sldNum" sz="quarter" idx="12"/>
          </p:nvPr>
        </p:nvSpPr>
        <p:spPr/>
        <p:txBody>
          <a:bodyPr/>
          <a:lstStyle/>
          <a:p>
            <a:fld id="{AA122459-EF1A-473F-8CD8-77B97B020964}" type="slidenum">
              <a:rPr lang="ar-SA" smtClean="0"/>
              <a:t>‹#›</a:t>
            </a:fld>
            <a:endParaRPr lang="ar-SA"/>
          </a:p>
        </p:txBody>
      </p:sp>
    </p:spTree>
    <p:extLst>
      <p:ext uri="{BB962C8B-B14F-4D97-AF65-F5344CB8AC3E}">
        <p14:creationId xmlns:p14="http://schemas.microsoft.com/office/powerpoint/2010/main" val="1140367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1501EF-9EDC-A8EA-5EC3-CCAB0B4385D1}"/>
              </a:ext>
            </a:extLst>
          </p:cNvPr>
          <p:cNvSpPr>
            <a:spLocks noGrp="1"/>
          </p:cNvSpPr>
          <p:nvPr>
            <p:ph type="dt" sz="half" idx="10"/>
          </p:nvPr>
        </p:nvSpPr>
        <p:spPr/>
        <p:txBody>
          <a:bodyPr/>
          <a:lstStyle/>
          <a:p>
            <a:fld id="{FB20435F-CEB4-4FCE-BBE8-082494EE6538}" type="datetimeFigureOut">
              <a:rPr lang="ar-SA" smtClean="0"/>
              <a:t>24/07/1445</a:t>
            </a:fld>
            <a:endParaRPr lang="ar-SA"/>
          </a:p>
        </p:txBody>
      </p:sp>
      <p:sp>
        <p:nvSpPr>
          <p:cNvPr id="3" name="Footer Placeholder 2">
            <a:extLst>
              <a:ext uri="{FF2B5EF4-FFF2-40B4-BE49-F238E27FC236}">
                <a16:creationId xmlns:a16="http://schemas.microsoft.com/office/drawing/2014/main" id="{F3703220-6DD1-43A8-D33D-66200D407D74}"/>
              </a:ext>
            </a:extLst>
          </p:cNvPr>
          <p:cNvSpPr>
            <a:spLocks noGrp="1"/>
          </p:cNvSpPr>
          <p:nvPr>
            <p:ph type="ftr" sz="quarter" idx="11"/>
          </p:nvPr>
        </p:nvSpPr>
        <p:spPr/>
        <p:txBody>
          <a:bodyPr/>
          <a:lstStyle/>
          <a:p>
            <a:endParaRPr lang="ar-SA"/>
          </a:p>
        </p:txBody>
      </p:sp>
      <p:sp>
        <p:nvSpPr>
          <p:cNvPr id="4" name="Slide Number Placeholder 3">
            <a:extLst>
              <a:ext uri="{FF2B5EF4-FFF2-40B4-BE49-F238E27FC236}">
                <a16:creationId xmlns:a16="http://schemas.microsoft.com/office/drawing/2014/main" id="{77FA4387-EF53-81CB-FBFE-C5C35B47A5D6}"/>
              </a:ext>
            </a:extLst>
          </p:cNvPr>
          <p:cNvSpPr>
            <a:spLocks noGrp="1"/>
          </p:cNvSpPr>
          <p:nvPr>
            <p:ph type="sldNum" sz="quarter" idx="12"/>
          </p:nvPr>
        </p:nvSpPr>
        <p:spPr/>
        <p:txBody>
          <a:bodyPr/>
          <a:lstStyle/>
          <a:p>
            <a:fld id="{AA122459-EF1A-473F-8CD8-77B97B020964}" type="slidenum">
              <a:rPr lang="ar-SA" smtClean="0"/>
              <a:t>‹#›</a:t>
            </a:fld>
            <a:endParaRPr lang="ar-SA"/>
          </a:p>
        </p:txBody>
      </p:sp>
    </p:spTree>
    <p:extLst>
      <p:ext uri="{BB962C8B-B14F-4D97-AF65-F5344CB8AC3E}">
        <p14:creationId xmlns:p14="http://schemas.microsoft.com/office/powerpoint/2010/main" val="305552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98CFF-5F0C-896A-22FD-50B961079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SA"/>
          </a:p>
        </p:txBody>
      </p:sp>
      <p:sp>
        <p:nvSpPr>
          <p:cNvPr id="3" name="Content Placeholder 2">
            <a:extLst>
              <a:ext uri="{FF2B5EF4-FFF2-40B4-BE49-F238E27FC236}">
                <a16:creationId xmlns:a16="http://schemas.microsoft.com/office/drawing/2014/main" id="{B19AB3BF-A835-9E03-3D51-ABC1FCDD8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a:extLst>
              <a:ext uri="{FF2B5EF4-FFF2-40B4-BE49-F238E27FC236}">
                <a16:creationId xmlns:a16="http://schemas.microsoft.com/office/drawing/2014/main" id="{DA7F9DBE-CEBC-7399-8E81-E34849B0A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958A8-F3A4-7E7A-4CEE-027EA7A025C1}"/>
              </a:ext>
            </a:extLst>
          </p:cNvPr>
          <p:cNvSpPr>
            <a:spLocks noGrp="1"/>
          </p:cNvSpPr>
          <p:nvPr>
            <p:ph type="dt" sz="half" idx="10"/>
          </p:nvPr>
        </p:nvSpPr>
        <p:spPr/>
        <p:txBody>
          <a:bodyPr/>
          <a:lstStyle/>
          <a:p>
            <a:fld id="{FB20435F-CEB4-4FCE-BBE8-082494EE6538}" type="datetimeFigureOut">
              <a:rPr lang="ar-SA" smtClean="0"/>
              <a:t>24/07/1445</a:t>
            </a:fld>
            <a:endParaRPr lang="ar-SA"/>
          </a:p>
        </p:txBody>
      </p:sp>
      <p:sp>
        <p:nvSpPr>
          <p:cNvPr id="6" name="Footer Placeholder 5">
            <a:extLst>
              <a:ext uri="{FF2B5EF4-FFF2-40B4-BE49-F238E27FC236}">
                <a16:creationId xmlns:a16="http://schemas.microsoft.com/office/drawing/2014/main" id="{1C570376-AD8C-DF07-9046-4373837AD5D5}"/>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959EAD9E-5227-CCBB-EF25-987C55D316B7}"/>
              </a:ext>
            </a:extLst>
          </p:cNvPr>
          <p:cNvSpPr>
            <a:spLocks noGrp="1"/>
          </p:cNvSpPr>
          <p:nvPr>
            <p:ph type="sldNum" sz="quarter" idx="12"/>
          </p:nvPr>
        </p:nvSpPr>
        <p:spPr/>
        <p:txBody>
          <a:bodyPr/>
          <a:lstStyle/>
          <a:p>
            <a:fld id="{AA122459-EF1A-473F-8CD8-77B97B020964}" type="slidenum">
              <a:rPr lang="ar-SA" smtClean="0"/>
              <a:t>‹#›</a:t>
            </a:fld>
            <a:endParaRPr lang="ar-SA"/>
          </a:p>
        </p:txBody>
      </p:sp>
    </p:spTree>
    <p:extLst>
      <p:ext uri="{BB962C8B-B14F-4D97-AF65-F5344CB8AC3E}">
        <p14:creationId xmlns:p14="http://schemas.microsoft.com/office/powerpoint/2010/main" val="196879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B413-C8C2-5688-7010-AA721C165A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SA"/>
          </a:p>
        </p:txBody>
      </p:sp>
      <p:sp>
        <p:nvSpPr>
          <p:cNvPr id="3" name="Picture Placeholder 2">
            <a:extLst>
              <a:ext uri="{FF2B5EF4-FFF2-40B4-BE49-F238E27FC236}">
                <a16:creationId xmlns:a16="http://schemas.microsoft.com/office/drawing/2014/main" id="{96315434-3B47-FCB0-5D3E-95A9031402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a:extLst>
              <a:ext uri="{FF2B5EF4-FFF2-40B4-BE49-F238E27FC236}">
                <a16:creationId xmlns:a16="http://schemas.microsoft.com/office/drawing/2014/main" id="{4C598C69-314C-D49B-6FAD-00D52717D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1B5B1-4981-8C5E-09FA-A3FC2AD7680A}"/>
              </a:ext>
            </a:extLst>
          </p:cNvPr>
          <p:cNvSpPr>
            <a:spLocks noGrp="1"/>
          </p:cNvSpPr>
          <p:nvPr>
            <p:ph type="dt" sz="half" idx="10"/>
          </p:nvPr>
        </p:nvSpPr>
        <p:spPr/>
        <p:txBody>
          <a:bodyPr/>
          <a:lstStyle/>
          <a:p>
            <a:fld id="{FB20435F-CEB4-4FCE-BBE8-082494EE6538}" type="datetimeFigureOut">
              <a:rPr lang="ar-SA" smtClean="0"/>
              <a:t>24/07/1445</a:t>
            </a:fld>
            <a:endParaRPr lang="ar-SA"/>
          </a:p>
        </p:txBody>
      </p:sp>
      <p:sp>
        <p:nvSpPr>
          <p:cNvPr id="6" name="Footer Placeholder 5">
            <a:extLst>
              <a:ext uri="{FF2B5EF4-FFF2-40B4-BE49-F238E27FC236}">
                <a16:creationId xmlns:a16="http://schemas.microsoft.com/office/drawing/2014/main" id="{29C28E23-6030-0838-121D-BE7B5ECB65AC}"/>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1B720409-38FD-0699-1410-A5A35D9805EA}"/>
              </a:ext>
            </a:extLst>
          </p:cNvPr>
          <p:cNvSpPr>
            <a:spLocks noGrp="1"/>
          </p:cNvSpPr>
          <p:nvPr>
            <p:ph type="sldNum" sz="quarter" idx="12"/>
          </p:nvPr>
        </p:nvSpPr>
        <p:spPr/>
        <p:txBody>
          <a:bodyPr/>
          <a:lstStyle/>
          <a:p>
            <a:fld id="{AA122459-EF1A-473F-8CD8-77B97B020964}" type="slidenum">
              <a:rPr lang="ar-SA" smtClean="0"/>
              <a:t>‹#›</a:t>
            </a:fld>
            <a:endParaRPr lang="ar-SA"/>
          </a:p>
        </p:txBody>
      </p:sp>
    </p:spTree>
    <p:extLst>
      <p:ext uri="{BB962C8B-B14F-4D97-AF65-F5344CB8AC3E}">
        <p14:creationId xmlns:p14="http://schemas.microsoft.com/office/powerpoint/2010/main" val="55372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3D194-B9A8-C2C6-85E9-FAF25CEA56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SA"/>
          </a:p>
        </p:txBody>
      </p:sp>
      <p:sp>
        <p:nvSpPr>
          <p:cNvPr id="3" name="Text Placeholder 2">
            <a:extLst>
              <a:ext uri="{FF2B5EF4-FFF2-40B4-BE49-F238E27FC236}">
                <a16:creationId xmlns:a16="http://schemas.microsoft.com/office/drawing/2014/main" id="{5AED52C5-0AD4-17B7-A37D-9DB618A5F3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65D11A74-07A8-33CB-D1F9-EF348B64AE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20435F-CEB4-4FCE-BBE8-082494EE6538}" type="datetimeFigureOut">
              <a:rPr lang="ar-SA" smtClean="0"/>
              <a:t>24/07/1445</a:t>
            </a:fld>
            <a:endParaRPr lang="ar-SA"/>
          </a:p>
        </p:txBody>
      </p:sp>
      <p:sp>
        <p:nvSpPr>
          <p:cNvPr id="5" name="Footer Placeholder 4">
            <a:extLst>
              <a:ext uri="{FF2B5EF4-FFF2-40B4-BE49-F238E27FC236}">
                <a16:creationId xmlns:a16="http://schemas.microsoft.com/office/drawing/2014/main" id="{AD569038-81F4-8C1C-A993-5FA538B27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ar-SA"/>
          </a:p>
        </p:txBody>
      </p:sp>
      <p:sp>
        <p:nvSpPr>
          <p:cNvPr id="6" name="Slide Number Placeholder 5">
            <a:extLst>
              <a:ext uri="{FF2B5EF4-FFF2-40B4-BE49-F238E27FC236}">
                <a16:creationId xmlns:a16="http://schemas.microsoft.com/office/drawing/2014/main" id="{EEF0F033-4673-D814-BFC8-8D98FB9E96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122459-EF1A-473F-8CD8-77B97B020964}" type="slidenum">
              <a:rPr lang="ar-SA" smtClean="0"/>
              <a:t>‹#›</a:t>
            </a:fld>
            <a:endParaRPr lang="ar-SA"/>
          </a:p>
        </p:txBody>
      </p:sp>
    </p:spTree>
    <p:extLst>
      <p:ext uri="{BB962C8B-B14F-4D97-AF65-F5344CB8AC3E}">
        <p14:creationId xmlns:p14="http://schemas.microsoft.com/office/powerpoint/2010/main" val="430143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nurse helping an old person to get off the phone&#10;&#10;Description automatically generated">
            <a:extLst>
              <a:ext uri="{FF2B5EF4-FFF2-40B4-BE49-F238E27FC236}">
                <a16:creationId xmlns:a16="http://schemas.microsoft.com/office/drawing/2014/main" id="{C1A6CC31-73BA-7435-1972-EA7A031AED86}"/>
              </a:ext>
            </a:extLst>
          </p:cNvPr>
          <p:cNvPicPr>
            <a:picLocks noChangeAspect="1"/>
          </p:cNvPicPr>
          <p:nvPr/>
        </p:nvPicPr>
        <p:blipFill rotWithShape="1">
          <a:blip r:embed="rId2">
            <a:extLst>
              <a:ext uri="{28A0092B-C50C-407E-A947-70E740481C1C}">
                <a14:useLocalDpi xmlns:a14="http://schemas.microsoft.com/office/drawing/2010/main" val="0"/>
              </a:ext>
            </a:extLst>
          </a:blip>
          <a:srcRect t="12418" r="7487" b="12706"/>
          <a:stretch/>
        </p:blipFill>
        <p:spPr>
          <a:xfrm>
            <a:off x="3523485"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F6B80F5-A2E5-8599-15CF-40619743DD3C}"/>
              </a:ext>
            </a:extLst>
          </p:cNvPr>
          <p:cNvSpPr/>
          <p:nvPr/>
        </p:nvSpPr>
        <p:spPr>
          <a:xfrm>
            <a:off x="166830" y="1293813"/>
            <a:ext cx="6011719" cy="32041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mj-lt"/>
                <a:ea typeface="+mj-ea"/>
                <a:cs typeface="+mj-cs"/>
              </a:rPr>
              <a:t>Common Medical Emergencies</a:t>
            </a:r>
          </a:p>
        </p:txBody>
      </p:sp>
      <p:sp>
        <p:nvSpPr>
          <p:cNvPr id="3" name="Subtitle 2">
            <a:extLst>
              <a:ext uri="{FF2B5EF4-FFF2-40B4-BE49-F238E27FC236}">
                <a16:creationId xmlns:a16="http://schemas.microsoft.com/office/drawing/2014/main" id="{56551309-9133-A310-1F7C-CAD4DE224B61}"/>
              </a:ext>
            </a:extLst>
          </p:cNvPr>
          <p:cNvSpPr>
            <a:spLocks noGrp="1"/>
          </p:cNvSpPr>
          <p:nvPr>
            <p:ph type="subTitle" idx="1"/>
          </p:nvPr>
        </p:nvSpPr>
        <p:spPr>
          <a:xfrm>
            <a:off x="477980" y="4885622"/>
            <a:ext cx="4023359" cy="1208141"/>
          </a:xfrm>
        </p:spPr>
        <p:txBody>
          <a:bodyPr vert="horz" lIns="91440" tIns="45720" rIns="91440" bIns="45720" rtlCol="0">
            <a:normAutofit/>
          </a:bodyPr>
          <a:lstStyle/>
          <a:p>
            <a:pPr algn="l"/>
            <a:r>
              <a:rPr lang="en-US" sz="2000" dirty="0">
                <a:solidFill>
                  <a:schemeClr val="bg1"/>
                </a:solidFill>
              </a:rPr>
              <a:t>Prepared by:</a:t>
            </a:r>
          </a:p>
          <a:p>
            <a:pPr algn="l"/>
            <a:r>
              <a:rPr lang="en-US" sz="2000" dirty="0" err="1">
                <a:solidFill>
                  <a:schemeClr val="bg1"/>
                </a:solidFill>
              </a:rPr>
              <a:t>Ms.Jamilah</a:t>
            </a:r>
            <a:r>
              <a:rPr lang="en-US" sz="2000" dirty="0">
                <a:solidFill>
                  <a:schemeClr val="bg1"/>
                </a:solidFill>
              </a:rPr>
              <a:t> </a:t>
            </a:r>
            <a:r>
              <a:rPr lang="en-US" sz="2000" dirty="0" err="1">
                <a:solidFill>
                  <a:schemeClr val="bg1"/>
                </a:solidFill>
              </a:rPr>
              <a:t>Allehaib</a:t>
            </a:r>
            <a:endParaRPr lang="en-US" sz="2000" dirty="0">
              <a:solidFill>
                <a:schemeClr val="bg1"/>
              </a:solidFill>
            </a:endParaRPr>
          </a:p>
          <a:p>
            <a:pPr algn="l"/>
            <a:r>
              <a:rPr lang="en-US" sz="2000" dirty="0">
                <a:solidFill>
                  <a:schemeClr val="bg1"/>
                </a:solidFill>
              </a:rPr>
              <a:t>BSN, RN</a:t>
            </a:r>
          </a:p>
          <a:p>
            <a:pPr algn="l"/>
            <a:endParaRPr lang="en-US" sz="2000" dirty="0">
              <a:solidFill>
                <a:schemeClr val="bg1"/>
              </a:solidFil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427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paper&#10;&#10;Description automatically generated">
            <a:extLst>
              <a:ext uri="{FF2B5EF4-FFF2-40B4-BE49-F238E27FC236}">
                <a16:creationId xmlns:a16="http://schemas.microsoft.com/office/drawing/2014/main" id="{FBA628C9-7CBA-CAB6-AC88-FF37E1F64F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3613" y="30323"/>
            <a:ext cx="7787390" cy="6670279"/>
          </a:xfrm>
          <a:prstGeom prst="rect">
            <a:avLst/>
          </a:prstGeom>
        </p:spPr>
      </p:pic>
    </p:spTree>
    <p:extLst>
      <p:ext uri="{BB962C8B-B14F-4D97-AF65-F5344CB8AC3E}">
        <p14:creationId xmlns:p14="http://schemas.microsoft.com/office/powerpoint/2010/main" val="2258162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3D60-2E39-AE71-E809-C7064B990659}"/>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Common Medical Emergencies:</a:t>
            </a:r>
            <a:endParaRPr lang="ar-SA"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F65CF99F-7500-C3BA-1EB3-69D0C8BFE9D7}"/>
              </a:ext>
            </a:extLst>
          </p:cNvPr>
          <p:cNvSpPr>
            <a:spLocks noGrp="1"/>
          </p:cNvSpPr>
          <p:nvPr>
            <p:ph idx="1"/>
          </p:nvPr>
        </p:nvSpPr>
        <p:spPr/>
        <p:txBody>
          <a:bodyPr>
            <a:normAutofit lnSpcReduction="10000"/>
          </a:bodyPr>
          <a:lstStyle/>
          <a:p>
            <a:pPr marL="514350" indent="-514350">
              <a:buFont typeface="+mj-lt"/>
              <a:buAutoNum type="alphaUcPeriod"/>
            </a:pPr>
            <a:r>
              <a:rPr lang="en-US" b="1" dirty="0"/>
              <a:t>Stroke:</a:t>
            </a:r>
          </a:p>
          <a:p>
            <a:r>
              <a:rPr lang="en-US" dirty="0"/>
              <a:t>A </a:t>
            </a:r>
            <a:r>
              <a:rPr lang="en-US" b="1" dirty="0"/>
              <a:t>Stroke</a:t>
            </a:r>
            <a:r>
              <a:rPr lang="en-US" dirty="0"/>
              <a:t>, or </a:t>
            </a:r>
            <a:r>
              <a:rPr lang="en-US" b="1" dirty="0"/>
              <a:t>Cerebrovascular</a:t>
            </a:r>
            <a:r>
              <a:rPr lang="en-US" dirty="0"/>
              <a:t> </a:t>
            </a:r>
            <a:r>
              <a:rPr lang="en-US" b="1" dirty="0"/>
              <a:t>Accident</a:t>
            </a:r>
            <a:r>
              <a:rPr lang="en-US" dirty="0"/>
              <a:t>(</a:t>
            </a:r>
            <a:r>
              <a:rPr lang="en-US" b="1" dirty="0"/>
              <a:t>CVA</a:t>
            </a:r>
            <a:r>
              <a:rPr lang="en-US" dirty="0"/>
              <a:t>), occurs when blood flow to a part of the brain is interrupted, resulting in the death of brain cells. </a:t>
            </a:r>
          </a:p>
          <a:p>
            <a:r>
              <a:rPr lang="en-US" dirty="0"/>
              <a:t>Usually only part of the brain is affected. A </a:t>
            </a:r>
            <a:r>
              <a:rPr lang="en-US" b="1" dirty="0"/>
              <a:t>stroke</a:t>
            </a:r>
            <a:r>
              <a:rPr lang="en-US" dirty="0"/>
              <a:t> may be caused by a thrombus, an embolus, or hemorrhage if a blood vessel in the brain ruptures.</a:t>
            </a:r>
          </a:p>
          <a:p>
            <a:r>
              <a:rPr lang="en-US" dirty="0"/>
              <a:t>A </a:t>
            </a:r>
            <a:r>
              <a:rPr lang="en-US" b="1" dirty="0"/>
              <a:t>Stroke</a:t>
            </a:r>
            <a:r>
              <a:rPr lang="en-US" dirty="0"/>
              <a:t> can also be caused by bleeding into the brain tissue.</a:t>
            </a:r>
          </a:p>
          <a:p>
            <a:r>
              <a:rPr lang="en-US" dirty="0"/>
              <a:t> </a:t>
            </a:r>
            <a:r>
              <a:rPr lang="en-US" b="1" dirty="0"/>
              <a:t>Strokes</a:t>
            </a:r>
            <a:r>
              <a:rPr lang="en-US" dirty="0"/>
              <a:t> can cause permanent brain damage, but with quick action, sometimes the damage can be stopped or reversed. </a:t>
            </a:r>
            <a:endParaRPr lang="ar-SA" dirty="0"/>
          </a:p>
        </p:txBody>
      </p:sp>
    </p:spTree>
    <p:extLst>
      <p:ext uri="{BB962C8B-B14F-4D97-AF65-F5344CB8AC3E}">
        <p14:creationId xmlns:p14="http://schemas.microsoft.com/office/powerpoint/2010/main" val="1730241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0013-7A1A-EFEC-C79F-A1B470A10DDD}"/>
              </a:ext>
            </a:extLst>
          </p:cNvPr>
          <p:cNvSpPr>
            <a:spLocks noGrp="1"/>
          </p:cNvSpPr>
          <p:nvPr>
            <p:ph type="title"/>
          </p:nvPr>
        </p:nvSpPr>
        <p:spPr>
          <a:xfrm>
            <a:off x="215900" y="182562"/>
            <a:ext cx="10515600" cy="1325563"/>
          </a:xfrm>
        </p:spPr>
        <p:txBody>
          <a:bodyPr/>
          <a:lstStyle/>
          <a:p>
            <a:r>
              <a:rPr lang="en-US" dirty="0">
                <a:effectLst>
                  <a:outerShdw blurRad="38100" dist="38100" dir="2700000" algn="tl">
                    <a:srgbClr val="000000">
                      <a:alpha val="43137"/>
                    </a:srgbClr>
                  </a:outerShdw>
                </a:effectLst>
              </a:rPr>
              <a:t>Stroke</a:t>
            </a:r>
            <a:r>
              <a:rPr lang="en-US" dirty="0"/>
              <a:t>:</a:t>
            </a:r>
            <a:endParaRPr lang="ar-SA" dirty="0"/>
          </a:p>
        </p:txBody>
      </p:sp>
      <p:sp>
        <p:nvSpPr>
          <p:cNvPr id="3" name="Content Placeholder 2">
            <a:extLst>
              <a:ext uri="{FF2B5EF4-FFF2-40B4-BE49-F238E27FC236}">
                <a16:creationId xmlns:a16="http://schemas.microsoft.com/office/drawing/2014/main" id="{829B272D-2073-B229-FADE-FAACDEBFA7E5}"/>
              </a:ext>
            </a:extLst>
          </p:cNvPr>
          <p:cNvSpPr>
            <a:spLocks noGrp="1"/>
          </p:cNvSpPr>
          <p:nvPr>
            <p:ph idx="1"/>
          </p:nvPr>
        </p:nvSpPr>
        <p:spPr>
          <a:xfrm>
            <a:off x="215900" y="1508125"/>
            <a:ext cx="10515600" cy="4984750"/>
          </a:xfrm>
        </p:spPr>
        <p:txBody>
          <a:bodyPr/>
          <a:lstStyle/>
          <a:p>
            <a:r>
              <a:rPr lang="en-US" dirty="0"/>
              <a:t>Signs of stroke vary, they </a:t>
            </a:r>
            <a:r>
              <a:rPr lang="en-US" b="1" dirty="0"/>
              <a:t>depend on </a:t>
            </a:r>
            <a:r>
              <a:rPr lang="en-US" dirty="0"/>
              <a:t>the </a:t>
            </a:r>
            <a:r>
              <a:rPr lang="en-US" b="1" dirty="0"/>
              <a:t>size</a:t>
            </a:r>
            <a:r>
              <a:rPr lang="en-US" dirty="0"/>
              <a:t> and </a:t>
            </a:r>
            <a:r>
              <a:rPr lang="en-US" b="1" dirty="0"/>
              <a:t>location</a:t>
            </a:r>
            <a:r>
              <a:rPr lang="en-US" dirty="0"/>
              <a:t> of brain injury. </a:t>
            </a:r>
          </a:p>
          <a:p>
            <a:r>
              <a:rPr lang="en-US" dirty="0"/>
              <a:t>Loss of consciousness or semi-consciousness, rapid pulse, labored respirations, high blood pressure, facial drooping, and hemiplegia (paralysis on 1 side of the body) are </a:t>
            </a:r>
            <a:r>
              <a:rPr lang="en-US" b="1" dirty="0"/>
              <a:t>signs of a stroke</a:t>
            </a:r>
            <a:r>
              <a:rPr lang="en-US" dirty="0"/>
              <a:t>.</a:t>
            </a:r>
          </a:p>
          <a:p>
            <a:r>
              <a:rPr lang="en-US" dirty="0"/>
              <a:t> The person may have sudden confusion, numbness on 1 side of the body or in a body part, slurred speech, and aphasia (the inability to have normal speech). Loss of vision in 1 or both eyes, sudden and severe headache, dizziness, unsteadiness, and falling also are </a:t>
            </a:r>
            <a:r>
              <a:rPr lang="en-US" b="1" dirty="0"/>
              <a:t>signs and symptoms</a:t>
            </a:r>
            <a:r>
              <a:rPr lang="en-US" dirty="0"/>
              <a:t>. </a:t>
            </a:r>
          </a:p>
          <a:p>
            <a:r>
              <a:rPr lang="en-US" dirty="0"/>
              <a:t>Seizures may occur.</a:t>
            </a:r>
            <a:endParaRPr lang="ar-SA" dirty="0"/>
          </a:p>
        </p:txBody>
      </p:sp>
    </p:spTree>
    <p:extLst>
      <p:ext uri="{BB962C8B-B14F-4D97-AF65-F5344CB8AC3E}">
        <p14:creationId xmlns:p14="http://schemas.microsoft.com/office/powerpoint/2010/main" val="856172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1C939-1B82-0D92-F36D-FC001460A29C}"/>
              </a:ext>
            </a:extLst>
          </p:cNvPr>
          <p:cNvSpPr>
            <a:spLocks noGrp="1"/>
          </p:cNvSpPr>
          <p:nvPr>
            <p:ph type="title"/>
          </p:nvPr>
        </p:nvSpPr>
        <p:spPr/>
        <p:txBody>
          <a:bodyPr/>
          <a:lstStyle/>
          <a:p>
            <a:r>
              <a:rPr lang="en-US" b="1" dirty="0"/>
              <a:t>Signs and Symptoms of Stroke:</a:t>
            </a:r>
            <a:endParaRPr lang="ar-SA" b="1" dirty="0"/>
          </a:p>
        </p:txBody>
      </p:sp>
      <p:sp>
        <p:nvSpPr>
          <p:cNvPr id="3" name="Content Placeholder 2">
            <a:extLst>
              <a:ext uri="{FF2B5EF4-FFF2-40B4-BE49-F238E27FC236}">
                <a16:creationId xmlns:a16="http://schemas.microsoft.com/office/drawing/2014/main" id="{D99EA844-4DC2-5D03-4581-C208CAABC6D8}"/>
              </a:ext>
            </a:extLst>
          </p:cNvPr>
          <p:cNvSpPr>
            <a:spLocks noGrp="1"/>
          </p:cNvSpPr>
          <p:nvPr>
            <p:ph idx="1"/>
          </p:nvPr>
        </p:nvSpPr>
        <p:spPr/>
        <p:txBody>
          <a:bodyPr>
            <a:normAutofit fontScale="85000" lnSpcReduction="20000"/>
          </a:bodyPr>
          <a:lstStyle/>
          <a:p>
            <a:r>
              <a:rPr lang="en-US" dirty="0"/>
              <a:t>The signs and symptoms of a stroke can vary from person to person. </a:t>
            </a:r>
          </a:p>
          <a:p>
            <a:r>
              <a:rPr lang="en-US" dirty="0"/>
              <a:t>A person who is having a stroke may show any of the following signs and symptoms: </a:t>
            </a:r>
          </a:p>
          <a:p>
            <a:pPr marL="0" indent="0">
              <a:buNone/>
            </a:pPr>
            <a:r>
              <a:rPr lang="en-US" dirty="0"/>
              <a:t>■ Slurring of words.</a:t>
            </a:r>
          </a:p>
          <a:p>
            <a:pPr marL="0" indent="0">
              <a:buNone/>
            </a:pPr>
            <a:r>
              <a:rPr lang="en-US" dirty="0"/>
              <a:t>■ Drooping of the features on one side of the face (for example, the eyelid and the corner of the mouth).</a:t>
            </a:r>
          </a:p>
          <a:p>
            <a:pPr marL="0" indent="0">
              <a:buNone/>
            </a:pPr>
            <a:r>
              <a:rPr lang="en-US" dirty="0"/>
              <a:t>■ Trouble seeing in one or both eyes.</a:t>
            </a:r>
          </a:p>
          <a:p>
            <a:pPr marL="0" indent="0">
              <a:buNone/>
            </a:pPr>
            <a:r>
              <a:rPr lang="en-US" dirty="0"/>
              <a:t> ■ Weakness or numbness in an arm or leg.</a:t>
            </a:r>
          </a:p>
          <a:p>
            <a:pPr marL="0" indent="0">
              <a:buNone/>
            </a:pPr>
            <a:r>
              <a:rPr lang="en-US" dirty="0"/>
              <a:t> ■ A sudden, severe headache.</a:t>
            </a:r>
          </a:p>
          <a:p>
            <a:pPr marL="0" indent="0">
              <a:buNone/>
            </a:pPr>
            <a:r>
              <a:rPr lang="en-US" dirty="0"/>
              <a:t> ■ Dizziness or loss of balance.</a:t>
            </a:r>
          </a:p>
          <a:p>
            <a:pPr marL="0" indent="0">
              <a:buNone/>
            </a:pPr>
            <a:r>
              <a:rPr lang="en-US" dirty="0"/>
              <a:t> ■ Confusion, or a loss of consciousness.</a:t>
            </a:r>
          </a:p>
          <a:p>
            <a:pPr marL="0" indent="0">
              <a:buNone/>
            </a:pPr>
            <a:r>
              <a:rPr lang="en-US" dirty="0"/>
              <a:t> ■ A generally ill appearance, or abnormal behavior.</a:t>
            </a:r>
            <a:endParaRPr lang="ar-SA" dirty="0"/>
          </a:p>
        </p:txBody>
      </p:sp>
    </p:spTree>
    <p:extLst>
      <p:ext uri="{BB962C8B-B14F-4D97-AF65-F5344CB8AC3E}">
        <p14:creationId xmlns:p14="http://schemas.microsoft.com/office/powerpoint/2010/main" val="3331209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30C98-6232-3508-B578-DAE53CDDE615}"/>
              </a:ext>
            </a:extLst>
          </p:cNvPr>
          <p:cNvSpPr>
            <a:spLocks noGrp="1"/>
          </p:cNvSpPr>
          <p:nvPr>
            <p:ph type="title"/>
          </p:nvPr>
        </p:nvSpPr>
        <p:spPr>
          <a:xfrm>
            <a:off x="0" y="-79375"/>
            <a:ext cx="10515600" cy="1325563"/>
          </a:xfrm>
        </p:spPr>
        <p:txBody>
          <a:bodyPr/>
          <a:lstStyle/>
          <a:p>
            <a:r>
              <a:rPr lang="en-US" b="1" dirty="0"/>
              <a:t>CONT…</a:t>
            </a:r>
            <a:endParaRPr lang="ar-SA" b="1" dirty="0"/>
          </a:p>
        </p:txBody>
      </p:sp>
      <p:sp>
        <p:nvSpPr>
          <p:cNvPr id="3" name="Content Placeholder 2">
            <a:extLst>
              <a:ext uri="{FF2B5EF4-FFF2-40B4-BE49-F238E27FC236}">
                <a16:creationId xmlns:a16="http://schemas.microsoft.com/office/drawing/2014/main" id="{8A37E20C-62C8-CCF7-E64D-56195AE011C2}"/>
              </a:ext>
            </a:extLst>
          </p:cNvPr>
          <p:cNvSpPr>
            <a:spLocks noGrp="1"/>
          </p:cNvSpPr>
          <p:nvPr>
            <p:ph idx="1"/>
          </p:nvPr>
        </p:nvSpPr>
        <p:spPr>
          <a:xfrm>
            <a:off x="146050" y="1006475"/>
            <a:ext cx="10515600" cy="4351338"/>
          </a:xfrm>
        </p:spPr>
        <p:txBody>
          <a:bodyPr>
            <a:normAutofit fontScale="92500" lnSpcReduction="20000"/>
          </a:bodyPr>
          <a:lstStyle/>
          <a:p>
            <a:r>
              <a:rPr lang="en-US" dirty="0"/>
              <a:t>The “</a:t>
            </a:r>
            <a:r>
              <a:rPr lang="en-US" b="1" dirty="0"/>
              <a:t>FAST</a:t>
            </a:r>
            <a:r>
              <a:rPr lang="en-US" dirty="0"/>
              <a:t>” check (Figure 8-2) is a quick way of checking for signs of a stroke:</a:t>
            </a:r>
          </a:p>
          <a:p>
            <a:pPr marL="571500" indent="-571500">
              <a:buFont typeface="+mj-lt"/>
              <a:buAutoNum type="romanUcPeriod"/>
            </a:pPr>
            <a:r>
              <a:rPr lang="en-US" b="1" dirty="0"/>
              <a:t>F</a:t>
            </a:r>
            <a:r>
              <a:rPr lang="en-US" dirty="0"/>
              <a:t>ace: Ask the person to smile. Is there weakness or drooping on one side of the face? </a:t>
            </a:r>
          </a:p>
          <a:p>
            <a:pPr marL="571500" indent="-571500">
              <a:buFont typeface="+mj-lt"/>
              <a:buAutoNum type="romanUcPeriod"/>
            </a:pPr>
            <a:r>
              <a:rPr lang="en-US" b="1" dirty="0"/>
              <a:t>A</a:t>
            </a:r>
            <a:r>
              <a:rPr lang="en-US" dirty="0"/>
              <a:t>rm: Ask the person to raise both arms. Is there weakness or drooping of one of the arms? </a:t>
            </a:r>
          </a:p>
          <a:p>
            <a:pPr marL="571500" indent="-571500">
              <a:buFont typeface="+mj-lt"/>
              <a:buAutoNum type="romanUcPeriod"/>
            </a:pPr>
            <a:r>
              <a:rPr lang="en-US" b="1" dirty="0"/>
              <a:t>S</a:t>
            </a:r>
            <a:r>
              <a:rPr lang="en-US" dirty="0"/>
              <a:t>peech. Ask the person to say a simple sentence or phrase. Does the person have trouble speaking, or is her speech slurred? </a:t>
            </a:r>
          </a:p>
          <a:p>
            <a:pPr marL="571500" indent="-571500">
              <a:buFont typeface="+mj-lt"/>
              <a:buAutoNum type="romanUcPeriod"/>
            </a:pPr>
            <a:r>
              <a:rPr lang="en-US" b="1" dirty="0"/>
              <a:t>T</a:t>
            </a:r>
            <a:r>
              <a:rPr lang="en-US" dirty="0"/>
              <a:t>ime. If the person has difficulty performing any of these actions or shows other signs of stroke, call for help immediately. Prompt medical attention may reduce the amount of disability the person experiences as a result of the stroke.</a:t>
            </a:r>
            <a:endParaRPr lang="ar-SA" dirty="0"/>
          </a:p>
        </p:txBody>
      </p:sp>
    </p:spTree>
    <p:extLst>
      <p:ext uri="{BB962C8B-B14F-4D97-AF65-F5344CB8AC3E}">
        <p14:creationId xmlns:p14="http://schemas.microsoft.com/office/powerpoint/2010/main" val="2096117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hart of a fast&#10;&#10;Description automatically generated with medium confidence">
            <a:extLst>
              <a:ext uri="{FF2B5EF4-FFF2-40B4-BE49-F238E27FC236}">
                <a16:creationId xmlns:a16="http://schemas.microsoft.com/office/drawing/2014/main" id="{33FD6EBC-D1B8-611E-049E-B66E3B7B1E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5065" y="0"/>
            <a:ext cx="6762735" cy="6692194"/>
          </a:xfrm>
        </p:spPr>
      </p:pic>
    </p:spTree>
    <p:extLst>
      <p:ext uri="{BB962C8B-B14F-4D97-AF65-F5344CB8AC3E}">
        <p14:creationId xmlns:p14="http://schemas.microsoft.com/office/powerpoint/2010/main" val="2422681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white text with black text&#10;&#10;Description automatically generated">
            <a:extLst>
              <a:ext uri="{FF2B5EF4-FFF2-40B4-BE49-F238E27FC236}">
                <a16:creationId xmlns:a16="http://schemas.microsoft.com/office/drawing/2014/main" id="{BE693563-4643-2125-6758-4BFDA54BCC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8997" y="643467"/>
            <a:ext cx="8074006" cy="5571066"/>
          </a:xfrm>
          <a:prstGeom prst="rect">
            <a:avLst/>
          </a:prstGeom>
        </p:spPr>
      </p:pic>
    </p:spTree>
    <p:extLst>
      <p:ext uri="{BB962C8B-B14F-4D97-AF65-F5344CB8AC3E}">
        <p14:creationId xmlns:p14="http://schemas.microsoft.com/office/powerpoint/2010/main" val="2497440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D0342-7E9C-A5F8-BB71-D649F9468990}"/>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Common Medical Emergencies:</a:t>
            </a:r>
            <a:endParaRPr lang="ar-SA" dirty="0"/>
          </a:p>
        </p:txBody>
      </p:sp>
      <p:sp>
        <p:nvSpPr>
          <p:cNvPr id="3" name="Content Placeholder 2">
            <a:extLst>
              <a:ext uri="{FF2B5EF4-FFF2-40B4-BE49-F238E27FC236}">
                <a16:creationId xmlns:a16="http://schemas.microsoft.com/office/drawing/2014/main" id="{9A3E056E-8865-9197-488A-00A2ACE54192}"/>
              </a:ext>
            </a:extLst>
          </p:cNvPr>
          <p:cNvSpPr>
            <a:spLocks noGrp="1"/>
          </p:cNvSpPr>
          <p:nvPr>
            <p:ph idx="1"/>
          </p:nvPr>
        </p:nvSpPr>
        <p:spPr/>
        <p:txBody>
          <a:bodyPr>
            <a:normAutofit fontScale="92500" lnSpcReduction="20000"/>
          </a:bodyPr>
          <a:lstStyle/>
          <a:p>
            <a:pPr marL="0" indent="0">
              <a:buNone/>
            </a:pPr>
            <a:r>
              <a:rPr lang="en-US" b="1" dirty="0"/>
              <a:t>B. Myocardial</a:t>
            </a:r>
            <a:r>
              <a:rPr lang="en-US" dirty="0"/>
              <a:t> </a:t>
            </a:r>
            <a:r>
              <a:rPr lang="en-US" b="1" dirty="0"/>
              <a:t>Infarction</a:t>
            </a:r>
            <a:r>
              <a:rPr lang="en-US" dirty="0"/>
              <a:t> (</a:t>
            </a:r>
            <a:r>
              <a:rPr lang="en-US" b="1" dirty="0"/>
              <a:t>MI</a:t>
            </a:r>
            <a:r>
              <a:rPr lang="en-US" dirty="0"/>
              <a:t>): </a:t>
            </a:r>
          </a:p>
          <a:p>
            <a:r>
              <a:rPr lang="en-US" dirty="0"/>
              <a:t>A </a:t>
            </a:r>
            <a:r>
              <a:rPr lang="en-US" b="1" dirty="0"/>
              <a:t>Myocardial</a:t>
            </a:r>
            <a:r>
              <a:rPr lang="en-US" dirty="0"/>
              <a:t> </a:t>
            </a:r>
            <a:r>
              <a:rPr lang="en-US" b="1" dirty="0"/>
              <a:t>Infarction (MI)</a:t>
            </a:r>
            <a:r>
              <a:rPr lang="en-US" dirty="0"/>
              <a:t>, or </a:t>
            </a:r>
            <a:r>
              <a:rPr lang="en-US" b="1" dirty="0"/>
              <a:t>Heart</a:t>
            </a:r>
            <a:r>
              <a:rPr lang="en-US" dirty="0"/>
              <a:t> </a:t>
            </a:r>
            <a:r>
              <a:rPr lang="en-US" b="1" dirty="0"/>
              <a:t>Attack</a:t>
            </a:r>
            <a:r>
              <a:rPr lang="en-US" dirty="0"/>
              <a:t>, occurs when blood flow to part of the heart muscle (the myocardium) is blocked, causing the cells in that area to die. As a result, the heart’s ability to pump blood throughout the body can be affected.</a:t>
            </a:r>
          </a:p>
          <a:p>
            <a:r>
              <a:rPr lang="en-US" dirty="0"/>
              <a:t> If a large area of the heart is damaged, the heart may stop beating (cardiac arrest). </a:t>
            </a:r>
          </a:p>
          <a:p>
            <a:r>
              <a:rPr lang="en-US" dirty="0"/>
              <a:t>Men most often have the classic signs of a heart attack (for example, chest pain).</a:t>
            </a:r>
          </a:p>
          <a:p>
            <a:r>
              <a:rPr lang="en-US" dirty="0"/>
              <a:t>Women often have more subtle signs, such as a squeezing sensation in the chest, extreme fatigue, nausea, breaking out in a cold sweat, dizziness or lightheadedness, and shortness of breath.</a:t>
            </a:r>
            <a:endParaRPr lang="ar-SA" dirty="0"/>
          </a:p>
        </p:txBody>
      </p:sp>
    </p:spTree>
    <p:extLst>
      <p:ext uri="{BB962C8B-B14F-4D97-AF65-F5344CB8AC3E}">
        <p14:creationId xmlns:p14="http://schemas.microsoft.com/office/powerpoint/2010/main" val="4181909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A7789-B693-43B6-92E2-61A7F02091F8}"/>
              </a:ext>
            </a:extLst>
          </p:cNvPr>
          <p:cNvSpPr>
            <a:spLocks noGrp="1"/>
          </p:cNvSpPr>
          <p:nvPr>
            <p:ph type="title"/>
          </p:nvPr>
        </p:nvSpPr>
        <p:spPr>
          <a:xfrm>
            <a:off x="120650" y="18255"/>
            <a:ext cx="11233150" cy="1325563"/>
          </a:xfrm>
        </p:spPr>
        <p:txBody>
          <a:bodyPr/>
          <a:lstStyle/>
          <a:p>
            <a:r>
              <a:rPr lang="en-US" b="1" dirty="0"/>
              <a:t>Signs and Symptoms of Myocardial Infarction:</a:t>
            </a:r>
            <a:endParaRPr lang="ar-SA" b="1" dirty="0"/>
          </a:p>
        </p:txBody>
      </p:sp>
      <p:sp>
        <p:nvSpPr>
          <p:cNvPr id="3" name="Content Placeholder 2">
            <a:extLst>
              <a:ext uri="{FF2B5EF4-FFF2-40B4-BE49-F238E27FC236}">
                <a16:creationId xmlns:a16="http://schemas.microsoft.com/office/drawing/2014/main" id="{1F4170C4-63BC-FBA5-6CC6-96E025E79AAC}"/>
              </a:ext>
            </a:extLst>
          </p:cNvPr>
          <p:cNvSpPr>
            <a:spLocks noGrp="1"/>
          </p:cNvSpPr>
          <p:nvPr>
            <p:ph idx="1"/>
          </p:nvPr>
        </p:nvSpPr>
        <p:spPr>
          <a:xfrm>
            <a:off x="317500" y="1343818"/>
            <a:ext cx="10515600" cy="5183982"/>
          </a:xfrm>
        </p:spPr>
        <p:txBody>
          <a:bodyPr>
            <a:normAutofit fontScale="77500" lnSpcReduction="20000"/>
          </a:bodyPr>
          <a:lstStyle/>
          <a:p>
            <a:r>
              <a:rPr lang="en-US" dirty="0"/>
              <a:t>Signs and symptoms of Myocardial Infarction/ heart attack vary from person to person, and can be different in women than they are in men. </a:t>
            </a:r>
          </a:p>
          <a:p>
            <a:r>
              <a:rPr lang="en-US" dirty="0"/>
              <a:t>A person who is having a heart attack may show any of the following signs and symptoms:</a:t>
            </a:r>
          </a:p>
          <a:p>
            <a:pPr marL="0" indent="0">
              <a:buNone/>
            </a:pPr>
            <a:r>
              <a:rPr lang="en-US" dirty="0"/>
              <a:t>■ Chest pain, discomfort, pressure, or squeezing that lasts longer than 3 to 5 minutes and is not relieved by resting, changing position, or taking nitroglycerin, or that goes away and then comes back.</a:t>
            </a:r>
          </a:p>
          <a:p>
            <a:pPr marL="0" indent="0">
              <a:buNone/>
            </a:pPr>
            <a:r>
              <a:rPr lang="en-US" dirty="0"/>
              <a:t> ■ Discomfort or pain that spreads to one or both arms, the back, the shoulder, the neck, the jaw or the upper part of the stomach.</a:t>
            </a:r>
          </a:p>
          <a:p>
            <a:pPr marL="0" indent="0">
              <a:buNone/>
            </a:pPr>
            <a:r>
              <a:rPr lang="en-US" dirty="0"/>
              <a:t> ■ Dizziness, lightheadedness or loss of consciousness.</a:t>
            </a:r>
          </a:p>
          <a:p>
            <a:pPr marL="0" indent="0">
              <a:buNone/>
            </a:pPr>
            <a:r>
              <a:rPr lang="en-US" dirty="0"/>
              <a:t> ■ Trouble breathing, including noisy breathing, shortness of breath and breathing that is faster than normal.</a:t>
            </a:r>
          </a:p>
          <a:p>
            <a:pPr marL="0" indent="0">
              <a:buNone/>
            </a:pPr>
            <a:r>
              <a:rPr lang="en-US" dirty="0"/>
              <a:t>■ A heartbeat that is faster or slower than normal, or irregular.</a:t>
            </a:r>
          </a:p>
          <a:p>
            <a:pPr marL="0" indent="0">
              <a:buNone/>
            </a:pPr>
            <a:r>
              <a:rPr lang="en-US" dirty="0"/>
              <a:t> ■ Nausea.      </a:t>
            </a:r>
          </a:p>
          <a:p>
            <a:pPr marL="0" indent="0">
              <a:buNone/>
            </a:pPr>
            <a:r>
              <a:rPr lang="en-US" dirty="0"/>
              <a:t> ■ Pale, ashen or slightly bluish skin               ■ A feeling of anxiety or doom. </a:t>
            </a:r>
          </a:p>
          <a:p>
            <a:pPr marL="0" indent="0">
              <a:buNone/>
            </a:pPr>
            <a:r>
              <a:rPr lang="en-US" dirty="0"/>
              <a:t>■ A cold sweat.                                                         ■ Extreme fatigue (tiredness).</a:t>
            </a:r>
            <a:endParaRPr lang="ar-SA" dirty="0"/>
          </a:p>
        </p:txBody>
      </p:sp>
    </p:spTree>
    <p:extLst>
      <p:ext uri="{BB962C8B-B14F-4D97-AF65-F5344CB8AC3E}">
        <p14:creationId xmlns:p14="http://schemas.microsoft.com/office/powerpoint/2010/main" val="1057223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0E5D-7EE9-E7F6-ED2A-D673018DAA80}"/>
              </a:ext>
            </a:extLst>
          </p:cNvPr>
          <p:cNvSpPr>
            <a:spLocks noGrp="1"/>
          </p:cNvSpPr>
          <p:nvPr>
            <p:ph type="title"/>
          </p:nvPr>
        </p:nvSpPr>
        <p:spPr>
          <a:xfrm>
            <a:off x="0" y="-123825"/>
            <a:ext cx="10515600" cy="1325563"/>
          </a:xfrm>
        </p:spPr>
        <p:txBody>
          <a:bodyPr/>
          <a:lstStyle/>
          <a:p>
            <a:r>
              <a:rPr lang="en-US" b="1" dirty="0"/>
              <a:t>CONT…</a:t>
            </a:r>
            <a:endParaRPr lang="ar-SA" b="1" dirty="0"/>
          </a:p>
        </p:txBody>
      </p:sp>
      <p:sp>
        <p:nvSpPr>
          <p:cNvPr id="3" name="Content Placeholder 2">
            <a:extLst>
              <a:ext uri="{FF2B5EF4-FFF2-40B4-BE49-F238E27FC236}">
                <a16:creationId xmlns:a16="http://schemas.microsoft.com/office/drawing/2014/main" id="{A35E1A2D-2AB0-5972-E4B1-BB3A3B51CAF7}"/>
              </a:ext>
            </a:extLst>
          </p:cNvPr>
          <p:cNvSpPr>
            <a:spLocks noGrp="1"/>
          </p:cNvSpPr>
          <p:nvPr>
            <p:ph idx="1"/>
          </p:nvPr>
        </p:nvSpPr>
        <p:spPr>
          <a:xfrm>
            <a:off x="57150" y="974724"/>
            <a:ext cx="10896600" cy="4956175"/>
          </a:xfrm>
        </p:spPr>
        <p:txBody>
          <a:bodyPr/>
          <a:lstStyle/>
          <a:p>
            <a:r>
              <a:rPr lang="en-US" dirty="0"/>
              <a:t>If you think a person in your care is having a heart attack, stay with her and follow your employer’s procedure for calling for help. Encourage the person to remain calm and quiet while you are waiting for help to arrive.</a:t>
            </a:r>
          </a:p>
          <a:p>
            <a:r>
              <a:rPr lang="en-US" dirty="0"/>
              <a:t>If the person loses consciousness, stops breathing, or has no pulse, the person is in </a:t>
            </a:r>
            <a:r>
              <a:rPr lang="en-US" b="1" dirty="0"/>
              <a:t>cardiac arrest </a:t>
            </a:r>
            <a:r>
              <a:rPr lang="en-US" dirty="0"/>
              <a:t>and will require </a:t>
            </a:r>
            <a:r>
              <a:rPr lang="en-US" b="1" dirty="0">
                <a:solidFill>
                  <a:srgbClr val="FF0000"/>
                </a:solidFill>
              </a:rPr>
              <a:t>cardiopulmonary</a:t>
            </a:r>
            <a:r>
              <a:rPr lang="en-US" dirty="0"/>
              <a:t> </a:t>
            </a:r>
            <a:r>
              <a:rPr lang="en-US" b="1" dirty="0">
                <a:solidFill>
                  <a:srgbClr val="FF0000"/>
                </a:solidFill>
              </a:rPr>
              <a:t>resuscitation</a:t>
            </a:r>
            <a:r>
              <a:rPr lang="en-US" dirty="0"/>
              <a:t> (</a:t>
            </a:r>
            <a:r>
              <a:rPr lang="en-US" b="1" dirty="0">
                <a:solidFill>
                  <a:srgbClr val="FF0000"/>
                </a:solidFill>
              </a:rPr>
              <a:t>CPR</a:t>
            </a:r>
            <a:r>
              <a:rPr lang="en-US" dirty="0"/>
              <a:t>) and possibly </a:t>
            </a:r>
            <a:r>
              <a:rPr lang="en-US" b="1" dirty="0"/>
              <a:t>defibrillation</a:t>
            </a:r>
            <a:r>
              <a:rPr lang="en-US" dirty="0"/>
              <a:t> (delivery of an electric shock to the heart muscle to restore a normal rhythm).</a:t>
            </a:r>
            <a:endParaRPr lang="ar-SA" dirty="0"/>
          </a:p>
        </p:txBody>
      </p:sp>
    </p:spTree>
    <p:extLst>
      <p:ext uri="{BB962C8B-B14F-4D97-AF65-F5344CB8AC3E}">
        <p14:creationId xmlns:p14="http://schemas.microsoft.com/office/powerpoint/2010/main" val="261012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1953-A53C-5D00-8B11-85EAA62A4CA0}"/>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Learning Objectives:</a:t>
            </a:r>
            <a:endParaRPr lang="ar-SA"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EB68D78-92D9-9BCD-C484-97AA36AC184C}"/>
              </a:ext>
            </a:extLst>
          </p:cNvPr>
          <p:cNvSpPr>
            <a:spLocks noGrp="1"/>
          </p:cNvSpPr>
          <p:nvPr>
            <p:ph idx="1"/>
          </p:nvPr>
        </p:nvSpPr>
        <p:spPr/>
        <p:txBody>
          <a:bodyPr/>
          <a:lstStyle/>
          <a:p>
            <a:r>
              <a:rPr lang="en-US" dirty="0"/>
              <a:t>Define the Term of Emergency.</a:t>
            </a:r>
          </a:p>
          <a:p>
            <a:r>
              <a:rPr lang="en-US" dirty="0"/>
              <a:t>Describe the Emergency.</a:t>
            </a:r>
          </a:p>
          <a:p>
            <a:r>
              <a:rPr lang="en-US" dirty="0"/>
              <a:t>Identify the Medical Emergency and Responding to Medical Emergency.</a:t>
            </a:r>
          </a:p>
          <a:p>
            <a:r>
              <a:rPr lang="en-US" dirty="0"/>
              <a:t>List the Common Medical Emergencies.</a:t>
            </a:r>
          </a:p>
          <a:p>
            <a:endParaRPr lang="ar-SA" dirty="0"/>
          </a:p>
        </p:txBody>
      </p:sp>
    </p:spTree>
    <p:extLst>
      <p:ext uri="{BB962C8B-B14F-4D97-AF65-F5344CB8AC3E}">
        <p14:creationId xmlns:p14="http://schemas.microsoft.com/office/powerpoint/2010/main" val="2626266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B2E08-4C4C-6349-4AE5-9DB26F49B51D}"/>
              </a:ext>
            </a:extLst>
          </p:cNvPr>
          <p:cNvSpPr>
            <a:spLocks noGrp="1"/>
          </p:cNvSpPr>
          <p:nvPr>
            <p:ph type="title"/>
          </p:nvPr>
        </p:nvSpPr>
        <p:spPr>
          <a:xfrm>
            <a:off x="184150" y="0"/>
            <a:ext cx="10515600" cy="1325563"/>
          </a:xfrm>
        </p:spPr>
        <p:txBody>
          <a:bodyPr/>
          <a:lstStyle/>
          <a:p>
            <a:r>
              <a:rPr lang="en-US" dirty="0">
                <a:effectLst>
                  <a:outerShdw blurRad="38100" dist="38100" dir="2700000" algn="tl">
                    <a:srgbClr val="000000">
                      <a:alpha val="43137"/>
                    </a:srgbClr>
                  </a:outerShdw>
                </a:effectLst>
              </a:rPr>
              <a:t>Common Medical Emergencies:</a:t>
            </a:r>
            <a:endParaRPr lang="ar-SA" dirty="0"/>
          </a:p>
        </p:txBody>
      </p:sp>
      <p:sp>
        <p:nvSpPr>
          <p:cNvPr id="3" name="Content Placeholder 2">
            <a:extLst>
              <a:ext uri="{FF2B5EF4-FFF2-40B4-BE49-F238E27FC236}">
                <a16:creationId xmlns:a16="http://schemas.microsoft.com/office/drawing/2014/main" id="{7D1C29E4-9787-F839-58A2-B46A58E0B7E7}"/>
              </a:ext>
            </a:extLst>
          </p:cNvPr>
          <p:cNvSpPr>
            <a:spLocks noGrp="1"/>
          </p:cNvSpPr>
          <p:nvPr>
            <p:ph idx="1"/>
          </p:nvPr>
        </p:nvSpPr>
        <p:spPr>
          <a:xfrm>
            <a:off x="279400" y="1253330"/>
            <a:ext cx="10515600" cy="5236369"/>
          </a:xfrm>
        </p:spPr>
        <p:txBody>
          <a:bodyPr>
            <a:normAutofit fontScale="77500" lnSpcReduction="20000"/>
          </a:bodyPr>
          <a:lstStyle/>
          <a:p>
            <a:pPr marL="514350" indent="-514350">
              <a:buAutoNum type="alphaUcPeriod" startAt="3"/>
            </a:pPr>
            <a:r>
              <a:rPr lang="en-US" b="1" dirty="0"/>
              <a:t>Choking:</a:t>
            </a:r>
          </a:p>
          <a:p>
            <a:pPr>
              <a:buFont typeface="Wingdings" panose="05000000000000000000" pitchFamily="2" charset="2"/>
              <a:buChar char="§"/>
            </a:pPr>
            <a:r>
              <a:rPr lang="en-US" dirty="0"/>
              <a:t>Foreign bodies can obstruct the airway. This is called </a:t>
            </a:r>
            <a:r>
              <a:rPr lang="en-US" b="1" dirty="0"/>
              <a:t>choking</a:t>
            </a:r>
            <a:r>
              <a:rPr lang="en-US" dirty="0"/>
              <a:t> or </a:t>
            </a:r>
            <a:r>
              <a:rPr lang="en-US" b="1" dirty="0"/>
              <a:t>foreign-body</a:t>
            </a:r>
            <a:r>
              <a:rPr lang="en-US" dirty="0"/>
              <a:t> </a:t>
            </a:r>
            <a:r>
              <a:rPr lang="en-US" b="1" dirty="0"/>
              <a:t>airway</a:t>
            </a:r>
            <a:r>
              <a:rPr lang="en-US" dirty="0"/>
              <a:t> </a:t>
            </a:r>
            <a:r>
              <a:rPr lang="en-US" b="1" dirty="0"/>
              <a:t>obstruction</a:t>
            </a:r>
            <a:r>
              <a:rPr lang="en-US" dirty="0"/>
              <a:t> (</a:t>
            </a:r>
            <a:r>
              <a:rPr lang="en-US" b="1" dirty="0"/>
              <a:t>FBAO</a:t>
            </a:r>
            <a:r>
              <a:rPr lang="en-US" dirty="0"/>
              <a:t>). Air cannot pass through the airways into the lungs. The body does not get enough oxygen. It can lead to </a:t>
            </a:r>
            <a:r>
              <a:rPr lang="en-US" b="1" dirty="0"/>
              <a:t>cardiac arrest</a:t>
            </a:r>
            <a:r>
              <a:rPr lang="en-US" dirty="0"/>
              <a:t>. </a:t>
            </a:r>
          </a:p>
          <a:p>
            <a:pPr>
              <a:buFont typeface="Wingdings" panose="05000000000000000000" pitchFamily="2" charset="2"/>
              <a:buChar char="§"/>
            </a:pPr>
            <a:r>
              <a:rPr lang="en-US" dirty="0"/>
              <a:t>Airway obstruction can be mild or severe. With severe airway obstruction, air does not move in and out of the lungs. If the obstruction is not removed, the person will die. </a:t>
            </a:r>
          </a:p>
          <a:p>
            <a:pPr>
              <a:buFont typeface="Wingdings" panose="05000000000000000000" pitchFamily="2" charset="2"/>
              <a:buChar char="§"/>
            </a:pPr>
            <a:r>
              <a:rPr lang="en-US" b="1" dirty="0"/>
              <a:t>Abdominal</a:t>
            </a:r>
            <a:r>
              <a:rPr lang="en-US" dirty="0"/>
              <a:t> </a:t>
            </a:r>
            <a:r>
              <a:rPr lang="en-US" b="1" dirty="0"/>
              <a:t>thrusts</a:t>
            </a:r>
            <a:r>
              <a:rPr lang="en-US" dirty="0"/>
              <a:t> are used to relieve severe airway obstruction. </a:t>
            </a:r>
            <a:endParaRPr lang="en-US" b="1" dirty="0"/>
          </a:p>
          <a:p>
            <a:pPr>
              <a:buFont typeface="Wingdings" panose="05000000000000000000" pitchFamily="2" charset="2"/>
              <a:buChar char="§"/>
            </a:pPr>
            <a:r>
              <a:rPr lang="en-US" b="1" dirty="0"/>
              <a:t>Choking</a:t>
            </a:r>
            <a:r>
              <a:rPr lang="en-US" dirty="0"/>
              <a:t> occurs when the airway becomes either partially or completely blocked by a foreign object.</a:t>
            </a:r>
          </a:p>
          <a:p>
            <a:pPr>
              <a:buFont typeface="Wingdings" panose="05000000000000000000" pitchFamily="2" charset="2"/>
              <a:buChar char="§"/>
            </a:pPr>
            <a:r>
              <a:rPr lang="en-US" dirty="0"/>
              <a:t> Many of the people in your care will have risk factors for choking.</a:t>
            </a:r>
          </a:p>
          <a:p>
            <a:pPr>
              <a:buFont typeface="Wingdings" panose="05000000000000000000" pitchFamily="2" charset="2"/>
              <a:buChar char="§"/>
            </a:pPr>
            <a:r>
              <a:rPr lang="en-US" dirty="0"/>
              <a:t> For example, neurological conditions, such as a stroke or multiple sclerosis, can affect a person’s ability to swallow or clear the airway through coughing. </a:t>
            </a:r>
          </a:p>
          <a:p>
            <a:pPr>
              <a:buFont typeface="Wingdings" panose="05000000000000000000" pitchFamily="2" charset="2"/>
              <a:buChar char="§"/>
            </a:pPr>
            <a:r>
              <a:rPr lang="en-US" dirty="0"/>
              <a:t>Also Dental problems or poorly fitting dentures can affect a person’s ability to chew food properly, putting him at risk for choking. </a:t>
            </a:r>
          </a:p>
          <a:p>
            <a:pPr>
              <a:buFont typeface="Wingdings" panose="05000000000000000000" pitchFamily="2" charset="2"/>
              <a:buChar char="§"/>
            </a:pPr>
            <a:r>
              <a:rPr lang="en-US" dirty="0"/>
              <a:t>As well Eating while talking or laughing, or eating too fast, can also lead to choking.</a:t>
            </a:r>
            <a:endParaRPr lang="ar-SA" dirty="0"/>
          </a:p>
        </p:txBody>
      </p:sp>
    </p:spTree>
    <p:extLst>
      <p:ext uri="{BB962C8B-B14F-4D97-AF65-F5344CB8AC3E}">
        <p14:creationId xmlns:p14="http://schemas.microsoft.com/office/powerpoint/2010/main" val="48209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CC22C-AB88-4008-9DB7-7AB0CF72143A}"/>
              </a:ext>
            </a:extLst>
          </p:cNvPr>
          <p:cNvSpPr>
            <a:spLocks noGrp="1"/>
          </p:cNvSpPr>
          <p:nvPr>
            <p:ph type="title"/>
          </p:nvPr>
        </p:nvSpPr>
        <p:spPr>
          <a:xfrm>
            <a:off x="139700" y="18255"/>
            <a:ext cx="10515600" cy="1325563"/>
          </a:xfrm>
        </p:spPr>
        <p:txBody>
          <a:bodyPr/>
          <a:lstStyle/>
          <a:p>
            <a:r>
              <a:rPr lang="en-US" b="1" dirty="0"/>
              <a:t>CONT…</a:t>
            </a:r>
            <a:endParaRPr lang="ar-SA" b="1" dirty="0"/>
          </a:p>
        </p:txBody>
      </p:sp>
      <p:sp>
        <p:nvSpPr>
          <p:cNvPr id="3" name="Content Placeholder 2">
            <a:extLst>
              <a:ext uri="{FF2B5EF4-FFF2-40B4-BE49-F238E27FC236}">
                <a16:creationId xmlns:a16="http://schemas.microsoft.com/office/drawing/2014/main" id="{B8C9FBE2-4364-8934-E171-9EDC858ED790}"/>
              </a:ext>
            </a:extLst>
          </p:cNvPr>
          <p:cNvSpPr>
            <a:spLocks noGrp="1"/>
          </p:cNvSpPr>
          <p:nvPr>
            <p:ph idx="1"/>
          </p:nvPr>
        </p:nvSpPr>
        <p:spPr>
          <a:xfrm>
            <a:off x="139700" y="1082674"/>
            <a:ext cx="10515600" cy="5432425"/>
          </a:xfrm>
        </p:spPr>
        <p:txBody>
          <a:bodyPr>
            <a:normAutofit/>
          </a:bodyPr>
          <a:lstStyle/>
          <a:p>
            <a:r>
              <a:rPr lang="en-US" dirty="0"/>
              <a:t>If you are with a person who </a:t>
            </a:r>
            <a:r>
              <a:rPr lang="en-US" b="1" dirty="0"/>
              <a:t>starts to choke</a:t>
            </a:r>
            <a:r>
              <a:rPr lang="en-US" dirty="0"/>
              <a:t>, you will need to take quick action: </a:t>
            </a:r>
          </a:p>
          <a:p>
            <a:pPr>
              <a:buFont typeface="Wingdings" panose="05000000000000000000" pitchFamily="2" charset="2"/>
              <a:buChar char="ü"/>
            </a:pPr>
            <a:r>
              <a:rPr lang="en-US" dirty="0"/>
              <a:t>First, ask the person to speak to you.</a:t>
            </a:r>
          </a:p>
          <a:p>
            <a:pPr>
              <a:buFont typeface="Wingdings" panose="05000000000000000000" pitchFamily="2" charset="2"/>
              <a:buChar char="ü"/>
            </a:pPr>
            <a:r>
              <a:rPr lang="en-US" dirty="0"/>
              <a:t>If the person can speak and is coughing forcefully, stay with the person, have her sit up if she is lying down, and encourage her to keep coughing.</a:t>
            </a:r>
          </a:p>
          <a:p>
            <a:pPr>
              <a:buFont typeface="Wingdings" panose="05000000000000000000" pitchFamily="2" charset="2"/>
              <a:buChar char="ü"/>
            </a:pPr>
            <a:r>
              <a:rPr lang="en-US" dirty="0"/>
              <a:t>If the person is not able to expel the object and clear the airway quickly, call for help.</a:t>
            </a:r>
          </a:p>
          <a:p>
            <a:pPr>
              <a:buFont typeface="Wingdings" panose="05000000000000000000" pitchFamily="2" charset="2"/>
              <a:buChar char="ü"/>
            </a:pPr>
            <a:r>
              <a:rPr lang="en-US" dirty="0"/>
              <a:t>If the person is not able to expel the object and clear the airway quickly, call for help.</a:t>
            </a:r>
          </a:p>
          <a:p>
            <a:pPr>
              <a:buFont typeface="Wingdings" panose="05000000000000000000" pitchFamily="2" charset="2"/>
              <a:buChar char="ü"/>
            </a:pPr>
            <a:r>
              <a:rPr lang="en-US" dirty="0"/>
              <a:t>You must call for help immediately and then follow the procedure for giving first aid to a conscious choking adult.</a:t>
            </a:r>
            <a:endParaRPr lang="ar-SA" dirty="0"/>
          </a:p>
        </p:txBody>
      </p:sp>
    </p:spTree>
    <p:extLst>
      <p:ext uri="{BB962C8B-B14F-4D97-AF65-F5344CB8AC3E}">
        <p14:creationId xmlns:p14="http://schemas.microsoft.com/office/powerpoint/2010/main" val="525065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976F9-3DD6-2A11-AD10-794D05DB63FB}"/>
              </a:ext>
            </a:extLst>
          </p:cNvPr>
          <p:cNvSpPr>
            <a:spLocks noGrp="1"/>
          </p:cNvSpPr>
          <p:nvPr>
            <p:ph type="title"/>
          </p:nvPr>
        </p:nvSpPr>
        <p:spPr/>
        <p:txBody>
          <a:bodyPr/>
          <a:lstStyle/>
          <a:p>
            <a:r>
              <a:rPr lang="en-US" b="1" dirty="0"/>
              <a:t>CONT…</a:t>
            </a:r>
            <a:endParaRPr lang="ar-SA" b="1" dirty="0"/>
          </a:p>
        </p:txBody>
      </p:sp>
      <p:sp>
        <p:nvSpPr>
          <p:cNvPr id="3" name="Content Placeholder 2">
            <a:extLst>
              <a:ext uri="{FF2B5EF4-FFF2-40B4-BE49-F238E27FC236}">
                <a16:creationId xmlns:a16="http://schemas.microsoft.com/office/drawing/2014/main" id="{387E6E9F-4C37-527C-4D42-B7828D782E3D}"/>
              </a:ext>
            </a:extLst>
          </p:cNvPr>
          <p:cNvSpPr>
            <a:spLocks noGrp="1"/>
          </p:cNvSpPr>
          <p:nvPr>
            <p:ph idx="1"/>
          </p:nvPr>
        </p:nvSpPr>
        <p:spPr/>
        <p:txBody>
          <a:bodyPr/>
          <a:lstStyle/>
          <a:p>
            <a:r>
              <a:rPr lang="en-US" dirty="0"/>
              <a:t>If the person is </a:t>
            </a:r>
            <a:r>
              <a:rPr lang="en-US" b="1" dirty="0"/>
              <a:t>unable to speak</a:t>
            </a:r>
            <a:r>
              <a:rPr lang="en-US" dirty="0"/>
              <a:t>, </a:t>
            </a:r>
            <a:r>
              <a:rPr lang="en-US" b="1" dirty="0"/>
              <a:t>cough</a:t>
            </a:r>
            <a:r>
              <a:rPr lang="en-US" dirty="0"/>
              <a:t> or </a:t>
            </a:r>
            <a:r>
              <a:rPr lang="en-US" b="1" dirty="0"/>
              <a:t>breathe</a:t>
            </a:r>
            <a:r>
              <a:rPr lang="en-US" dirty="0"/>
              <a:t>, she will lose consciousness quickly unless the airway is cleared. Call for help immediately.</a:t>
            </a:r>
          </a:p>
          <a:p>
            <a:r>
              <a:rPr lang="en-US" dirty="0"/>
              <a:t>If the person becomes unconscious, you must follow a different procedure. </a:t>
            </a:r>
          </a:p>
          <a:p>
            <a:r>
              <a:rPr lang="en-US" dirty="0"/>
              <a:t>The procedure for helping an unconscious person who is choking is not taught as part of this course. This skill is taught as part of the American Red Cross First Aid/CPR/AED course, which you are strongly encouraged to take in addition to your nurse assistant training course. </a:t>
            </a:r>
            <a:endParaRPr lang="ar-SA" dirty="0"/>
          </a:p>
        </p:txBody>
      </p:sp>
    </p:spTree>
    <p:extLst>
      <p:ext uri="{BB962C8B-B14F-4D97-AF65-F5344CB8AC3E}">
        <p14:creationId xmlns:p14="http://schemas.microsoft.com/office/powerpoint/2010/main" val="1952965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D37B-4B52-11AC-1F56-B98EBC4FE58E}"/>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Common Medical Emergencies:</a:t>
            </a:r>
            <a:endParaRPr lang="ar-SA" b="1" dirty="0"/>
          </a:p>
        </p:txBody>
      </p:sp>
      <p:sp>
        <p:nvSpPr>
          <p:cNvPr id="3" name="Content Placeholder 2">
            <a:extLst>
              <a:ext uri="{FF2B5EF4-FFF2-40B4-BE49-F238E27FC236}">
                <a16:creationId xmlns:a16="http://schemas.microsoft.com/office/drawing/2014/main" id="{D5CAF162-3EAA-D5B3-595A-BA025CEBA72A}"/>
              </a:ext>
            </a:extLst>
          </p:cNvPr>
          <p:cNvSpPr>
            <a:spLocks noGrp="1"/>
          </p:cNvSpPr>
          <p:nvPr>
            <p:ph idx="1"/>
          </p:nvPr>
        </p:nvSpPr>
        <p:spPr/>
        <p:txBody>
          <a:bodyPr>
            <a:normAutofit lnSpcReduction="10000"/>
          </a:bodyPr>
          <a:lstStyle/>
          <a:p>
            <a:pPr marL="0" indent="0">
              <a:buNone/>
            </a:pPr>
            <a:r>
              <a:rPr lang="en-US" b="1" dirty="0"/>
              <a:t>D.1</a:t>
            </a:r>
            <a:r>
              <a:rPr lang="en-US" dirty="0"/>
              <a:t> </a:t>
            </a:r>
            <a:r>
              <a:rPr lang="en-US" b="1" dirty="0"/>
              <a:t>Bleeding:</a:t>
            </a:r>
          </a:p>
          <a:p>
            <a:r>
              <a:rPr lang="en-US" b="1" dirty="0"/>
              <a:t>Bleeding</a:t>
            </a:r>
            <a:r>
              <a:rPr lang="en-US" dirty="0"/>
              <a:t> can be: </a:t>
            </a:r>
            <a:r>
              <a:rPr lang="en-US" b="1" dirty="0"/>
              <a:t>Internal</a:t>
            </a:r>
            <a:r>
              <a:rPr lang="en-US" dirty="0"/>
              <a:t> or </a:t>
            </a:r>
            <a:r>
              <a:rPr lang="en-US" b="1" dirty="0"/>
              <a:t>External</a:t>
            </a:r>
            <a:r>
              <a:rPr lang="en-US" dirty="0"/>
              <a:t>.</a:t>
            </a:r>
          </a:p>
          <a:p>
            <a:r>
              <a:rPr lang="en-US" b="1" dirty="0"/>
              <a:t>Internal</a:t>
            </a:r>
            <a:r>
              <a:rPr lang="en-US" dirty="0"/>
              <a:t> bleeding is not immediately obvious, but </a:t>
            </a:r>
            <a:r>
              <a:rPr lang="en-US" b="1" dirty="0"/>
              <a:t>external</a:t>
            </a:r>
            <a:r>
              <a:rPr lang="en-US" dirty="0"/>
              <a:t> bleeding is obvious. </a:t>
            </a:r>
          </a:p>
          <a:p>
            <a:r>
              <a:rPr lang="en-US" dirty="0"/>
              <a:t>Severe bleeding, whether it is internal or external, is life-threatening. </a:t>
            </a:r>
          </a:p>
          <a:p>
            <a:r>
              <a:rPr lang="en-US" dirty="0"/>
              <a:t>To provide </a:t>
            </a:r>
            <a:r>
              <a:rPr lang="en-US" b="1" dirty="0"/>
              <a:t>care</a:t>
            </a:r>
            <a:r>
              <a:rPr lang="en-US" dirty="0"/>
              <a:t> for a person who is </a:t>
            </a:r>
            <a:r>
              <a:rPr lang="en-US" b="1" dirty="0"/>
              <a:t>bleeding externally;</a:t>
            </a:r>
          </a:p>
          <a:p>
            <a:pPr>
              <a:buFont typeface="Wingdings" panose="05000000000000000000" pitchFamily="2" charset="2"/>
              <a:buChar char="ü"/>
            </a:pPr>
            <a:r>
              <a:rPr lang="en-US" b="1" dirty="0"/>
              <a:t>First:</a:t>
            </a:r>
            <a:r>
              <a:rPr lang="en-US" dirty="0"/>
              <a:t> take standard precautions by putting on gloves. If you think the blood might spray or splatter, you may need eye and face protection as well.</a:t>
            </a:r>
            <a:endParaRPr lang="en-US" b="1" dirty="0"/>
          </a:p>
          <a:p>
            <a:pPr marL="0" indent="0">
              <a:buNone/>
            </a:pPr>
            <a:endParaRPr lang="en-US" b="1" dirty="0"/>
          </a:p>
          <a:p>
            <a:endParaRPr lang="ar-SA" dirty="0"/>
          </a:p>
        </p:txBody>
      </p:sp>
    </p:spTree>
    <p:extLst>
      <p:ext uri="{BB962C8B-B14F-4D97-AF65-F5344CB8AC3E}">
        <p14:creationId xmlns:p14="http://schemas.microsoft.com/office/powerpoint/2010/main" val="3795388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nurse measuring a pulse of a person&#10;&#10;Description automatically generated">
            <a:extLst>
              <a:ext uri="{FF2B5EF4-FFF2-40B4-BE49-F238E27FC236}">
                <a16:creationId xmlns:a16="http://schemas.microsoft.com/office/drawing/2014/main" id="{BBE7B76B-46E1-3FDC-91B1-8B0CCA954E41}"/>
              </a:ext>
            </a:extLst>
          </p:cNvPr>
          <p:cNvPicPr>
            <a:picLocks noChangeAspect="1"/>
          </p:cNvPicPr>
          <p:nvPr/>
        </p:nvPicPr>
        <p:blipFill rotWithShape="1">
          <a:blip r:embed="rId2">
            <a:extLst>
              <a:ext uri="{28A0092B-C50C-407E-A947-70E740481C1C}">
                <a14:useLocalDpi xmlns:a14="http://schemas.microsoft.com/office/drawing/2010/main" val="0"/>
              </a:ext>
            </a:extLst>
          </a:blip>
          <a:srcRect l="4684" r="1553"/>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B53F50-A373-187C-2B2B-AA1AC3F17BD1}"/>
              </a:ext>
            </a:extLst>
          </p:cNvPr>
          <p:cNvSpPr>
            <a:spLocks noGrp="1"/>
          </p:cNvSpPr>
          <p:nvPr>
            <p:ph type="title"/>
          </p:nvPr>
        </p:nvSpPr>
        <p:spPr>
          <a:xfrm>
            <a:off x="838200" y="365125"/>
            <a:ext cx="3822189" cy="1899912"/>
          </a:xfrm>
        </p:spPr>
        <p:txBody>
          <a:bodyPr>
            <a:normAutofit/>
          </a:bodyPr>
          <a:lstStyle/>
          <a:p>
            <a:r>
              <a:rPr lang="en-US" sz="4000" b="1"/>
              <a:t>CONT…</a:t>
            </a:r>
            <a:endParaRPr lang="ar-SA" sz="4000" b="1"/>
          </a:p>
        </p:txBody>
      </p:sp>
      <p:sp>
        <p:nvSpPr>
          <p:cNvPr id="3" name="Content Placeholder 2">
            <a:extLst>
              <a:ext uri="{FF2B5EF4-FFF2-40B4-BE49-F238E27FC236}">
                <a16:creationId xmlns:a16="http://schemas.microsoft.com/office/drawing/2014/main" id="{2363D480-90B3-053A-F47C-E720BFE902BB}"/>
              </a:ext>
            </a:extLst>
          </p:cNvPr>
          <p:cNvSpPr>
            <a:spLocks noGrp="1"/>
          </p:cNvSpPr>
          <p:nvPr>
            <p:ph idx="1"/>
          </p:nvPr>
        </p:nvSpPr>
        <p:spPr>
          <a:xfrm>
            <a:off x="148653" y="2209348"/>
            <a:ext cx="3822189" cy="4483759"/>
          </a:xfrm>
        </p:spPr>
        <p:txBody>
          <a:bodyPr>
            <a:normAutofit/>
          </a:bodyPr>
          <a:lstStyle/>
          <a:p>
            <a:pPr>
              <a:buFont typeface="Wingdings" panose="05000000000000000000" pitchFamily="2" charset="2"/>
              <a:buChar char="ü"/>
            </a:pPr>
            <a:r>
              <a:rPr lang="en-US" b="1" dirty="0"/>
              <a:t>Second: </a:t>
            </a:r>
            <a:r>
              <a:rPr lang="en-US" dirty="0"/>
              <a:t>Control the bleeding by covering the wound with a sterile dressing and firmly pressing against the wound with your gloved hand until the bleeding stops (Figure 8-4, A).</a:t>
            </a:r>
            <a:endParaRPr lang="ar-SA" dirty="0"/>
          </a:p>
        </p:txBody>
      </p:sp>
    </p:spTree>
    <p:extLst>
      <p:ext uri="{BB962C8B-B14F-4D97-AF65-F5344CB8AC3E}">
        <p14:creationId xmlns:p14="http://schemas.microsoft.com/office/powerpoint/2010/main" val="54560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nurse bandaging a hand of an old person&#10;&#10;Description automatically generated">
            <a:extLst>
              <a:ext uri="{FF2B5EF4-FFF2-40B4-BE49-F238E27FC236}">
                <a16:creationId xmlns:a16="http://schemas.microsoft.com/office/drawing/2014/main" id="{60A10880-02F7-4ACE-3186-451421B6A9EB}"/>
              </a:ext>
            </a:extLst>
          </p:cNvPr>
          <p:cNvPicPr>
            <a:picLocks noChangeAspect="1"/>
          </p:cNvPicPr>
          <p:nvPr/>
        </p:nvPicPr>
        <p:blipFill rotWithShape="1">
          <a:blip r:embed="rId2">
            <a:extLst>
              <a:ext uri="{28A0092B-C50C-407E-A947-70E740481C1C}">
                <a14:useLocalDpi xmlns:a14="http://schemas.microsoft.com/office/drawing/2010/main" val="0"/>
              </a:ext>
            </a:extLst>
          </a:blip>
          <a:srcRect l="6941"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0E63E7-53F2-5CC4-891F-B1BA503C2AEB}"/>
              </a:ext>
            </a:extLst>
          </p:cNvPr>
          <p:cNvSpPr>
            <a:spLocks noGrp="1"/>
          </p:cNvSpPr>
          <p:nvPr>
            <p:ph type="title"/>
          </p:nvPr>
        </p:nvSpPr>
        <p:spPr>
          <a:xfrm>
            <a:off x="88691" y="87807"/>
            <a:ext cx="3822189" cy="819098"/>
          </a:xfrm>
        </p:spPr>
        <p:txBody>
          <a:bodyPr>
            <a:normAutofit/>
          </a:bodyPr>
          <a:lstStyle/>
          <a:p>
            <a:r>
              <a:rPr lang="en-US" sz="4000" b="1" dirty="0"/>
              <a:t>CONT…</a:t>
            </a:r>
            <a:endParaRPr lang="ar-SA" sz="4000" b="1" dirty="0"/>
          </a:p>
        </p:txBody>
      </p:sp>
      <p:sp>
        <p:nvSpPr>
          <p:cNvPr id="3" name="Content Placeholder 2">
            <a:extLst>
              <a:ext uri="{FF2B5EF4-FFF2-40B4-BE49-F238E27FC236}">
                <a16:creationId xmlns:a16="http://schemas.microsoft.com/office/drawing/2014/main" id="{7939B026-EE8E-EA9B-7AC5-CD9844662BCC}"/>
              </a:ext>
            </a:extLst>
          </p:cNvPr>
          <p:cNvSpPr>
            <a:spLocks noGrp="1"/>
          </p:cNvSpPr>
          <p:nvPr>
            <p:ph idx="1"/>
          </p:nvPr>
        </p:nvSpPr>
        <p:spPr>
          <a:xfrm>
            <a:off x="88690" y="994701"/>
            <a:ext cx="3822189" cy="5775491"/>
          </a:xfrm>
        </p:spPr>
        <p:txBody>
          <a:bodyPr>
            <a:normAutofit/>
          </a:bodyPr>
          <a:lstStyle/>
          <a:p>
            <a:pPr>
              <a:buFont typeface="Wingdings" panose="05000000000000000000" pitchFamily="2" charset="2"/>
              <a:buChar char="ü"/>
            </a:pPr>
            <a:r>
              <a:rPr lang="en-US" sz="1600" b="1" dirty="0"/>
              <a:t>Third</a:t>
            </a:r>
            <a:r>
              <a:rPr lang="en-US" sz="1600" dirty="0"/>
              <a:t>: Apply a pressure bandage over the dressing to maintain pressure on the wound and to hold the dressing in place (see Figure 8-4, B). </a:t>
            </a:r>
          </a:p>
          <a:p>
            <a:pPr>
              <a:buFont typeface="Wingdings" panose="05000000000000000000" pitchFamily="2" charset="2"/>
              <a:buChar char="ü"/>
            </a:pPr>
            <a:r>
              <a:rPr lang="en-US" sz="1600" dirty="0"/>
              <a:t>If blood soaks through the first dressing and bandage, continue to apply pressure and add a second dressing and bandage. </a:t>
            </a:r>
          </a:p>
          <a:p>
            <a:pPr>
              <a:buFont typeface="Wingdings" panose="05000000000000000000" pitchFamily="2" charset="2"/>
              <a:buChar char="ü"/>
            </a:pPr>
            <a:r>
              <a:rPr lang="en-US" sz="1600" dirty="0"/>
              <a:t>If the bleeding does not stop, you must call for help.</a:t>
            </a:r>
          </a:p>
          <a:p>
            <a:pPr>
              <a:buFont typeface="Wingdings" panose="05000000000000000000" pitchFamily="2" charset="2"/>
              <a:buChar char="ü"/>
            </a:pPr>
            <a:r>
              <a:rPr lang="en-US" sz="1600" dirty="0"/>
              <a:t>Stay with person, and observe the person closely for signs that may indicate that the person’s condition is worsening, such as breathing that is faster or slower than normal, changes in skin color and restlessness. Provide reassurance, and keep the person calm. </a:t>
            </a:r>
          </a:p>
          <a:p>
            <a:pPr>
              <a:buFont typeface="Wingdings" panose="05000000000000000000" pitchFamily="2" charset="2"/>
              <a:buChar char="ü"/>
            </a:pPr>
            <a:r>
              <a:rPr lang="en-US" sz="1600" dirty="0"/>
              <a:t>Remember to wash your hands immediately after removing your gloves.</a:t>
            </a:r>
            <a:endParaRPr lang="ar-SA" sz="1600" dirty="0"/>
          </a:p>
        </p:txBody>
      </p:sp>
    </p:spTree>
    <p:extLst>
      <p:ext uri="{BB962C8B-B14F-4D97-AF65-F5344CB8AC3E}">
        <p14:creationId xmlns:p14="http://schemas.microsoft.com/office/powerpoint/2010/main" val="1793260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FD6885-9C68-D8D0-0F73-53D6EF22AE43}"/>
              </a:ext>
            </a:extLst>
          </p:cNvPr>
          <p:cNvSpPr>
            <a:spLocks noGrp="1"/>
          </p:cNvSpPr>
          <p:nvPr>
            <p:ph type="title"/>
          </p:nvPr>
        </p:nvSpPr>
        <p:spPr>
          <a:xfrm>
            <a:off x="630936" y="640080"/>
            <a:ext cx="4818888" cy="1481328"/>
          </a:xfrm>
        </p:spPr>
        <p:txBody>
          <a:bodyPr anchor="b">
            <a:normAutofit/>
          </a:bodyPr>
          <a:lstStyle/>
          <a:p>
            <a:r>
              <a:rPr lang="en-US" sz="5000">
                <a:effectLst>
                  <a:outerShdw blurRad="38100" dist="38100" dir="2700000" algn="tl">
                    <a:srgbClr val="000000">
                      <a:alpha val="43137"/>
                    </a:srgbClr>
                  </a:outerShdw>
                </a:effectLst>
              </a:rPr>
              <a:t>Common Medical Emergencies:</a:t>
            </a:r>
            <a:endParaRPr lang="ar-SA" sz="5000"/>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487416-C294-59AB-CAC5-1296F4A2943F}"/>
              </a:ext>
            </a:extLst>
          </p:cNvPr>
          <p:cNvSpPr>
            <a:spLocks noGrp="1"/>
          </p:cNvSpPr>
          <p:nvPr>
            <p:ph idx="1"/>
          </p:nvPr>
        </p:nvSpPr>
        <p:spPr>
          <a:xfrm>
            <a:off x="248687" y="2442908"/>
            <a:ext cx="5672428" cy="4415091"/>
          </a:xfrm>
        </p:spPr>
        <p:txBody>
          <a:bodyPr anchor="t">
            <a:normAutofit fontScale="92500" lnSpcReduction="20000"/>
          </a:bodyPr>
          <a:lstStyle/>
          <a:p>
            <a:pPr marL="0" indent="0">
              <a:buNone/>
            </a:pPr>
            <a:r>
              <a:rPr lang="en-US" sz="1900" b="1" dirty="0"/>
              <a:t>D.2 Hemorrhage</a:t>
            </a:r>
            <a:r>
              <a:rPr lang="en-US" sz="1900" dirty="0"/>
              <a:t> ( </a:t>
            </a:r>
            <a:r>
              <a:rPr lang="en-US" sz="1900" b="1" dirty="0"/>
              <a:t>Same</a:t>
            </a:r>
            <a:r>
              <a:rPr lang="en-US" sz="1900" dirty="0"/>
              <a:t> </a:t>
            </a:r>
            <a:r>
              <a:rPr lang="en-US" sz="1900" b="1" dirty="0"/>
              <a:t>term</a:t>
            </a:r>
            <a:r>
              <a:rPr lang="en-US" sz="1900" dirty="0"/>
              <a:t> </a:t>
            </a:r>
            <a:r>
              <a:rPr lang="en-US" sz="1900" b="1" dirty="0"/>
              <a:t>Bleeding</a:t>
            </a:r>
            <a:r>
              <a:rPr lang="en-US" sz="1900" dirty="0"/>
              <a:t>):</a:t>
            </a:r>
          </a:p>
          <a:p>
            <a:pPr>
              <a:buFont typeface="Wingdings" panose="05000000000000000000" pitchFamily="2" charset="2"/>
              <a:buChar char="ü"/>
            </a:pPr>
            <a:r>
              <a:rPr lang="en-US" sz="1800" dirty="0"/>
              <a:t>Life and body functions require an adequate blood supply. </a:t>
            </a:r>
          </a:p>
          <a:p>
            <a:pPr>
              <a:buFont typeface="Wingdings" panose="05000000000000000000" pitchFamily="2" charset="2"/>
              <a:buChar char="v"/>
            </a:pPr>
            <a:r>
              <a:rPr lang="en-US" sz="1800" b="1" dirty="0"/>
              <a:t>Hemorrhage:</a:t>
            </a:r>
            <a:r>
              <a:rPr lang="en-US" sz="1800" dirty="0"/>
              <a:t> is the excessive loss of blood in a short time. </a:t>
            </a:r>
          </a:p>
          <a:p>
            <a:r>
              <a:rPr lang="en-US" sz="1800" dirty="0"/>
              <a:t>If a blood vessel is cut or torn, bleeding occurs. </a:t>
            </a:r>
          </a:p>
          <a:p>
            <a:r>
              <a:rPr lang="en-US" sz="1900" dirty="0"/>
              <a:t>The larger the blood vessel, the greater the bleeding and blood loss.</a:t>
            </a:r>
          </a:p>
          <a:p>
            <a:r>
              <a:rPr lang="en-US" sz="1900" dirty="0"/>
              <a:t>If bleeding is not stopped, the person will die.</a:t>
            </a:r>
          </a:p>
          <a:p>
            <a:pPr>
              <a:buFont typeface="Wingdings" panose="05000000000000000000" pitchFamily="2" charset="2"/>
              <a:buChar char="v"/>
            </a:pPr>
            <a:r>
              <a:rPr lang="en-US" sz="1900" b="1" dirty="0"/>
              <a:t>Hemorrhage</a:t>
            </a:r>
            <a:r>
              <a:rPr lang="en-US" sz="1900" dirty="0"/>
              <a:t> is </a:t>
            </a:r>
            <a:r>
              <a:rPr lang="en-US" sz="1900" b="1" dirty="0"/>
              <a:t>internal</a:t>
            </a:r>
            <a:r>
              <a:rPr lang="en-US" sz="1900" dirty="0"/>
              <a:t> or </a:t>
            </a:r>
            <a:r>
              <a:rPr lang="en-US" sz="1900" b="1" dirty="0"/>
              <a:t>external</a:t>
            </a:r>
            <a:r>
              <a:rPr lang="en-US" sz="1900" dirty="0"/>
              <a:t>. </a:t>
            </a:r>
          </a:p>
          <a:p>
            <a:r>
              <a:rPr lang="en-US" sz="1900" dirty="0"/>
              <a:t>You cannot see </a:t>
            </a:r>
            <a:r>
              <a:rPr lang="en-US" sz="1900" b="1" dirty="0"/>
              <a:t>internal hemorrhage</a:t>
            </a:r>
            <a:r>
              <a:rPr lang="en-US" sz="1900" dirty="0"/>
              <a:t>. The bleeding is inside body tissues and body cavities.</a:t>
            </a:r>
          </a:p>
          <a:p>
            <a:r>
              <a:rPr lang="en-US" sz="2100" dirty="0"/>
              <a:t> Pain, shock, vomiting blood, coughing up blood, and loss of consciousness </a:t>
            </a:r>
            <a:r>
              <a:rPr lang="en-US" sz="2100" b="1" dirty="0"/>
              <a:t>signal internal hemorrhage</a:t>
            </a:r>
            <a:r>
              <a:rPr lang="en-US" sz="2100" dirty="0"/>
              <a:t>. </a:t>
            </a:r>
          </a:p>
          <a:p>
            <a:r>
              <a:rPr lang="en-US" sz="2100" dirty="0"/>
              <a:t>There is little you can do for internal bleeding.</a:t>
            </a:r>
          </a:p>
          <a:p>
            <a:pPr marL="0" indent="0">
              <a:buNone/>
            </a:pPr>
            <a:endParaRPr lang="ar-SA" sz="1200" dirty="0"/>
          </a:p>
        </p:txBody>
      </p:sp>
      <p:pic>
        <p:nvPicPr>
          <p:cNvPr id="5" name="Picture 4" descr="A person in gloves and gloves wiping a person's arm&#10;&#10;Description automatically generated">
            <a:extLst>
              <a:ext uri="{FF2B5EF4-FFF2-40B4-BE49-F238E27FC236}">
                <a16:creationId xmlns:a16="http://schemas.microsoft.com/office/drawing/2014/main" id="{1BD62C1C-5DD1-833A-41D2-B6BF5C920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1272708"/>
            <a:ext cx="5458968" cy="4312584"/>
          </a:xfrm>
          <a:prstGeom prst="rect">
            <a:avLst/>
          </a:prstGeom>
        </p:spPr>
      </p:pic>
    </p:spTree>
    <p:extLst>
      <p:ext uri="{BB962C8B-B14F-4D97-AF65-F5344CB8AC3E}">
        <p14:creationId xmlns:p14="http://schemas.microsoft.com/office/powerpoint/2010/main" val="3967819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age of a medical document&#10;&#10;Description automatically generated with medium confidence">
            <a:extLst>
              <a:ext uri="{FF2B5EF4-FFF2-40B4-BE49-F238E27FC236}">
                <a16:creationId xmlns:a16="http://schemas.microsoft.com/office/drawing/2014/main" id="{FDDA14B9-CBF1-1028-2CB9-97A6946E60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5725" y="127416"/>
            <a:ext cx="6783049" cy="6580868"/>
          </a:xfrm>
          <a:prstGeom prst="rect">
            <a:avLst/>
          </a:prstGeom>
        </p:spPr>
      </p:pic>
    </p:spTree>
    <p:extLst>
      <p:ext uri="{BB962C8B-B14F-4D97-AF65-F5344CB8AC3E}">
        <p14:creationId xmlns:p14="http://schemas.microsoft.com/office/powerpoint/2010/main" val="210303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40DC-40F9-A0A2-4213-DC6AA4D5F66C}"/>
              </a:ext>
            </a:extLst>
          </p:cNvPr>
          <p:cNvSpPr>
            <a:spLocks noGrp="1"/>
          </p:cNvSpPr>
          <p:nvPr>
            <p:ph type="title"/>
          </p:nvPr>
        </p:nvSpPr>
        <p:spPr>
          <a:xfrm>
            <a:off x="247650" y="-79375"/>
            <a:ext cx="10515600" cy="1325563"/>
          </a:xfrm>
        </p:spPr>
        <p:txBody>
          <a:bodyPr/>
          <a:lstStyle/>
          <a:p>
            <a:r>
              <a:rPr lang="en-US" dirty="0">
                <a:effectLst>
                  <a:outerShdw blurRad="38100" dist="38100" dir="2700000" algn="tl">
                    <a:srgbClr val="000000">
                      <a:alpha val="43137"/>
                    </a:srgbClr>
                  </a:outerShdw>
                </a:effectLst>
              </a:rPr>
              <a:t>Common Medical Emergencies:</a:t>
            </a:r>
            <a:endParaRPr lang="ar-SA" dirty="0"/>
          </a:p>
        </p:txBody>
      </p:sp>
      <p:sp>
        <p:nvSpPr>
          <p:cNvPr id="3" name="Content Placeholder 2">
            <a:extLst>
              <a:ext uri="{FF2B5EF4-FFF2-40B4-BE49-F238E27FC236}">
                <a16:creationId xmlns:a16="http://schemas.microsoft.com/office/drawing/2014/main" id="{C7232007-0578-3849-991F-C774073D19F0}"/>
              </a:ext>
            </a:extLst>
          </p:cNvPr>
          <p:cNvSpPr>
            <a:spLocks noGrp="1"/>
          </p:cNvSpPr>
          <p:nvPr>
            <p:ph idx="1"/>
          </p:nvPr>
        </p:nvSpPr>
        <p:spPr>
          <a:xfrm>
            <a:off x="450850" y="1253330"/>
            <a:ext cx="10515600" cy="5439569"/>
          </a:xfrm>
        </p:spPr>
        <p:txBody>
          <a:bodyPr>
            <a:normAutofit/>
          </a:bodyPr>
          <a:lstStyle/>
          <a:p>
            <a:pPr marL="0" indent="0">
              <a:buNone/>
            </a:pPr>
            <a:r>
              <a:rPr lang="en-US" b="1" dirty="0"/>
              <a:t>E. Shock: </a:t>
            </a:r>
          </a:p>
          <a:p>
            <a:r>
              <a:rPr lang="en-US" b="1" dirty="0"/>
              <a:t>Shock</a:t>
            </a:r>
            <a:r>
              <a:rPr lang="en-US" dirty="0"/>
              <a:t> is a condition in which the circulatory system fails to deliver enough oxygen-rich blood to the body’s tissues and vital organs.</a:t>
            </a:r>
          </a:p>
          <a:p>
            <a:r>
              <a:rPr lang="en-US" dirty="0"/>
              <a:t> There are many </a:t>
            </a:r>
            <a:r>
              <a:rPr lang="en-US" b="1" dirty="0"/>
              <a:t>causes of shock</a:t>
            </a:r>
            <a:r>
              <a:rPr lang="en-US" dirty="0"/>
              <a:t>, including massive blood loss, heart failure, severe allergic reactions and severe infections that overwhelm the body.</a:t>
            </a:r>
          </a:p>
          <a:p>
            <a:r>
              <a:rPr lang="en-US" dirty="0"/>
              <a:t>The treatment for shock depends on the underlying cause.</a:t>
            </a:r>
          </a:p>
          <a:p>
            <a:r>
              <a:rPr lang="en-US" dirty="0"/>
              <a:t>For example, if the shock is caused by severe blood loss, the bleeding must be stopped.</a:t>
            </a:r>
          </a:p>
          <a:p>
            <a:r>
              <a:rPr lang="en-US" dirty="0"/>
              <a:t>Shock that is caused by a severe allergic reaction is treated by administering epinephrine.</a:t>
            </a:r>
          </a:p>
          <a:p>
            <a:pPr marL="0" indent="0">
              <a:buNone/>
            </a:pPr>
            <a:endParaRPr lang="ar-SA" dirty="0"/>
          </a:p>
        </p:txBody>
      </p:sp>
    </p:spTree>
    <p:extLst>
      <p:ext uri="{BB962C8B-B14F-4D97-AF65-F5344CB8AC3E}">
        <p14:creationId xmlns:p14="http://schemas.microsoft.com/office/powerpoint/2010/main" val="148934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white text with blue text&#10;&#10;Description automatically generated">
            <a:extLst>
              <a:ext uri="{FF2B5EF4-FFF2-40B4-BE49-F238E27FC236}">
                <a16:creationId xmlns:a16="http://schemas.microsoft.com/office/drawing/2014/main" id="{A231D956-973A-E116-02CD-E35BD5FF2F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0275" y="643467"/>
            <a:ext cx="10511449" cy="5571066"/>
          </a:xfrm>
          <a:prstGeom prst="rect">
            <a:avLst/>
          </a:prstGeom>
        </p:spPr>
      </p:pic>
    </p:spTree>
    <p:extLst>
      <p:ext uri="{BB962C8B-B14F-4D97-AF65-F5344CB8AC3E}">
        <p14:creationId xmlns:p14="http://schemas.microsoft.com/office/powerpoint/2010/main" val="1856017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C21A-040E-B33A-69B0-1C837FFC7DEE}"/>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Learning Outcomes:</a:t>
            </a:r>
            <a:endParaRPr lang="ar-SA"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8235AD7-1FA4-13BA-9686-CB7CF8291D12}"/>
              </a:ext>
            </a:extLst>
          </p:cNvPr>
          <p:cNvSpPr>
            <a:spLocks noGrp="1"/>
          </p:cNvSpPr>
          <p:nvPr>
            <p:ph idx="1"/>
          </p:nvPr>
        </p:nvSpPr>
        <p:spPr/>
        <p:txBody>
          <a:bodyPr/>
          <a:lstStyle/>
          <a:p>
            <a:pPr marL="0" indent="0">
              <a:buNone/>
            </a:pPr>
            <a:r>
              <a:rPr lang="en-US" dirty="0"/>
              <a:t>■ Recognize and respond to common medical emergencies, including stroke, myocardial infarction, choking, bleeding, shock, seizure, fainting and burns. </a:t>
            </a:r>
          </a:p>
          <a:p>
            <a:pPr marL="0" indent="0">
              <a:buNone/>
            </a:pPr>
            <a:r>
              <a:rPr lang="en-US" dirty="0"/>
              <a:t>■ Understand the Scenario for respond to medical emergency.</a:t>
            </a:r>
          </a:p>
          <a:p>
            <a:pPr marL="0" indent="0">
              <a:buNone/>
            </a:pPr>
            <a:endParaRPr lang="ar-SA" dirty="0"/>
          </a:p>
        </p:txBody>
      </p:sp>
    </p:spTree>
    <p:extLst>
      <p:ext uri="{BB962C8B-B14F-4D97-AF65-F5344CB8AC3E}">
        <p14:creationId xmlns:p14="http://schemas.microsoft.com/office/powerpoint/2010/main" val="1966614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AE463-B227-E3AD-E172-0DBC0758F717}"/>
              </a:ext>
            </a:extLst>
          </p:cNvPr>
          <p:cNvSpPr>
            <a:spLocks noGrp="1"/>
          </p:cNvSpPr>
          <p:nvPr>
            <p:ph type="title"/>
          </p:nvPr>
        </p:nvSpPr>
        <p:spPr>
          <a:xfrm>
            <a:off x="0" y="-254794"/>
            <a:ext cx="10515600" cy="1325563"/>
          </a:xfrm>
        </p:spPr>
        <p:txBody>
          <a:bodyPr/>
          <a:lstStyle/>
          <a:p>
            <a:r>
              <a:rPr lang="en-US" b="1" dirty="0"/>
              <a:t>CONT…</a:t>
            </a:r>
            <a:endParaRPr lang="ar-SA" b="1" dirty="0"/>
          </a:p>
        </p:txBody>
      </p:sp>
      <p:sp>
        <p:nvSpPr>
          <p:cNvPr id="3" name="Content Placeholder 2">
            <a:extLst>
              <a:ext uri="{FF2B5EF4-FFF2-40B4-BE49-F238E27FC236}">
                <a16:creationId xmlns:a16="http://schemas.microsoft.com/office/drawing/2014/main" id="{AA5967A0-FE43-403B-38A7-D8B3B39EB846}"/>
              </a:ext>
            </a:extLst>
          </p:cNvPr>
          <p:cNvSpPr>
            <a:spLocks noGrp="1"/>
          </p:cNvSpPr>
          <p:nvPr>
            <p:ph idx="1"/>
          </p:nvPr>
        </p:nvSpPr>
        <p:spPr>
          <a:xfrm>
            <a:off x="207988" y="975140"/>
            <a:ext cx="9145562" cy="5489159"/>
          </a:xfrm>
        </p:spPr>
        <p:txBody>
          <a:bodyPr>
            <a:normAutofit lnSpcReduction="10000"/>
          </a:bodyPr>
          <a:lstStyle/>
          <a:p>
            <a:r>
              <a:rPr lang="en-US" b="1" dirty="0"/>
              <a:t>Shock</a:t>
            </a:r>
            <a:r>
              <a:rPr lang="en-US" dirty="0"/>
              <a:t> is possible in any person who is acutely ill or severely injured. Follow the rules in Box 31-1. </a:t>
            </a:r>
          </a:p>
          <a:p>
            <a:pPr>
              <a:buFont typeface="Wingdings" panose="05000000000000000000" pitchFamily="2" charset="2"/>
              <a:buChar char="ü"/>
            </a:pPr>
            <a:r>
              <a:rPr lang="en-US" dirty="0"/>
              <a:t>Keep the person lying down. If the person does not have injuries from trauma, raise the feet 6 to 12 inches. Lower the feet if the position causes pain. </a:t>
            </a:r>
          </a:p>
          <a:p>
            <a:pPr>
              <a:buFont typeface="Wingdings" panose="05000000000000000000" pitchFamily="2" charset="2"/>
              <a:buChar char="ü"/>
            </a:pPr>
            <a:r>
              <a:rPr lang="en-US" dirty="0"/>
              <a:t>Maintain an open airway and control bleeding. Begin CPR if cardiac arrest occurs.</a:t>
            </a:r>
          </a:p>
          <a:p>
            <a:r>
              <a:rPr lang="en-US" dirty="0"/>
              <a:t>People who know they are severely allergic to something may carry epinephrine with them in the form of an auto-injector (Figure 8-5). </a:t>
            </a:r>
          </a:p>
          <a:p>
            <a:r>
              <a:rPr lang="en-US" dirty="0"/>
              <a:t>You can learn how to assist someone with using an auto-injector in the American Red Cross First Aid/CPR/AED course.</a:t>
            </a:r>
            <a:endParaRPr lang="ar-SA" dirty="0"/>
          </a:p>
        </p:txBody>
      </p:sp>
    </p:spTree>
    <p:extLst>
      <p:ext uri="{BB962C8B-B14F-4D97-AF65-F5344CB8AC3E}">
        <p14:creationId xmlns:p14="http://schemas.microsoft.com/office/powerpoint/2010/main" val="1725564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background with black text&#10;&#10;Description automatically generated">
            <a:extLst>
              <a:ext uri="{FF2B5EF4-FFF2-40B4-BE49-F238E27FC236}">
                <a16:creationId xmlns:a16="http://schemas.microsoft.com/office/drawing/2014/main" id="{C25C23BE-FB3A-0474-AA7E-11A219C1BC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900" y="342093"/>
            <a:ext cx="11115700" cy="5967210"/>
          </a:xfrm>
        </p:spPr>
      </p:pic>
    </p:spTree>
    <p:extLst>
      <p:ext uri="{BB962C8B-B14F-4D97-AF65-F5344CB8AC3E}">
        <p14:creationId xmlns:p14="http://schemas.microsoft.com/office/powerpoint/2010/main" val="1252543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F447E6-1BD1-9715-89DF-919A73D54DE8}"/>
              </a:ext>
            </a:extLst>
          </p:cNvPr>
          <p:cNvSpPr>
            <a:spLocks noGrp="1"/>
          </p:cNvSpPr>
          <p:nvPr>
            <p:ph type="title"/>
          </p:nvPr>
        </p:nvSpPr>
        <p:spPr>
          <a:xfrm>
            <a:off x="163642" y="149902"/>
            <a:ext cx="4783697" cy="674378"/>
          </a:xfrm>
        </p:spPr>
        <p:txBody>
          <a:bodyPr anchor="b">
            <a:normAutofit/>
          </a:bodyPr>
          <a:lstStyle/>
          <a:p>
            <a:r>
              <a:rPr lang="en-US" sz="4000" b="1" dirty="0"/>
              <a:t>CONT…</a:t>
            </a:r>
            <a:endParaRPr lang="ar-SA" sz="4000" b="1" dirty="0"/>
          </a:p>
        </p:txBody>
      </p:sp>
      <p:sp>
        <p:nvSpPr>
          <p:cNvPr id="3" name="Content Placeholder 2">
            <a:extLst>
              <a:ext uri="{FF2B5EF4-FFF2-40B4-BE49-F238E27FC236}">
                <a16:creationId xmlns:a16="http://schemas.microsoft.com/office/drawing/2014/main" id="{C4506C1D-C38A-AB9D-B6C8-60BCDA841A3C}"/>
              </a:ext>
            </a:extLst>
          </p:cNvPr>
          <p:cNvSpPr>
            <a:spLocks noGrp="1"/>
          </p:cNvSpPr>
          <p:nvPr>
            <p:ph idx="1"/>
          </p:nvPr>
        </p:nvSpPr>
        <p:spPr>
          <a:xfrm>
            <a:off x="163642" y="1037404"/>
            <a:ext cx="5555106" cy="5738149"/>
          </a:xfrm>
        </p:spPr>
        <p:txBody>
          <a:bodyPr>
            <a:normAutofit fontScale="92500" lnSpcReduction="20000"/>
          </a:bodyPr>
          <a:lstStyle/>
          <a:p>
            <a:r>
              <a:rPr lang="en-US" sz="2400" dirty="0"/>
              <a:t>To provide </a:t>
            </a:r>
            <a:r>
              <a:rPr lang="en-US" sz="2400" b="1" dirty="0"/>
              <a:t>first aid </a:t>
            </a:r>
            <a:r>
              <a:rPr lang="en-US" sz="2400" dirty="0"/>
              <a:t>for a person who is in </a:t>
            </a:r>
            <a:r>
              <a:rPr lang="en-US" sz="2400" b="1" dirty="0"/>
              <a:t>shock;</a:t>
            </a:r>
            <a:endParaRPr lang="en-US" sz="2400" dirty="0"/>
          </a:p>
          <a:p>
            <a:pPr>
              <a:buFont typeface="Wingdings" panose="05000000000000000000" pitchFamily="2" charset="2"/>
              <a:buChar char="ü"/>
            </a:pPr>
            <a:r>
              <a:rPr lang="en-US" sz="2400" dirty="0"/>
              <a:t> </a:t>
            </a:r>
            <a:r>
              <a:rPr lang="en-US" sz="2400" b="1" dirty="0"/>
              <a:t>First</a:t>
            </a:r>
            <a:r>
              <a:rPr lang="en-US" sz="2400" dirty="0"/>
              <a:t> call for help immediately. </a:t>
            </a:r>
          </a:p>
          <a:p>
            <a:pPr>
              <a:buFont typeface="Wingdings" panose="05000000000000000000" pitchFamily="2" charset="2"/>
              <a:buChar char="ü"/>
            </a:pPr>
            <a:r>
              <a:rPr lang="en-US" sz="2400" b="1" dirty="0"/>
              <a:t>Second</a:t>
            </a:r>
            <a:r>
              <a:rPr lang="en-US" sz="2400" dirty="0"/>
              <a:t> Take any measures that you can to address the cause of the shock (for example, control external bleeding or assist the person with using an auto-injector, if you have been trained to do so). </a:t>
            </a:r>
          </a:p>
          <a:p>
            <a:pPr>
              <a:buFont typeface="Wingdings" panose="05000000000000000000" pitchFamily="2" charset="2"/>
              <a:buChar char="ü"/>
            </a:pPr>
            <a:r>
              <a:rPr lang="en-US" sz="2600" b="1" dirty="0"/>
              <a:t>Third</a:t>
            </a:r>
            <a:r>
              <a:rPr lang="en-US" sz="2600" dirty="0"/>
              <a:t> Keep the person from becoming chilled or overheated, and help the person to rest comfortably (Figure 8-6). </a:t>
            </a:r>
          </a:p>
          <a:p>
            <a:pPr>
              <a:buFont typeface="Wingdings" panose="05000000000000000000" pitchFamily="2" charset="2"/>
              <a:buChar char="ü"/>
            </a:pPr>
            <a:r>
              <a:rPr lang="en-US" sz="2600" dirty="0"/>
              <a:t>Even though the person is likely to be thirsty, do not give the person anything to drink or eat. The person may need surgery, which is safest when the stomach is empty. </a:t>
            </a:r>
          </a:p>
          <a:p>
            <a:pPr>
              <a:buFont typeface="Wingdings" panose="05000000000000000000" pitchFamily="2" charset="2"/>
              <a:buChar char="ü"/>
            </a:pPr>
            <a:r>
              <a:rPr lang="en-US" sz="2600" b="1" dirty="0"/>
              <a:t>Finally</a:t>
            </a:r>
            <a:r>
              <a:rPr lang="en-US" sz="2600" dirty="0"/>
              <a:t> Comfort and reassure the person until medical help arrives</a:t>
            </a:r>
            <a:endParaRPr lang="ar-SA" sz="2600" dirty="0"/>
          </a:p>
        </p:txBody>
      </p:sp>
      <p:pic>
        <p:nvPicPr>
          <p:cNvPr id="5" name="Picture 4" descr="A person helping a person with cpr&#10;&#10;Description automatically generated">
            <a:extLst>
              <a:ext uri="{FF2B5EF4-FFF2-40B4-BE49-F238E27FC236}">
                <a16:creationId xmlns:a16="http://schemas.microsoft.com/office/drawing/2014/main" id="{1880B69D-C5B1-4307-4A1C-EDA40F8D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8424" y="149902"/>
            <a:ext cx="6039934" cy="6505731"/>
          </a:xfrm>
          <a:prstGeom prst="rect">
            <a:avLst/>
          </a:prstGeom>
        </p:spPr>
      </p:pic>
    </p:spTree>
    <p:extLst>
      <p:ext uri="{BB962C8B-B14F-4D97-AF65-F5344CB8AC3E}">
        <p14:creationId xmlns:p14="http://schemas.microsoft.com/office/powerpoint/2010/main" val="293921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lose-up of a text&#10;&#10;Description automatically generated">
            <a:extLst>
              <a:ext uri="{FF2B5EF4-FFF2-40B4-BE49-F238E27FC236}">
                <a16:creationId xmlns:a16="http://schemas.microsoft.com/office/drawing/2014/main" id="{7A61B602-BADC-2460-CDF2-F9839DF805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476531"/>
            <a:ext cx="5294716" cy="3957403"/>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descr="A group of medical vials&#10;&#10;Description automatically generated">
            <a:extLst>
              <a:ext uri="{FF2B5EF4-FFF2-40B4-BE49-F238E27FC236}">
                <a16:creationId xmlns:a16="http://schemas.microsoft.com/office/drawing/2014/main" id="{5FE60AB9-5E5C-12B2-6F69-C3A6F869F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1006668"/>
            <a:ext cx="5294715" cy="4844664"/>
          </a:xfrm>
          <a:prstGeom prst="rect">
            <a:avLst/>
          </a:prstGeom>
        </p:spPr>
      </p:pic>
    </p:spTree>
    <p:extLst>
      <p:ext uri="{BB962C8B-B14F-4D97-AF65-F5344CB8AC3E}">
        <p14:creationId xmlns:p14="http://schemas.microsoft.com/office/powerpoint/2010/main" val="628588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text on a white background&#10;&#10;Description automatically generated">
            <a:extLst>
              <a:ext uri="{FF2B5EF4-FFF2-40B4-BE49-F238E27FC236}">
                <a16:creationId xmlns:a16="http://schemas.microsoft.com/office/drawing/2014/main" id="{37F25C53-5E67-5BA2-E97C-6AA8C92611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061" y="179020"/>
            <a:ext cx="10463135" cy="6394167"/>
          </a:xfrm>
          <a:prstGeom prst="rect">
            <a:avLst/>
          </a:prstGeom>
        </p:spPr>
      </p:pic>
    </p:spTree>
    <p:extLst>
      <p:ext uri="{BB962C8B-B14F-4D97-AF65-F5344CB8AC3E}">
        <p14:creationId xmlns:p14="http://schemas.microsoft.com/office/powerpoint/2010/main" val="1025823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text&#10;&#10;Description automatically generated">
            <a:extLst>
              <a:ext uri="{FF2B5EF4-FFF2-40B4-BE49-F238E27FC236}">
                <a16:creationId xmlns:a16="http://schemas.microsoft.com/office/drawing/2014/main" id="{7C379763-FB74-0FAE-9A4E-8054FB881A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2324863"/>
            <a:ext cx="10905066" cy="2208273"/>
          </a:xfrm>
          <a:prstGeom prst="rect">
            <a:avLst/>
          </a:prstGeom>
        </p:spPr>
      </p:pic>
    </p:spTree>
    <p:extLst>
      <p:ext uri="{BB962C8B-B14F-4D97-AF65-F5344CB8AC3E}">
        <p14:creationId xmlns:p14="http://schemas.microsoft.com/office/powerpoint/2010/main" val="507529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9E2A-D7B6-4D22-0022-119F400EDAB6}"/>
              </a:ext>
            </a:extLst>
          </p:cNvPr>
          <p:cNvSpPr>
            <a:spLocks noGrp="1"/>
          </p:cNvSpPr>
          <p:nvPr>
            <p:ph type="title"/>
          </p:nvPr>
        </p:nvSpPr>
        <p:spPr>
          <a:xfrm>
            <a:off x="133350" y="117475"/>
            <a:ext cx="10515600" cy="1325563"/>
          </a:xfrm>
        </p:spPr>
        <p:txBody>
          <a:bodyPr/>
          <a:lstStyle/>
          <a:p>
            <a:r>
              <a:rPr lang="en-US" dirty="0">
                <a:effectLst>
                  <a:outerShdw blurRad="38100" dist="38100" dir="2700000" algn="tl">
                    <a:srgbClr val="000000">
                      <a:alpha val="43137"/>
                    </a:srgbClr>
                  </a:outerShdw>
                </a:effectLst>
              </a:rPr>
              <a:t>Common Medical Emergencies:</a:t>
            </a:r>
            <a:endParaRPr lang="ar-SA" dirty="0"/>
          </a:p>
        </p:txBody>
      </p:sp>
      <p:sp>
        <p:nvSpPr>
          <p:cNvPr id="3" name="Content Placeholder 2">
            <a:extLst>
              <a:ext uri="{FF2B5EF4-FFF2-40B4-BE49-F238E27FC236}">
                <a16:creationId xmlns:a16="http://schemas.microsoft.com/office/drawing/2014/main" id="{1A879774-6DE2-EE73-E2B4-6BADE166A697}"/>
              </a:ext>
            </a:extLst>
          </p:cNvPr>
          <p:cNvSpPr>
            <a:spLocks noGrp="1"/>
          </p:cNvSpPr>
          <p:nvPr>
            <p:ph idx="1"/>
          </p:nvPr>
        </p:nvSpPr>
        <p:spPr>
          <a:xfrm>
            <a:off x="349250" y="1253330"/>
            <a:ext cx="10515600" cy="5388769"/>
          </a:xfrm>
        </p:spPr>
        <p:txBody>
          <a:bodyPr>
            <a:normAutofit fontScale="85000" lnSpcReduction="20000"/>
          </a:bodyPr>
          <a:lstStyle/>
          <a:p>
            <a:pPr marL="514350" indent="-514350">
              <a:buAutoNum type="alphaUcPeriod" startAt="6"/>
            </a:pPr>
            <a:r>
              <a:rPr lang="en-US" b="1" dirty="0"/>
              <a:t>Seizure:</a:t>
            </a:r>
          </a:p>
          <a:p>
            <a:pPr>
              <a:buFont typeface="Courier New" panose="02070309020205020404" pitchFamily="49" charset="0"/>
              <a:buChar char="o"/>
            </a:pPr>
            <a:r>
              <a:rPr lang="en-US" dirty="0"/>
              <a:t> </a:t>
            </a:r>
            <a:r>
              <a:rPr lang="en-US" b="1" dirty="0"/>
              <a:t>Seizures</a:t>
            </a:r>
            <a:r>
              <a:rPr lang="en-US" dirty="0"/>
              <a:t> (</a:t>
            </a:r>
            <a:r>
              <a:rPr lang="en-US" b="1" dirty="0"/>
              <a:t>convulsions</a:t>
            </a:r>
            <a:r>
              <a:rPr lang="en-US" dirty="0"/>
              <a:t>) are violent and sudden contractions or tremors of muscle groups.</a:t>
            </a:r>
          </a:p>
          <a:p>
            <a:pPr>
              <a:buFont typeface="Courier New" panose="02070309020205020404" pitchFamily="49" charset="0"/>
              <a:buChar char="o"/>
            </a:pPr>
            <a:r>
              <a:rPr lang="en-US" dirty="0"/>
              <a:t> Movements are uncontrolled. The person may lose consciousness. </a:t>
            </a:r>
          </a:p>
          <a:p>
            <a:pPr>
              <a:buFont typeface="Courier New" panose="02070309020205020404" pitchFamily="49" charset="0"/>
              <a:buChar char="o"/>
            </a:pPr>
            <a:r>
              <a:rPr lang="en-US" b="1" dirty="0"/>
              <a:t>Seizures</a:t>
            </a:r>
            <a:r>
              <a:rPr lang="en-US" dirty="0"/>
              <a:t> are caused by an abnormality in the brain. Causes include head injury during birth or from trauma, high fever, brain tumors, poisoning, and nervous system disorders or infections. Lack of blood flow to the brain can also cause seizures.</a:t>
            </a:r>
            <a:endParaRPr lang="en-US" b="1" dirty="0"/>
          </a:p>
          <a:p>
            <a:pPr>
              <a:buFont typeface="Courier New" panose="02070309020205020404" pitchFamily="49" charset="0"/>
              <a:buChar char="o"/>
            </a:pPr>
            <a:r>
              <a:rPr lang="en-US" dirty="0"/>
              <a:t> A </a:t>
            </a:r>
            <a:r>
              <a:rPr lang="en-US" b="1" dirty="0"/>
              <a:t>seizure</a:t>
            </a:r>
            <a:r>
              <a:rPr lang="en-US" dirty="0"/>
              <a:t> is the result of abnormal electrical activity in the brain, which leads to temporary and involuntary changes in body movement, function, sensation, awareness or behavior. </a:t>
            </a:r>
          </a:p>
          <a:p>
            <a:pPr>
              <a:buFont typeface="Courier New" panose="02070309020205020404" pitchFamily="49" charset="0"/>
              <a:buChar char="o"/>
            </a:pPr>
            <a:r>
              <a:rPr lang="en-US" dirty="0"/>
              <a:t> </a:t>
            </a:r>
            <a:r>
              <a:rPr lang="en-US" b="1" dirty="0"/>
              <a:t>Seizures</a:t>
            </a:r>
            <a:r>
              <a:rPr lang="en-US" dirty="0"/>
              <a:t> can have many different causes. </a:t>
            </a:r>
          </a:p>
          <a:p>
            <a:pPr marL="0" indent="0">
              <a:buNone/>
            </a:pPr>
            <a:r>
              <a:rPr lang="en-US" dirty="0"/>
              <a:t>Some people may have epilepsy, a chronic seizure condition that can often be controlled with medication. </a:t>
            </a:r>
          </a:p>
          <a:p>
            <a:pPr marL="0" indent="0">
              <a:buNone/>
            </a:pPr>
            <a:r>
              <a:rPr lang="en-US" dirty="0"/>
              <a:t>Other causes of seizures include fever, infection and injuries to the brain tissue.</a:t>
            </a:r>
            <a:endParaRPr lang="ar-SA" dirty="0"/>
          </a:p>
        </p:txBody>
      </p:sp>
    </p:spTree>
    <p:extLst>
      <p:ext uri="{BB962C8B-B14F-4D97-AF65-F5344CB8AC3E}">
        <p14:creationId xmlns:p14="http://schemas.microsoft.com/office/powerpoint/2010/main" val="2622528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B9824-C0ED-746C-A654-FD4A1BEB70BB}"/>
              </a:ext>
            </a:extLst>
          </p:cNvPr>
          <p:cNvSpPr>
            <a:spLocks noGrp="1"/>
          </p:cNvSpPr>
          <p:nvPr>
            <p:ph type="title"/>
          </p:nvPr>
        </p:nvSpPr>
        <p:spPr>
          <a:xfrm>
            <a:off x="133350" y="0"/>
            <a:ext cx="10515600" cy="1325563"/>
          </a:xfrm>
        </p:spPr>
        <p:txBody>
          <a:bodyPr/>
          <a:lstStyle/>
          <a:p>
            <a:r>
              <a:rPr lang="en-US" b="1" dirty="0"/>
              <a:t>CONT</a:t>
            </a:r>
            <a:r>
              <a:rPr lang="en-US" dirty="0"/>
              <a:t>…</a:t>
            </a:r>
            <a:endParaRPr lang="ar-SA" dirty="0"/>
          </a:p>
        </p:txBody>
      </p:sp>
      <p:sp>
        <p:nvSpPr>
          <p:cNvPr id="3" name="Content Placeholder 2">
            <a:extLst>
              <a:ext uri="{FF2B5EF4-FFF2-40B4-BE49-F238E27FC236}">
                <a16:creationId xmlns:a16="http://schemas.microsoft.com/office/drawing/2014/main" id="{8FA494AB-ABF5-36D4-5E35-99F96624E80C}"/>
              </a:ext>
            </a:extLst>
          </p:cNvPr>
          <p:cNvSpPr>
            <a:spLocks noGrp="1"/>
          </p:cNvSpPr>
          <p:nvPr>
            <p:ph idx="1"/>
          </p:nvPr>
        </p:nvSpPr>
        <p:spPr>
          <a:xfrm>
            <a:off x="133350" y="1127124"/>
            <a:ext cx="10515600" cy="5489575"/>
          </a:xfrm>
        </p:spPr>
        <p:txBody>
          <a:bodyPr>
            <a:normAutofit fontScale="92500"/>
          </a:bodyPr>
          <a:lstStyle/>
          <a:p>
            <a:pPr>
              <a:buFont typeface="Courier New" panose="02070309020205020404" pitchFamily="49" charset="0"/>
              <a:buChar char="o"/>
            </a:pPr>
            <a:r>
              <a:rPr lang="en-US" dirty="0"/>
              <a:t>Although usually we think of a seizure as involving; </a:t>
            </a:r>
            <a:r>
              <a:rPr lang="en-US" b="1" dirty="0"/>
              <a:t>convulsions</a:t>
            </a:r>
            <a:r>
              <a:rPr lang="en-US" dirty="0"/>
              <a:t> (uncontrolled body movements caused by contraction of the muscles) and loss of consciousness, sometimes a person having a seizure will just become very quiet and have a blank stare. </a:t>
            </a:r>
          </a:p>
          <a:p>
            <a:pPr>
              <a:buFont typeface="Courier New" panose="02070309020205020404" pitchFamily="49" charset="0"/>
              <a:buChar char="o"/>
            </a:pPr>
            <a:r>
              <a:rPr lang="en-US" dirty="0"/>
              <a:t>A person with </a:t>
            </a:r>
            <a:r>
              <a:rPr lang="en-US" b="1" dirty="0"/>
              <a:t>epilepsy</a:t>
            </a:r>
            <a:r>
              <a:rPr lang="en-US" dirty="0"/>
              <a:t> may experience something called an </a:t>
            </a:r>
            <a:r>
              <a:rPr lang="en-US" b="1" dirty="0"/>
              <a:t>aura</a:t>
            </a:r>
            <a:r>
              <a:rPr lang="en-US" dirty="0"/>
              <a:t> (an unusual sensation or feeling) before the onset of a seizure. </a:t>
            </a:r>
          </a:p>
          <a:p>
            <a:pPr>
              <a:buFont typeface="Courier New" panose="02070309020205020404" pitchFamily="49" charset="0"/>
              <a:buChar char="o"/>
            </a:pPr>
            <a:r>
              <a:rPr lang="en-US" dirty="0"/>
              <a:t>Most </a:t>
            </a:r>
            <a:r>
              <a:rPr lang="en-US" b="1" dirty="0"/>
              <a:t>seizures</a:t>
            </a:r>
            <a:r>
              <a:rPr lang="en-US" dirty="0"/>
              <a:t> last only a few minutes. </a:t>
            </a:r>
          </a:p>
          <a:p>
            <a:pPr>
              <a:buFont typeface="Courier New" panose="02070309020205020404" pitchFamily="49" charset="0"/>
              <a:buChar char="o"/>
            </a:pPr>
            <a:r>
              <a:rPr lang="en-US" dirty="0"/>
              <a:t>Your </a:t>
            </a:r>
            <a:r>
              <a:rPr lang="en-US" b="1" dirty="0"/>
              <a:t>main goal </a:t>
            </a:r>
            <a:r>
              <a:rPr lang="en-US" dirty="0"/>
              <a:t>is to protect the person from injury during the seizure;</a:t>
            </a:r>
          </a:p>
          <a:p>
            <a:pPr>
              <a:buFont typeface="Wingdings" panose="05000000000000000000" pitchFamily="2" charset="2"/>
              <a:buChar char="ü"/>
            </a:pPr>
            <a:r>
              <a:rPr lang="en-US" dirty="0"/>
              <a:t>Remove nearby furniture or other objects that the person could accidentally hit during the seizure. </a:t>
            </a:r>
          </a:p>
          <a:p>
            <a:pPr>
              <a:buFont typeface="Wingdings" panose="05000000000000000000" pitchFamily="2" charset="2"/>
              <a:buChar char="ü"/>
            </a:pPr>
            <a:r>
              <a:rPr lang="en-US" dirty="0"/>
              <a:t>Do not try to hold or restrain the person, or put anything in the person’s mouth or between the teeth to prevent the person from biting his tongue. </a:t>
            </a:r>
          </a:p>
        </p:txBody>
      </p:sp>
    </p:spTree>
    <p:extLst>
      <p:ext uri="{BB962C8B-B14F-4D97-AF65-F5344CB8AC3E}">
        <p14:creationId xmlns:p14="http://schemas.microsoft.com/office/powerpoint/2010/main" val="2479253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text&#10;&#10;Description automatically generated">
            <a:extLst>
              <a:ext uri="{FF2B5EF4-FFF2-40B4-BE49-F238E27FC236}">
                <a16:creationId xmlns:a16="http://schemas.microsoft.com/office/drawing/2014/main" id="{B23BFA22-D910-2942-0B87-4F3A3A0C38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833" y="60010"/>
            <a:ext cx="11100215" cy="6580633"/>
          </a:xfrm>
          <a:prstGeom prst="rect">
            <a:avLst/>
          </a:prstGeom>
        </p:spPr>
      </p:pic>
    </p:spTree>
    <p:extLst>
      <p:ext uri="{BB962C8B-B14F-4D97-AF65-F5344CB8AC3E}">
        <p14:creationId xmlns:p14="http://schemas.microsoft.com/office/powerpoint/2010/main" val="2529542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ack text on a white background&#10;&#10;Description automatically generated">
            <a:extLst>
              <a:ext uri="{FF2B5EF4-FFF2-40B4-BE49-F238E27FC236}">
                <a16:creationId xmlns:a16="http://schemas.microsoft.com/office/drawing/2014/main" id="{1D55F3ED-0F76-D16B-89CD-E6D70BABB4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752345"/>
            <a:ext cx="10905066" cy="3353308"/>
          </a:xfrm>
          <a:prstGeom prst="rect">
            <a:avLst/>
          </a:prstGeom>
        </p:spPr>
      </p:pic>
    </p:spTree>
    <p:extLst>
      <p:ext uri="{BB962C8B-B14F-4D97-AF65-F5344CB8AC3E}">
        <p14:creationId xmlns:p14="http://schemas.microsoft.com/office/powerpoint/2010/main" val="279115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A2DD6-73DE-CFA8-4320-50D17D91FB72}"/>
              </a:ext>
            </a:extLst>
          </p:cNvPr>
          <p:cNvSpPr>
            <a:spLocks noGrp="1"/>
          </p:cNvSpPr>
          <p:nvPr>
            <p:ph type="title"/>
          </p:nvPr>
        </p:nvSpPr>
        <p:spPr>
          <a:xfrm>
            <a:off x="196850" y="73025"/>
            <a:ext cx="10515600" cy="1325563"/>
          </a:xfrm>
        </p:spPr>
        <p:txBody>
          <a:bodyPr/>
          <a:lstStyle/>
          <a:p>
            <a:r>
              <a:rPr lang="en-US" b="1" dirty="0">
                <a:solidFill>
                  <a:srgbClr val="FF0000"/>
                </a:solidFill>
              </a:rPr>
              <a:t>Emergency:</a:t>
            </a:r>
            <a:endParaRPr lang="ar-SA" b="1" dirty="0">
              <a:solidFill>
                <a:srgbClr val="FF0000"/>
              </a:solidFill>
            </a:endParaRPr>
          </a:p>
        </p:txBody>
      </p:sp>
      <p:sp>
        <p:nvSpPr>
          <p:cNvPr id="3" name="Content Placeholder 2">
            <a:extLst>
              <a:ext uri="{FF2B5EF4-FFF2-40B4-BE49-F238E27FC236}">
                <a16:creationId xmlns:a16="http://schemas.microsoft.com/office/drawing/2014/main" id="{BA199467-469B-B6F3-B2DE-D8C936A385C6}"/>
              </a:ext>
            </a:extLst>
          </p:cNvPr>
          <p:cNvSpPr>
            <a:spLocks noGrp="1"/>
          </p:cNvSpPr>
          <p:nvPr>
            <p:ph idx="1"/>
          </p:nvPr>
        </p:nvSpPr>
        <p:spPr>
          <a:xfrm>
            <a:off x="196850" y="1177925"/>
            <a:ext cx="10515600" cy="4351338"/>
          </a:xfrm>
        </p:spPr>
        <p:txBody>
          <a:bodyPr/>
          <a:lstStyle/>
          <a:p>
            <a:r>
              <a:rPr lang="en-US" dirty="0"/>
              <a:t>An </a:t>
            </a:r>
            <a:r>
              <a:rPr lang="en-US" b="1" dirty="0">
                <a:solidFill>
                  <a:srgbClr val="FF0000"/>
                </a:solidFill>
              </a:rPr>
              <a:t>emergency</a:t>
            </a:r>
            <a:r>
              <a:rPr lang="en-US" dirty="0"/>
              <a:t> is a situation that arises suddenly and requires immediate action to keep a person safe. </a:t>
            </a:r>
          </a:p>
          <a:p>
            <a:r>
              <a:rPr lang="en-US" dirty="0"/>
              <a:t>As a nurse assistant, you must know how to respond in the event of an emergency to keep the people in your care safe.</a:t>
            </a:r>
          </a:p>
          <a:p>
            <a:r>
              <a:rPr lang="en-US" dirty="0"/>
              <a:t>To expand your knowledge of how to respond to emergencies, it is strongly recommended that you take American Red Cross First Aid/CPR/ Automated External Defibrillator (AED) training in addition to the nurse assistant training course.</a:t>
            </a:r>
            <a:endParaRPr lang="ar-SA" dirty="0"/>
          </a:p>
          <a:p>
            <a:endParaRPr lang="en-US" dirty="0"/>
          </a:p>
          <a:p>
            <a:pPr marL="0" indent="0">
              <a:buNone/>
            </a:pPr>
            <a:endParaRPr lang="ar-SA" dirty="0"/>
          </a:p>
        </p:txBody>
      </p:sp>
    </p:spTree>
    <p:extLst>
      <p:ext uri="{BB962C8B-B14F-4D97-AF65-F5344CB8AC3E}">
        <p14:creationId xmlns:p14="http://schemas.microsoft.com/office/powerpoint/2010/main" val="1397938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text on a page&#10;&#10;Description automatically generated">
            <a:extLst>
              <a:ext uri="{FF2B5EF4-FFF2-40B4-BE49-F238E27FC236}">
                <a16:creationId xmlns:a16="http://schemas.microsoft.com/office/drawing/2014/main" id="{23A10EB9-E40F-3A53-2742-591127BF2B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239" y="131176"/>
            <a:ext cx="10328223" cy="6419526"/>
          </a:xfrm>
          <a:prstGeom prst="rect">
            <a:avLst/>
          </a:prstGeom>
        </p:spPr>
      </p:pic>
    </p:spTree>
    <p:extLst>
      <p:ext uri="{BB962C8B-B14F-4D97-AF65-F5344CB8AC3E}">
        <p14:creationId xmlns:p14="http://schemas.microsoft.com/office/powerpoint/2010/main" val="1839079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text on a page&#10;&#10;Description automatically generated">
            <a:extLst>
              <a:ext uri="{FF2B5EF4-FFF2-40B4-BE49-F238E27FC236}">
                <a16:creationId xmlns:a16="http://schemas.microsoft.com/office/drawing/2014/main" id="{FD2DCF97-9434-3F51-289F-EE5371EB7C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0911" y="121420"/>
            <a:ext cx="7659974" cy="6541708"/>
          </a:xfrm>
          <a:prstGeom prst="rect">
            <a:avLst/>
          </a:prstGeom>
        </p:spPr>
      </p:pic>
    </p:spTree>
    <p:extLst>
      <p:ext uri="{BB962C8B-B14F-4D97-AF65-F5344CB8AC3E}">
        <p14:creationId xmlns:p14="http://schemas.microsoft.com/office/powerpoint/2010/main" val="2429965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074BD-2A45-D6FA-019E-1BC7A65D07E9}"/>
              </a:ext>
            </a:extLst>
          </p:cNvPr>
          <p:cNvSpPr>
            <a:spLocks noGrp="1"/>
          </p:cNvSpPr>
          <p:nvPr>
            <p:ph type="title"/>
          </p:nvPr>
        </p:nvSpPr>
        <p:spPr>
          <a:xfrm>
            <a:off x="133350" y="85725"/>
            <a:ext cx="10515600" cy="1325563"/>
          </a:xfrm>
        </p:spPr>
        <p:txBody>
          <a:bodyPr/>
          <a:lstStyle/>
          <a:p>
            <a:r>
              <a:rPr lang="en-US" b="1"/>
              <a:t>CONT…</a:t>
            </a:r>
            <a:endParaRPr lang="ar-SA" b="1" dirty="0"/>
          </a:p>
        </p:txBody>
      </p:sp>
      <p:sp>
        <p:nvSpPr>
          <p:cNvPr id="3" name="Content Placeholder 2">
            <a:extLst>
              <a:ext uri="{FF2B5EF4-FFF2-40B4-BE49-F238E27FC236}">
                <a16:creationId xmlns:a16="http://schemas.microsoft.com/office/drawing/2014/main" id="{A32F2AE3-5E31-2E2D-6FF9-BBF8E88DAB82}"/>
              </a:ext>
            </a:extLst>
          </p:cNvPr>
          <p:cNvSpPr>
            <a:spLocks noGrp="1"/>
          </p:cNvSpPr>
          <p:nvPr>
            <p:ph idx="1"/>
          </p:nvPr>
        </p:nvSpPr>
        <p:spPr>
          <a:xfrm>
            <a:off x="133350" y="1196974"/>
            <a:ext cx="5420506" cy="5398697"/>
          </a:xfrm>
        </p:spPr>
        <p:txBody>
          <a:bodyPr>
            <a:normAutofit/>
          </a:bodyPr>
          <a:lstStyle/>
          <a:p>
            <a:pPr>
              <a:buFont typeface="Wingdings" panose="05000000000000000000" pitchFamily="2" charset="2"/>
              <a:buChar char="ü"/>
            </a:pPr>
            <a:r>
              <a:rPr lang="en-US" dirty="0"/>
              <a:t>When the seizure is over, place the person on one side (Figure 8-7) to prevent him from choking on secretions that may have pooled in the mouth. </a:t>
            </a:r>
          </a:p>
          <a:p>
            <a:pPr>
              <a:buFont typeface="Wingdings" panose="05000000000000000000" pitchFamily="2" charset="2"/>
              <a:buChar char="ü"/>
            </a:pPr>
            <a:r>
              <a:rPr lang="en-US" dirty="0"/>
              <a:t>The person may be drowsy and disoriented or unresponsive for a period of time. He may be very tired and want to rest. </a:t>
            </a:r>
          </a:p>
          <a:p>
            <a:pPr>
              <a:buFont typeface="Wingdings" panose="05000000000000000000" pitchFamily="2" charset="2"/>
              <a:buChar char="ü"/>
            </a:pPr>
            <a:r>
              <a:rPr lang="en-US" dirty="0"/>
              <a:t>Stay with the person until he is fully recovered from the seizure and aware of his surroundings. </a:t>
            </a:r>
            <a:endParaRPr lang="ar-SA" dirty="0"/>
          </a:p>
        </p:txBody>
      </p:sp>
      <p:pic>
        <p:nvPicPr>
          <p:cNvPr id="5" name="Picture 4" descr="A person lying on the floor with a person on the back&#10;&#10;Description automatically generated">
            <a:extLst>
              <a:ext uri="{FF2B5EF4-FFF2-40B4-BE49-F238E27FC236}">
                <a16:creationId xmlns:a16="http://schemas.microsoft.com/office/drawing/2014/main" id="{DB8A2EF7-4755-2945-2B2C-1D4D743FC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184" y="0"/>
            <a:ext cx="6242466" cy="6535711"/>
          </a:xfrm>
          <a:prstGeom prst="rect">
            <a:avLst/>
          </a:prstGeom>
        </p:spPr>
      </p:pic>
    </p:spTree>
    <p:extLst>
      <p:ext uri="{BB962C8B-B14F-4D97-AF65-F5344CB8AC3E}">
        <p14:creationId xmlns:p14="http://schemas.microsoft.com/office/powerpoint/2010/main" val="4118607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doing massage to a person lying on a bed&#10;&#10;Description automatically generated">
            <a:extLst>
              <a:ext uri="{FF2B5EF4-FFF2-40B4-BE49-F238E27FC236}">
                <a16:creationId xmlns:a16="http://schemas.microsoft.com/office/drawing/2014/main" id="{95758BE3-7551-511C-04E3-431AB491B1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4632" y="643466"/>
            <a:ext cx="8162735" cy="5571067"/>
          </a:xfrm>
          <a:prstGeom prst="rect">
            <a:avLst/>
          </a:prstGeom>
        </p:spPr>
      </p:pic>
    </p:spTree>
    <p:extLst>
      <p:ext uri="{BB962C8B-B14F-4D97-AF65-F5344CB8AC3E}">
        <p14:creationId xmlns:p14="http://schemas.microsoft.com/office/powerpoint/2010/main" val="697884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0DC3-C1A4-2553-A88E-0BA48791F0BB}"/>
              </a:ext>
            </a:extLst>
          </p:cNvPr>
          <p:cNvSpPr>
            <a:spLocks noGrp="1"/>
          </p:cNvSpPr>
          <p:nvPr>
            <p:ph type="title"/>
          </p:nvPr>
        </p:nvSpPr>
        <p:spPr>
          <a:xfrm>
            <a:off x="215900" y="206375"/>
            <a:ext cx="10515600" cy="1325563"/>
          </a:xfrm>
        </p:spPr>
        <p:txBody>
          <a:bodyPr/>
          <a:lstStyle/>
          <a:p>
            <a:r>
              <a:rPr lang="en-US" dirty="0">
                <a:effectLst>
                  <a:outerShdw blurRad="38100" dist="38100" dir="2700000" algn="tl">
                    <a:srgbClr val="000000">
                      <a:alpha val="43137"/>
                    </a:srgbClr>
                  </a:outerShdw>
                </a:effectLst>
              </a:rPr>
              <a:t>Common Medical Emergencies:</a:t>
            </a:r>
            <a:endParaRPr lang="ar-SA" dirty="0"/>
          </a:p>
        </p:txBody>
      </p:sp>
      <p:sp>
        <p:nvSpPr>
          <p:cNvPr id="3" name="Content Placeholder 2">
            <a:extLst>
              <a:ext uri="{FF2B5EF4-FFF2-40B4-BE49-F238E27FC236}">
                <a16:creationId xmlns:a16="http://schemas.microsoft.com/office/drawing/2014/main" id="{2A12A9EA-D995-2430-7618-AD24A351C098}"/>
              </a:ext>
            </a:extLst>
          </p:cNvPr>
          <p:cNvSpPr>
            <a:spLocks noGrp="1"/>
          </p:cNvSpPr>
          <p:nvPr>
            <p:ph idx="1"/>
          </p:nvPr>
        </p:nvSpPr>
        <p:spPr>
          <a:xfrm>
            <a:off x="165100" y="1419224"/>
            <a:ext cx="10515600" cy="5305425"/>
          </a:xfrm>
        </p:spPr>
        <p:txBody>
          <a:bodyPr>
            <a:normAutofit lnSpcReduction="10000"/>
          </a:bodyPr>
          <a:lstStyle/>
          <a:p>
            <a:pPr marL="0" indent="0">
              <a:buNone/>
            </a:pPr>
            <a:r>
              <a:rPr lang="en-US" b="1" dirty="0"/>
              <a:t>G. Fainting:</a:t>
            </a:r>
          </a:p>
          <a:p>
            <a:r>
              <a:rPr lang="en-US" b="1" dirty="0"/>
              <a:t>Fainting</a:t>
            </a:r>
            <a:r>
              <a:rPr lang="en-US" dirty="0"/>
              <a:t> is a temporary loss of consciousness caused by a sudden decrease in the blood supply to the brain.</a:t>
            </a:r>
          </a:p>
          <a:p>
            <a:r>
              <a:rPr lang="en-US" b="1" dirty="0"/>
              <a:t>Fainting</a:t>
            </a:r>
            <a:r>
              <a:rPr lang="en-US" dirty="0"/>
              <a:t> may be a sign of a serious </a:t>
            </a:r>
            <a:r>
              <a:rPr lang="en-US" b="1" dirty="0"/>
              <a:t>medical issue</a:t>
            </a:r>
            <a:r>
              <a:rPr lang="en-US" dirty="0"/>
              <a:t>, such as a heart condition, but it can also be </a:t>
            </a:r>
            <a:r>
              <a:rPr lang="en-US" b="1" dirty="0"/>
              <a:t>caused by factors </a:t>
            </a:r>
            <a:r>
              <a:rPr lang="en-US" dirty="0"/>
              <a:t>such as hunger, being too hot, standing 1 position for long periods of time, medication side effects, fatigue or strong emotions.</a:t>
            </a:r>
          </a:p>
          <a:p>
            <a:r>
              <a:rPr lang="en-US" dirty="0"/>
              <a:t>A person who is about to </a:t>
            </a:r>
            <a:r>
              <a:rPr lang="en-US" b="1" dirty="0"/>
              <a:t>faint</a:t>
            </a:r>
            <a:r>
              <a:rPr lang="en-US" dirty="0"/>
              <a:t> often becomes pale, begins to perspiration (sweating), blackness before the eyes are warning signals, The pulse is weak, Respirations are shallow and then loses consciousness and collapses.</a:t>
            </a:r>
          </a:p>
          <a:p>
            <a:r>
              <a:rPr lang="en-US" dirty="0"/>
              <a:t>Some people faint at the sight of blood or injury. The person may feel weak or dizzy.</a:t>
            </a:r>
            <a:endParaRPr lang="ar-SA" b="1" dirty="0"/>
          </a:p>
        </p:txBody>
      </p:sp>
    </p:spTree>
    <p:extLst>
      <p:ext uri="{BB962C8B-B14F-4D97-AF65-F5344CB8AC3E}">
        <p14:creationId xmlns:p14="http://schemas.microsoft.com/office/powerpoint/2010/main" val="4104512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059B6C7-F722-A47D-1151-FC10C8108AC7}"/>
              </a:ext>
            </a:extLst>
          </p:cNvPr>
          <p:cNvSpPr>
            <a:spLocks noGrp="1"/>
          </p:cNvSpPr>
          <p:nvPr>
            <p:ph type="title"/>
          </p:nvPr>
        </p:nvSpPr>
        <p:spPr>
          <a:xfrm>
            <a:off x="-2" y="0"/>
            <a:ext cx="4080362" cy="916897"/>
          </a:xfrm>
        </p:spPr>
        <p:txBody>
          <a:bodyPr anchor="ctr">
            <a:normAutofit/>
          </a:bodyPr>
          <a:lstStyle/>
          <a:p>
            <a:r>
              <a:rPr lang="en-US" sz="4000" b="1" dirty="0"/>
              <a:t>CONT…</a:t>
            </a:r>
            <a:endParaRPr lang="ar-SA" sz="4000" b="1" dirty="0"/>
          </a:p>
        </p:txBody>
      </p:sp>
      <p:sp>
        <p:nvSpPr>
          <p:cNvPr id="3" name="Content Placeholder 2">
            <a:extLst>
              <a:ext uri="{FF2B5EF4-FFF2-40B4-BE49-F238E27FC236}">
                <a16:creationId xmlns:a16="http://schemas.microsoft.com/office/drawing/2014/main" id="{35F61F1E-5267-C950-8C61-4837F4E544D7}"/>
              </a:ext>
            </a:extLst>
          </p:cNvPr>
          <p:cNvSpPr>
            <a:spLocks noGrp="1"/>
          </p:cNvSpPr>
          <p:nvPr>
            <p:ph idx="1"/>
          </p:nvPr>
        </p:nvSpPr>
        <p:spPr>
          <a:xfrm>
            <a:off x="166667" y="916897"/>
            <a:ext cx="5243532" cy="5680753"/>
          </a:xfrm>
        </p:spPr>
        <p:txBody>
          <a:bodyPr anchor="ctr">
            <a:normAutofit/>
          </a:bodyPr>
          <a:lstStyle/>
          <a:p>
            <a:r>
              <a:rPr lang="en-US" sz="2000" dirty="0"/>
              <a:t>A </a:t>
            </a:r>
            <a:r>
              <a:rPr lang="en-US" sz="2000" b="1" dirty="0"/>
              <a:t>fainting</a:t>
            </a:r>
            <a:r>
              <a:rPr lang="en-US" sz="2000" dirty="0"/>
              <a:t> spell might be </a:t>
            </a:r>
            <a:r>
              <a:rPr lang="en-US" sz="2000" b="1" dirty="0"/>
              <a:t>prevented by </a:t>
            </a:r>
            <a:r>
              <a:rPr lang="en-US" sz="2000" dirty="0"/>
              <a:t>having the person lie down or sit with her head level with her knees (Figure 8-8). </a:t>
            </a:r>
          </a:p>
          <a:p>
            <a:r>
              <a:rPr lang="en-US" sz="2000" dirty="0"/>
              <a:t>If the person does begin to faint, lower the person to the floor using good body mechanics, and position her flat on her back. Loosen tight clothing, such as a tie, collar or scarf. Make sure the person is breathing. </a:t>
            </a:r>
          </a:p>
          <a:p>
            <a:r>
              <a:rPr lang="en-US" sz="2000" dirty="0"/>
              <a:t>Do not give the person anything to eat or drink. If the person vomits, turn her onto one side to prevent her from choking. </a:t>
            </a:r>
          </a:p>
          <a:p>
            <a:r>
              <a:rPr lang="en-US" sz="2000" dirty="0"/>
              <a:t>The person will usually recover quickly with no lasting effects; however, she should receive a medical evaluation after the fainting episode.</a:t>
            </a:r>
            <a:endParaRPr lang="en-US" sz="3200" dirty="0"/>
          </a:p>
        </p:txBody>
      </p:sp>
      <p:sp>
        <p:nvSpPr>
          <p:cNvPr id="15" name="Rectangle 14">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9DD520-8BE0-FDBE-76A0-1D9B70FCF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97239"/>
            <a:ext cx="5334197" cy="6250899"/>
          </a:xfrm>
          <a:prstGeom prst="rect">
            <a:avLst/>
          </a:prstGeom>
        </p:spPr>
      </p:pic>
    </p:spTree>
    <p:extLst>
      <p:ext uri="{BB962C8B-B14F-4D97-AF65-F5344CB8AC3E}">
        <p14:creationId xmlns:p14="http://schemas.microsoft.com/office/powerpoint/2010/main" val="3669940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ext on a page&#10;&#10;Description automatically generated">
            <a:extLst>
              <a:ext uri="{FF2B5EF4-FFF2-40B4-BE49-F238E27FC236}">
                <a16:creationId xmlns:a16="http://schemas.microsoft.com/office/drawing/2014/main" id="{DB88EB8B-A3D8-4217-5128-1D62DD7370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734690"/>
            <a:ext cx="5294716" cy="3388618"/>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A nurse helping a person to get her foot&#10;&#10;Description automatically generated">
            <a:extLst>
              <a:ext uri="{FF2B5EF4-FFF2-40B4-BE49-F238E27FC236}">
                <a16:creationId xmlns:a16="http://schemas.microsoft.com/office/drawing/2014/main" id="{48362A30-5239-21D4-5F75-571957F1E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593" y="643467"/>
            <a:ext cx="5167162" cy="5571066"/>
          </a:xfrm>
          <a:prstGeom prst="rect">
            <a:avLst/>
          </a:prstGeom>
        </p:spPr>
      </p:pic>
    </p:spTree>
    <p:extLst>
      <p:ext uri="{BB962C8B-B14F-4D97-AF65-F5344CB8AC3E}">
        <p14:creationId xmlns:p14="http://schemas.microsoft.com/office/powerpoint/2010/main" val="3818006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83939-5D7E-0EE2-01A2-3C0FEAC7E303}"/>
              </a:ext>
            </a:extLst>
          </p:cNvPr>
          <p:cNvSpPr>
            <a:spLocks noGrp="1"/>
          </p:cNvSpPr>
          <p:nvPr>
            <p:ph type="title"/>
          </p:nvPr>
        </p:nvSpPr>
        <p:spPr>
          <a:xfrm>
            <a:off x="630936" y="640080"/>
            <a:ext cx="4818888" cy="1481328"/>
          </a:xfrm>
        </p:spPr>
        <p:txBody>
          <a:bodyPr anchor="b">
            <a:normAutofit/>
          </a:bodyPr>
          <a:lstStyle/>
          <a:p>
            <a:r>
              <a:rPr lang="en-US" sz="5000">
                <a:effectLst>
                  <a:outerShdw blurRad="38100" dist="38100" dir="2700000" algn="tl">
                    <a:srgbClr val="000000">
                      <a:alpha val="43137"/>
                    </a:srgbClr>
                  </a:outerShdw>
                </a:effectLst>
              </a:rPr>
              <a:t>Common Medical Emergencies:</a:t>
            </a:r>
            <a:endParaRPr lang="ar-SA" sz="5000"/>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887DD1-7605-C478-1308-8D7870512736}"/>
              </a:ext>
            </a:extLst>
          </p:cNvPr>
          <p:cNvSpPr>
            <a:spLocks noGrp="1"/>
          </p:cNvSpPr>
          <p:nvPr>
            <p:ph idx="1"/>
          </p:nvPr>
        </p:nvSpPr>
        <p:spPr>
          <a:xfrm>
            <a:off x="179823" y="2458537"/>
            <a:ext cx="5576400" cy="4291234"/>
          </a:xfrm>
        </p:spPr>
        <p:txBody>
          <a:bodyPr anchor="t">
            <a:normAutofit/>
          </a:bodyPr>
          <a:lstStyle/>
          <a:p>
            <a:pPr marL="0" indent="0">
              <a:buNone/>
            </a:pPr>
            <a:r>
              <a:rPr lang="en-US" b="1" dirty="0"/>
              <a:t>H. Burns:</a:t>
            </a:r>
          </a:p>
          <a:p>
            <a:pPr>
              <a:buFont typeface="Wingdings" panose="05000000000000000000" pitchFamily="2" charset="2"/>
              <a:buChar char="§"/>
            </a:pPr>
            <a:r>
              <a:rPr lang="en-US" sz="2000" b="1" dirty="0"/>
              <a:t>Burns</a:t>
            </a:r>
            <a:r>
              <a:rPr lang="en-US" sz="2000" dirty="0"/>
              <a:t> are injuries to the skin and possibly the underlying structures (for example, bone and muscle) as a result of exposure to heat, radiation, an electric shock or chemicals. </a:t>
            </a:r>
          </a:p>
          <a:p>
            <a:pPr>
              <a:buFont typeface="Wingdings" panose="05000000000000000000" pitchFamily="2" charset="2"/>
              <a:buChar char="§"/>
            </a:pPr>
            <a:r>
              <a:rPr lang="en-US" sz="2000" b="1" dirty="0"/>
              <a:t>Burns</a:t>
            </a:r>
            <a:r>
              <a:rPr lang="en-US" sz="2000" dirty="0"/>
              <a:t> can severely disable a person (Fig. 31-16). They can also cause death. </a:t>
            </a:r>
          </a:p>
          <a:p>
            <a:pPr>
              <a:buFont typeface="Wingdings" panose="05000000000000000000" pitchFamily="2" charset="2"/>
              <a:buChar char="§"/>
            </a:pPr>
            <a:r>
              <a:rPr lang="en-US" sz="2000" b="1" dirty="0"/>
              <a:t>Burns</a:t>
            </a:r>
            <a:r>
              <a:rPr lang="en-US" sz="2000" dirty="0"/>
              <a:t> can range in severity from minor (for example, a sunburn) to life-threatening. </a:t>
            </a:r>
          </a:p>
          <a:p>
            <a:pPr>
              <a:buFont typeface="Wingdings" panose="05000000000000000000" pitchFamily="2" charset="2"/>
              <a:buChar char="§"/>
            </a:pPr>
            <a:r>
              <a:rPr lang="en-US" sz="2000" dirty="0"/>
              <a:t>Most burns occur in the home: Infants, children, and older persons are at risk. </a:t>
            </a:r>
          </a:p>
        </p:txBody>
      </p:sp>
      <p:pic>
        <p:nvPicPr>
          <p:cNvPr id="5" name="Picture 4" descr="A close-up of a burned leg&#10;&#10;Description automatically generated">
            <a:extLst>
              <a:ext uri="{FF2B5EF4-FFF2-40B4-BE49-F238E27FC236}">
                <a16:creationId xmlns:a16="http://schemas.microsoft.com/office/drawing/2014/main" id="{85CDEB41-3839-A60A-EBAB-5CFF6C5EB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1757191"/>
            <a:ext cx="5458968" cy="3343617"/>
          </a:xfrm>
          <a:prstGeom prst="rect">
            <a:avLst/>
          </a:prstGeom>
        </p:spPr>
      </p:pic>
    </p:spTree>
    <p:extLst>
      <p:ext uri="{BB962C8B-B14F-4D97-AF65-F5344CB8AC3E}">
        <p14:creationId xmlns:p14="http://schemas.microsoft.com/office/powerpoint/2010/main" val="2514357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F5164-B2A4-D4E6-3976-5801AB048AA6}"/>
              </a:ext>
            </a:extLst>
          </p:cNvPr>
          <p:cNvSpPr>
            <a:spLocks noGrp="1"/>
          </p:cNvSpPr>
          <p:nvPr>
            <p:ph type="title"/>
          </p:nvPr>
        </p:nvSpPr>
        <p:spPr>
          <a:xfrm>
            <a:off x="63500" y="-136525"/>
            <a:ext cx="10515600" cy="1325563"/>
          </a:xfrm>
        </p:spPr>
        <p:txBody>
          <a:bodyPr/>
          <a:lstStyle/>
          <a:p>
            <a:r>
              <a:rPr lang="en-US" dirty="0">
                <a:effectLst>
                  <a:outerShdw blurRad="38100" dist="38100" dir="2700000" algn="tl">
                    <a:srgbClr val="000000">
                      <a:alpha val="43137"/>
                    </a:srgbClr>
                  </a:outerShdw>
                </a:effectLst>
              </a:rPr>
              <a:t>Burns</a:t>
            </a:r>
            <a:r>
              <a:rPr lang="en-US" dirty="0"/>
              <a:t>:</a:t>
            </a:r>
            <a:endParaRPr lang="ar-SA" dirty="0"/>
          </a:p>
        </p:txBody>
      </p:sp>
      <p:sp>
        <p:nvSpPr>
          <p:cNvPr id="3" name="Content Placeholder 2">
            <a:extLst>
              <a:ext uri="{FF2B5EF4-FFF2-40B4-BE49-F238E27FC236}">
                <a16:creationId xmlns:a16="http://schemas.microsoft.com/office/drawing/2014/main" id="{12FBBB50-F2FD-35D2-A24A-350653494440}"/>
              </a:ext>
            </a:extLst>
          </p:cNvPr>
          <p:cNvSpPr>
            <a:spLocks noGrp="1"/>
          </p:cNvSpPr>
          <p:nvPr>
            <p:ph idx="1"/>
          </p:nvPr>
        </p:nvSpPr>
        <p:spPr>
          <a:xfrm>
            <a:off x="146050" y="1006474"/>
            <a:ext cx="10515600" cy="5591175"/>
          </a:xfrm>
        </p:spPr>
        <p:txBody>
          <a:bodyPr>
            <a:normAutofit fontScale="85000" lnSpcReduction="20000"/>
          </a:bodyPr>
          <a:lstStyle/>
          <a:p>
            <a:pPr>
              <a:buFont typeface="Wingdings" panose="05000000000000000000" pitchFamily="2" charset="2"/>
              <a:buChar char="q"/>
            </a:pPr>
            <a:r>
              <a:rPr lang="en-US" b="1" dirty="0"/>
              <a:t>Common causes of burns </a:t>
            </a:r>
            <a:r>
              <a:rPr lang="en-US" dirty="0"/>
              <a:t>and fires are:</a:t>
            </a:r>
          </a:p>
          <a:p>
            <a:pPr>
              <a:buFont typeface="Wingdings" panose="05000000000000000000" pitchFamily="2" charset="2"/>
              <a:buChar char="§"/>
            </a:pPr>
            <a:r>
              <a:rPr lang="en-US" dirty="0"/>
              <a:t>Scalds from hot liquids.</a:t>
            </a:r>
          </a:p>
          <a:p>
            <a:pPr>
              <a:buFont typeface="Wingdings" panose="05000000000000000000" pitchFamily="2" charset="2"/>
              <a:buChar char="§"/>
            </a:pPr>
            <a:r>
              <a:rPr lang="en-US" dirty="0"/>
              <a:t>Playing with matches and lighters.</a:t>
            </a:r>
          </a:p>
          <a:p>
            <a:pPr>
              <a:buFont typeface="Wingdings" panose="05000000000000000000" pitchFamily="2" charset="2"/>
              <a:buChar char="§"/>
            </a:pPr>
            <a:r>
              <a:rPr lang="en-US" dirty="0"/>
              <a:t>Electrical injuries.</a:t>
            </a:r>
          </a:p>
          <a:p>
            <a:pPr>
              <a:buFont typeface="Wingdings" panose="05000000000000000000" pitchFamily="2" charset="2"/>
              <a:buChar char="§"/>
            </a:pPr>
            <a:r>
              <a:rPr lang="en-US" dirty="0"/>
              <a:t>Cooking accidents (barbecues, microwave ovens, stoves, ovens)</a:t>
            </a:r>
          </a:p>
          <a:p>
            <a:pPr>
              <a:buFont typeface="Wingdings" panose="05000000000000000000" pitchFamily="2" charset="2"/>
              <a:buChar char="§"/>
            </a:pPr>
            <a:r>
              <a:rPr lang="en-US" dirty="0"/>
              <a:t> Falling asleep while smoking.</a:t>
            </a:r>
          </a:p>
          <a:p>
            <a:pPr>
              <a:buFont typeface="Wingdings" panose="05000000000000000000" pitchFamily="2" charset="2"/>
              <a:buChar char="§"/>
            </a:pPr>
            <a:r>
              <a:rPr lang="en-US" dirty="0"/>
              <a:t>Fireplaces.</a:t>
            </a:r>
          </a:p>
          <a:p>
            <a:pPr>
              <a:buFont typeface="Wingdings" panose="05000000000000000000" pitchFamily="2" charset="2"/>
              <a:buChar char="§"/>
            </a:pPr>
            <a:r>
              <a:rPr lang="en-US" dirty="0"/>
              <a:t>Space heaters .</a:t>
            </a:r>
          </a:p>
          <a:p>
            <a:pPr>
              <a:buFont typeface="Wingdings" panose="05000000000000000000" pitchFamily="2" charset="2"/>
              <a:buChar char="§"/>
            </a:pPr>
            <a:r>
              <a:rPr lang="en-US" dirty="0"/>
              <a:t>No smoke detectors or non-functioning smoke detectors.</a:t>
            </a:r>
          </a:p>
          <a:p>
            <a:pPr>
              <a:buFont typeface="Wingdings" panose="05000000000000000000" pitchFamily="2" charset="2"/>
              <a:buChar char="§"/>
            </a:pPr>
            <a:r>
              <a:rPr lang="en-US" dirty="0"/>
              <a:t>Chemicals</a:t>
            </a:r>
          </a:p>
          <a:p>
            <a:pPr>
              <a:buFont typeface="Wingdings" panose="05000000000000000000" pitchFamily="2" charset="2"/>
              <a:buChar char="§"/>
            </a:pPr>
            <a:r>
              <a:rPr lang="en-US" dirty="0"/>
              <a:t>Some burns are </a:t>
            </a:r>
            <a:r>
              <a:rPr lang="en-US" b="1" dirty="0"/>
              <a:t>minor</a:t>
            </a:r>
            <a:r>
              <a:rPr lang="en-US" dirty="0"/>
              <a:t>; others are </a:t>
            </a:r>
            <a:r>
              <a:rPr lang="en-US" b="1" dirty="0"/>
              <a:t>severe</a:t>
            </a:r>
            <a:r>
              <a:rPr lang="en-US" dirty="0"/>
              <a:t>. </a:t>
            </a:r>
          </a:p>
          <a:p>
            <a:pPr>
              <a:buFont typeface="Wingdings" panose="05000000000000000000" pitchFamily="2" charset="2"/>
              <a:buChar char="§"/>
            </a:pPr>
            <a:r>
              <a:rPr lang="en-US" b="1" dirty="0"/>
              <a:t>Severity depends on </a:t>
            </a:r>
            <a:r>
              <a:rPr lang="en-US" dirty="0"/>
              <a:t>burn </a:t>
            </a:r>
            <a:r>
              <a:rPr lang="en-US" b="1" dirty="0"/>
              <a:t>size</a:t>
            </a:r>
            <a:r>
              <a:rPr lang="en-US" dirty="0"/>
              <a:t> and </a:t>
            </a:r>
            <a:r>
              <a:rPr lang="en-US" b="1" dirty="0"/>
              <a:t>depth</a:t>
            </a:r>
            <a:r>
              <a:rPr lang="en-US" dirty="0"/>
              <a:t>, the body part involved, and the person’s age. </a:t>
            </a:r>
            <a:r>
              <a:rPr lang="en-US" b="1" dirty="0"/>
              <a:t>Burns</a:t>
            </a:r>
            <a:r>
              <a:rPr lang="en-US" dirty="0"/>
              <a:t> to the face, eyes, ears, hands, and feet </a:t>
            </a:r>
            <a:r>
              <a:rPr lang="en-US" b="1" dirty="0"/>
              <a:t>are more serious </a:t>
            </a:r>
            <a:r>
              <a:rPr lang="en-US" dirty="0"/>
              <a:t>than burns to an arm or leg.</a:t>
            </a:r>
          </a:p>
          <a:p>
            <a:pPr>
              <a:buFont typeface="Wingdings" panose="05000000000000000000" pitchFamily="2" charset="2"/>
              <a:buChar char="§"/>
            </a:pPr>
            <a:r>
              <a:rPr lang="en-US" dirty="0"/>
              <a:t> Infants, young children, and older persons are at high risk for death.</a:t>
            </a:r>
            <a:endParaRPr lang="ar-SA" dirty="0"/>
          </a:p>
        </p:txBody>
      </p:sp>
    </p:spTree>
    <p:extLst>
      <p:ext uri="{BB962C8B-B14F-4D97-AF65-F5344CB8AC3E}">
        <p14:creationId xmlns:p14="http://schemas.microsoft.com/office/powerpoint/2010/main" val="2746707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87D9-7288-5CB9-7D6A-02688153DCD1}"/>
              </a:ext>
            </a:extLst>
          </p:cNvPr>
          <p:cNvSpPr>
            <a:spLocks noGrp="1"/>
          </p:cNvSpPr>
          <p:nvPr>
            <p:ph type="title"/>
          </p:nvPr>
        </p:nvSpPr>
        <p:spPr>
          <a:xfrm>
            <a:off x="44450" y="-73025"/>
            <a:ext cx="10515600" cy="1325563"/>
          </a:xfrm>
        </p:spPr>
        <p:txBody>
          <a:bodyPr/>
          <a:lstStyle/>
          <a:p>
            <a:r>
              <a:rPr lang="en-US" b="1" dirty="0"/>
              <a:t>CONT…</a:t>
            </a:r>
            <a:endParaRPr lang="ar-SA" b="1" dirty="0"/>
          </a:p>
        </p:txBody>
      </p:sp>
      <p:sp>
        <p:nvSpPr>
          <p:cNvPr id="3" name="Content Placeholder 2">
            <a:extLst>
              <a:ext uri="{FF2B5EF4-FFF2-40B4-BE49-F238E27FC236}">
                <a16:creationId xmlns:a16="http://schemas.microsoft.com/office/drawing/2014/main" id="{B2986BB6-726C-0BDF-07D5-5E3B0BAFA771}"/>
              </a:ext>
            </a:extLst>
          </p:cNvPr>
          <p:cNvSpPr>
            <a:spLocks noGrp="1"/>
          </p:cNvSpPr>
          <p:nvPr>
            <p:ph idx="1"/>
          </p:nvPr>
        </p:nvSpPr>
        <p:spPr>
          <a:xfrm>
            <a:off x="406400" y="1704975"/>
            <a:ext cx="10515600" cy="4351338"/>
          </a:xfrm>
        </p:spPr>
        <p:txBody>
          <a:bodyPr/>
          <a:lstStyle/>
          <a:p>
            <a:pPr marL="0" indent="0">
              <a:buNone/>
            </a:pPr>
            <a:r>
              <a:rPr lang="en-US" dirty="0"/>
              <a:t>■ The burn is causing the person to have trouble breathing, or there are signs of burns around the mouth and nose. </a:t>
            </a:r>
          </a:p>
          <a:p>
            <a:pPr marL="0" indent="0">
              <a:buNone/>
            </a:pPr>
            <a:r>
              <a:rPr lang="en-US" dirty="0"/>
              <a:t>■ The burn covers more than one body part or a large area of the body. </a:t>
            </a:r>
          </a:p>
          <a:p>
            <a:pPr marL="0" indent="0">
              <a:buNone/>
            </a:pPr>
            <a:r>
              <a:rPr lang="en-US" dirty="0"/>
              <a:t>■ The person’s head, neck, hands, feet or genitals are burned. </a:t>
            </a:r>
          </a:p>
          <a:p>
            <a:pPr marL="0" indent="0">
              <a:buNone/>
            </a:pPr>
            <a:r>
              <a:rPr lang="en-US" dirty="0"/>
              <a:t>■ The burn involves underlying structures (for example, muscles or bone) and the person is younger than 5 years or older than 60 years.</a:t>
            </a:r>
          </a:p>
          <a:p>
            <a:pPr marL="0" indent="0">
              <a:buNone/>
            </a:pPr>
            <a:r>
              <a:rPr lang="en-US" dirty="0"/>
              <a:t> ■ The burn was caused by exposure to chemicals, an explosion or electricity.</a:t>
            </a:r>
            <a:endParaRPr lang="ar-SA" dirty="0"/>
          </a:p>
        </p:txBody>
      </p:sp>
      <p:sp>
        <p:nvSpPr>
          <p:cNvPr id="4" name="TextBox 3">
            <a:extLst>
              <a:ext uri="{FF2B5EF4-FFF2-40B4-BE49-F238E27FC236}">
                <a16:creationId xmlns:a16="http://schemas.microsoft.com/office/drawing/2014/main" id="{C80B9B3C-4984-5EFC-D4AE-E066ABE00F98}"/>
              </a:ext>
            </a:extLst>
          </p:cNvPr>
          <p:cNvSpPr txBox="1"/>
          <p:nvPr/>
        </p:nvSpPr>
        <p:spPr>
          <a:xfrm>
            <a:off x="247650" y="1127016"/>
            <a:ext cx="8629650" cy="738664"/>
          </a:xfrm>
          <a:prstGeom prst="rect">
            <a:avLst/>
          </a:prstGeom>
          <a:noFill/>
        </p:spPr>
        <p:txBody>
          <a:bodyPr wrap="square" rtlCol="1">
            <a:spAutoFit/>
          </a:bodyPr>
          <a:lstStyle/>
          <a:p>
            <a:pPr marL="342900" indent="-342900">
              <a:buFont typeface="Wingdings" panose="05000000000000000000" pitchFamily="2" charset="2"/>
              <a:buChar char="v"/>
            </a:pPr>
            <a:r>
              <a:rPr lang="en-US" sz="2400" b="1" dirty="0"/>
              <a:t>If a person is burned, you should always call 9-1-1 when: </a:t>
            </a:r>
            <a:endParaRPr lang="ar-SA" sz="2400" b="1" dirty="0"/>
          </a:p>
          <a:p>
            <a:endParaRPr lang="ar-SA" dirty="0"/>
          </a:p>
        </p:txBody>
      </p:sp>
    </p:spTree>
    <p:extLst>
      <p:ext uri="{BB962C8B-B14F-4D97-AF65-F5344CB8AC3E}">
        <p14:creationId xmlns:p14="http://schemas.microsoft.com/office/powerpoint/2010/main" val="3127392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D80DE25-6170-CC8E-93B0-2F457F19EC59}"/>
              </a:ext>
            </a:extLst>
          </p:cNvPr>
          <p:cNvGraphicFramePr>
            <a:graphicFrameLocks noGrp="1"/>
          </p:cNvGraphicFramePr>
          <p:nvPr>
            <p:ph idx="1"/>
            <p:extLst>
              <p:ext uri="{D42A27DB-BD31-4B8C-83A1-F6EECF244321}">
                <p14:modId xmlns:p14="http://schemas.microsoft.com/office/powerpoint/2010/main" val="2693398646"/>
              </p:ext>
            </p:extLst>
          </p:nvPr>
        </p:nvGraphicFramePr>
        <p:xfrm>
          <a:off x="539750" y="98424"/>
          <a:ext cx="11652250" cy="5965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Right 6">
            <a:extLst>
              <a:ext uri="{FF2B5EF4-FFF2-40B4-BE49-F238E27FC236}">
                <a16:creationId xmlns:a16="http://schemas.microsoft.com/office/drawing/2014/main" id="{87E643AF-E092-35FE-3BAC-7F83AE65752E}"/>
              </a:ext>
            </a:extLst>
          </p:cNvPr>
          <p:cNvSpPr/>
          <p:nvPr/>
        </p:nvSpPr>
        <p:spPr>
          <a:xfrm>
            <a:off x="3098800" y="4432300"/>
            <a:ext cx="673100" cy="482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138892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04330-D5C8-E2DC-4E99-A161D52E0A3F}"/>
              </a:ext>
            </a:extLst>
          </p:cNvPr>
          <p:cNvSpPr>
            <a:spLocks noGrp="1"/>
          </p:cNvSpPr>
          <p:nvPr>
            <p:ph type="title"/>
          </p:nvPr>
        </p:nvSpPr>
        <p:spPr>
          <a:xfrm>
            <a:off x="57150" y="-136525"/>
            <a:ext cx="10515600" cy="1325563"/>
          </a:xfrm>
        </p:spPr>
        <p:txBody>
          <a:bodyPr/>
          <a:lstStyle/>
          <a:p>
            <a:r>
              <a:rPr lang="en-US" b="1" dirty="0"/>
              <a:t>CONT…</a:t>
            </a:r>
            <a:endParaRPr lang="ar-SA" b="1" dirty="0"/>
          </a:p>
        </p:txBody>
      </p:sp>
      <p:sp>
        <p:nvSpPr>
          <p:cNvPr id="3" name="Content Placeholder 2">
            <a:extLst>
              <a:ext uri="{FF2B5EF4-FFF2-40B4-BE49-F238E27FC236}">
                <a16:creationId xmlns:a16="http://schemas.microsoft.com/office/drawing/2014/main" id="{2BA56B43-ACFF-B560-6EB1-2F7A0FF61402}"/>
              </a:ext>
            </a:extLst>
          </p:cNvPr>
          <p:cNvSpPr>
            <a:spLocks noGrp="1"/>
          </p:cNvSpPr>
          <p:nvPr>
            <p:ph idx="1"/>
          </p:nvPr>
        </p:nvSpPr>
        <p:spPr>
          <a:xfrm>
            <a:off x="190500" y="822324"/>
            <a:ext cx="10515600" cy="5705475"/>
          </a:xfrm>
        </p:spPr>
        <p:txBody>
          <a:bodyPr>
            <a:normAutofit fontScale="92500" lnSpcReduction="10000"/>
          </a:bodyPr>
          <a:lstStyle/>
          <a:p>
            <a:r>
              <a:rPr lang="en-US" dirty="0"/>
              <a:t>While waiting for help to arrive; </a:t>
            </a:r>
          </a:p>
          <a:p>
            <a:pPr>
              <a:buFont typeface="Wingdings" panose="05000000000000000000" pitchFamily="2" charset="2"/>
              <a:buChar char="ü"/>
            </a:pPr>
            <a:r>
              <a:rPr lang="en-US" b="1" dirty="0"/>
              <a:t>First</a:t>
            </a:r>
            <a:r>
              <a:rPr lang="en-US" dirty="0"/>
              <a:t> try to remove the source of the burning.</a:t>
            </a:r>
          </a:p>
          <a:p>
            <a:pPr>
              <a:buFont typeface="Wingdings" panose="05000000000000000000" pitchFamily="2" charset="2"/>
              <a:buChar char="ü"/>
            </a:pPr>
            <a:r>
              <a:rPr lang="en-US" dirty="0"/>
              <a:t>For a burn </a:t>
            </a:r>
            <a:r>
              <a:rPr lang="en-US" b="1" dirty="0"/>
              <a:t>caused by heat</a:t>
            </a:r>
            <a:r>
              <a:rPr lang="en-US" dirty="0"/>
              <a:t>, cool the burn with large amounts of cold running water.</a:t>
            </a:r>
          </a:p>
          <a:p>
            <a:pPr>
              <a:buFont typeface="Wingdings" panose="05000000000000000000" pitchFamily="2" charset="2"/>
              <a:buChar char="ü"/>
            </a:pPr>
            <a:r>
              <a:rPr lang="en-US" dirty="0"/>
              <a:t>For a </a:t>
            </a:r>
            <a:r>
              <a:rPr lang="en-US" b="1" dirty="0"/>
              <a:t>chemical burn</a:t>
            </a:r>
            <a:r>
              <a:rPr lang="en-US" dirty="0"/>
              <a:t>, remove the chemical from the skin by flushing the area with large amounts of running water (if the chemical is liquid) or brushing the chemical off using gloved hands and then flushing the area with water. Be careful not to get the chemical on yourself, or on another area of the person’s body.</a:t>
            </a:r>
          </a:p>
          <a:p>
            <a:pPr>
              <a:buFont typeface="Wingdings" panose="05000000000000000000" pitchFamily="2" charset="2"/>
              <a:buChar char="ü"/>
            </a:pPr>
            <a:r>
              <a:rPr lang="en-US" dirty="0"/>
              <a:t>If the burn was caused by an </a:t>
            </a:r>
            <a:r>
              <a:rPr lang="en-US" b="1" dirty="0"/>
              <a:t>electrical shock</a:t>
            </a:r>
            <a:r>
              <a:rPr lang="en-US" dirty="0"/>
              <a:t>, turn off the power at its source before attempting to assist the person. If you cannot turn the power off at the source, do not touch the electrical wire or the person.</a:t>
            </a:r>
          </a:p>
          <a:p>
            <a:pPr>
              <a:buFont typeface="Wingdings" panose="05000000000000000000" pitchFamily="2" charset="2"/>
              <a:buChar char="ü"/>
            </a:pPr>
            <a:r>
              <a:rPr lang="en-US" dirty="0"/>
              <a:t>Cover the burned area loosely using a sterile, dry dressing. Provide reassurance, and monitor the person for the development of shock.</a:t>
            </a:r>
            <a:endParaRPr lang="ar-SA" b="1" dirty="0"/>
          </a:p>
        </p:txBody>
      </p:sp>
    </p:spTree>
    <p:extLst>
      <p:ext uri="{BB962C8B-B14F-4D97-AF65-F5344CB8AC3E}">
        <p14:creationId xmlns:p14="http://schemas.microsoft.com/office/powerpoint/2010/main" val="2221955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age of a instructions&#10;&#10;Description automatically generated with medium confidence">
            <a:extLst>
              <a:ext uri="{FF2B5EF4-FFF2-40B4-BE49-F238E27FC236}">
                <a16:creationId xmlns:a16="http://schemas.microsoft.com/office/drawing/2014/main" id="{3B01A5AA-9648-2304-4159-B38B4F08D2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8092" y="124310"/>
            <a:ext cx="5568846" cy="6681224"/>
          </a:xfrm>
          <a:prstGeom prst="rect">
            <a:avLst/>
          </a:prstGeom>
        </p:spPr>
      </p:pic>
    </p:spTree>
    <p:extLst>
      <p:ext uri="{BB962C8B-B14F-4D97-AF65-F5344CB8AC3E}">
        <p14:creationId xmlns:p14="http://schemas.microsoft.com/office/powerpoint/2010/main" val="567764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2561DE7-AD49-BC19-A8E1-EC32E2FFFFC3}"/>
              </a:ext>
            </a:extLst>
          </p:cNvPr>
          <p:cNvSpPr/>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kern="1200" cap="none" spc="0">
                <a:ln w="9525">
                  <a:solidFill>
                    <a:schemeClr val="bg1"/>
                  </a:solidFill>
                  <a:prstDash val="solid"/>
                </a:ln>
                <a:solidFill>
                  <a:schemeClr val="bg1"/>
                </a:solidFill>
                <a:effectLst>
                  <a:outerShdw blurRad="12700" dist="38100" dir="2700000" algn="tl" rotWithShape="0">
                    <a:schemeClr val="bg1">
                      <a:lumMod val="50000"/>
                    </a:schemeClr>
                  </a:outerShdw>
                </a:effectLst>
                <a:latin typeface="+mj-lt"/>
                <a:ea typeface="+mj-ea"/>
                <a:cs typeface="+mj-cs"/>
              </a:rPr>
              <a:t>Case Scenario</a:t>
            </a:r>
          </a:p>
        </p:txBody>
      </p:sp>
      <p:pic>
        <p:nvPicPr>
          <p:cNvPr id="7" name="Picture 6" descr="A group of wooden letters on a table&#10;&#10;Description automatically generated">
            <a:extLst>
              <a:ext uri="{FF2B5EF4-FFF2-40B4-BE49-F238E27FC236}">
                <a16:creationId xmlns:a16="http://schemas.microsoft.com/office/drawing/2014/main" id="{3F47C56B-B3D3-E9FE-8C91-D500D6B28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57" y="1675227"/>
            <a:ext cx="7543686" cy="4394199"/>
          </a:xfrm>
          <a:prstGeom prst="rect">
            <a:avLst/>
          </a:prstGeom>
        </p:spPr>
      </p:pic>
    </p:spTree>
    <p:extLst>
      <p:ext uri="{BB962C8B-B14F-4D97-AF65-F5344CB8AC3E}">
        <p14:creationId xmlns:p14="http://schemas.microsoft.com/office/powerpoint/2010/main" val="2362116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hand&#10;&#10;Description automatically generated">
            <a:extLst>
              <a:ext uri="{FF2B5EF4-FFF2-40B4-BE49-F238E27FC236}">
                <a16:creationId xmlns:a16="http://schemas.microsoft.com/office/drawing/2014/main" id="{BA37CAF6-C4E8-E074-9DB2-0231BB9735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766" b="2396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417AA-ACE4-715C-D30F-8E3B8314C88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Any Questions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285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doctor holding a sign&#10;&#10;Description automatically generated">
            <a:extLst>
              <a:ext uri="{FF2B5EF4-FFF2-40B4-BE49-F238E27FC236}">
                <a16:creationId xmlns:a16="http://schemas.microsoft.com/office/drawing/2014/main" id="{F5139C08-ADEC-E282-7476-1782200661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924"/>
          <a:stretch/>
        </p:blipFill>
        <p:spPr>
          <a:xfrm>
            <a:off x="20" y="1282"/>
            <a:ext cx="12191980" cy="6856718"/>
          </a:xfrm>
          <a:prstGeom prst="rect">
            <a:avLst/>
          </a:prstGeom>
        </p:spPr>
      </p:pic>
    </p:spTree>
    <p:extLst>
      <p:ext uri="{BB962C8B-B14F-4D97-AF65-F5344CB8AC3E}">
        <p14:creationId xmlns:p14="http://schemas.microsoft.com/office/powerpoint/2010/main" val="2771711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A432-EE5F-97AD-0914-47F116B69417}"/>
              </a:ext>
            </a:extLst>
          </p:cNvPr>
          <p:cNvSpPr>
            <a:spLocks noGrp="1"/>
          </p:cNvSpPr>
          <p:nvPr>
            <p:ph type="title"/>
          </p:nvPr>
        </p:nvSpPr>
        <p:spPr>
          <a:xfrm>
            <a:off x="914400" y="18255"/>
            <a:ext cx="10515600" cy="1325563"/>
          </a:xfrm>
        </p:spPr>
        <p:txBody>
          <a:bodyPr/>
          <a:lstStyle/>
          <a:p>
            <a:r>
              <a:rPr lang="en-US" dirty="0">
                <a:effectLst>
                  <a:outerShdw blurRad="38100" dist="38100" dir="2700000" algn="tl">
                    <a:srgbClr val="000000">
                      <a:alpha val="43137"/>
                    </a:srgbClr>
                  </a:outerShdw>
                </a:effectLst>
              </a:rPr>
              <a:t>Reference:</a:t>
            </a:r>
            <a:endParaRPr lang="ar-SA"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AD6DC72-8F1D-ADC2-F917-45693FBFD9DB}"/>
              </a:ext>
            </a:extLst>
          </p:cNvPr>
          <p:cNvSpPr>
            <a:spLocks noGrp="1"/>
          </p:cNvSpPr>
          <p:nvPr>
            <p:ph idx="1"/>
          </p:nvPr>
        </p:nvSpPr>
        <p:spPr>
          <a:xfrm>
            <a:off x="286871" y="1200337"/>
            <a:ext cx="10515600" cy="4351338"/>
          </a:xfrm>
        </p:spPr>
        <p:txBody>
          <a:bodyPr/>
          <a:lstStyle/>
          <a:p>
            <a:r>
              <a:rPr lang="en-US" dirty="0"/>
              <a:t>American Red Cross. First Aid/CPR/AED Participant’s Manual. StayWell Health and Safety Solutions. 2011.</a:t>
            </a:r>
          </a:p>
          <a:p>
            <a:r>
              <a:rPr lang="en-US" dirty="0"/>
              <a:t>Mosby’s essentials for nursing assistants / Sheila A. Sorrentino, Leighann N. </a:t>
            </a:r>
            <a:r>
              <a:rPr lang="en-US" dirty="0" err="1"/>
              <a:t>Remmert</a:t>
            </a:r>
            <a:r>
              <a:rPr lang="en-US" dirty="0"/>
              <a:t>.—5th edition.</a:t>
            </a:r>
            <a:endParaRPr lang="ar-SA" dirty="0"/>
          </a:p>
        </p:txBody>
      </p:sp>
      <p:pic>
        <p:nvPicPr>
          <p:cNvPr id="9" name="Graphic 8" descr="Clipboard outline">
            <a:extLst>
              <a:ext uri="{FF2B5EF4-FFF2-40B4-BE49-F238E27FC236}">
                <a16:creationId xmlns:a16="http://schemas.microsoft.com/office/drawing/2014/main" id="{8AB106E7-F5F9-05F6-76A6-A7CC4DCCD3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5406"/>
            <a:ext cx="914400" cy="914400"/>
          </a:xfrm>
          <a:prstGeom prst="rect">
            <a:avLst/>
          </a:prstGeom>
        </p:spPr>
      </p:pic>
    </p:spTree>
    <p:extLst>
      <p:ext uri="{BB962C8B-B14F-4D97-AF65-F5344CB8AC3E}">
        <p14:creationId xmlns:p14="http://schemas.microsoft.com/office/powerpoint/2010/main" val="2946441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C1872A7-4D03-FEF4-E414-90DE14971412}"/>
              </a:ext>
            </a:extLst>
          </p:cNvPr>
          <p:cNvSpPr>
            <a:spLocks noGrp="1"/>
          </p:cNvSpPr>
          <p:nvPr>
            <p:ph type="title"/>
          </p:nvPr>
        </p:nvSpPr>
        <p:spPr>
          <a:xfrm>
            <a:off x="1137034" y="609597"/>
            <a:ext cx="9392421" cy="1330841"/>
          </a:xfrm>
        </p:spPr>
        <p:txBody>
          <a:bodyPr>
            <a:normAutofit/>
          </a:bodyPr>
          <a:lstStyle/>
          <a:p>
            <a:r>
              <a:rPr lang="en-US" b="1" dirty="0"/>
              <a:t>Medical Emergencies</a:t>
            </a:r>
            <a:endParaRPr lang="ar-SA" b="1" dirty="0"/>
          </a:p>
        </p:txBody>
      </p:sp>
      <p:sp>
        <p:nvSpPr>
          <p:cNvPr id="3" name="Content Placeholder 2">
            <a:extLst>
              <a:ext uri="{FF2B5EF4-FFF2-40B4-BE49-F238E27FC236}">
                <a16:creationId xmlns:a16="http://schemas.microsoft.com/office/drawing/2014/main" id="{7F63ECC9-44E6-8030-E0AF-24177D07CA08}"/>
              </a:ext>
            </a:extLst>
          </p:cNvPr>
          <p:cNvSpPr>
            <a:spLocks noGrp="1"/>
          </p:cNvSpPr>
          <p:nvPr>
            <p:ph idx="1"/>
          </p:nvPr>
        </p:nvSpPr>
        <p:spPr>
          <a:xfrm>
            <a:off x="100213" y="2061836"/>
            <a:ext cx="5865871" cy="4602908"/>
          </a:xfrm>
        </p:spPr>
        <p:txBody>
          <a:bodyPr>
            <a:normAutofit/>
          </a:bodyPr>
          <a:lstStyle/>
          <a:p>
            <a:pPr>
              <a:buFont typeface="Wingdings" panose="05000000000000000000" pitchFamily="2" charset="2"/>
              <a:buChar char="v"/>
            </a:pPr>
            <a:r>
              <a:rPr lang="en-US" sz="1600" b="1" dirty="0"/>
              <a:t>Recognizing and Responding to Medical Emergencies:</a:t>
            </a:r>
          </a:p>
          <a:p>
            <a:r>
              <a:rPr lang="en-US" sz="1800" dirty="0"/>
              <a:t>The following steps guide your actions in an emergency and ensure your safety and the safety of others.</a:t>
            </a:r>
            <a:endParaRPr lang="en-US" sz="1800" b="1" dirty="0"/>
          </a:p>
          <a:p>
            <a:pPr marL="514350" indent="-514350">
              <a:buFont typeface="+mj-lt"/>
              <a:buAutoNum type="arabicPeriod"/>
            </a:pPr>
            <a:r>
              <a:rPr lang="en-US" sz="2000" b="1" u="sng" dirty="0"/>
              <a:t>Recognize the emergency: </a:t>
            </a:r>
            <a:r>
              <a:rPr lang="en-US" sz="2000" dirty="0"/>
              <a:t>Sometimes it will be obvious that a person is in distress. Other times, however, a medical emergency may only be signaled by a slight change in the person’s behavior or appearance. </a:t>
            </a:r>
          </a:p>
          <a:p>
            <a:pPr>
              <a:buFont typeface="Wingdings" panose="05000000000000000000" pitchFamily="2" charset="2"/>
              <a:buChar char="ü"/>
            </a:pPr>
            <a:r>
              <a:rPr lang="en-US" sz="2000" dirty="0"/>
              <a:t> As a nurse assistant, you will have in-depth knowledge of what is normal for each person in your care. A change from normal could signal an emergency and should be reported immediately (Figure 8-1).</a:t>
            </a:r>
            <a:endParaRPr lang="en-US" sz="2000" b="1" dirty="0"/>
          </a:p>
          <a:p>
            <a:pPr>
              <a:buFont typeface="Wingdings" panose="05000000000000000000" pitchFamily="2" charset="2"/>
              <a:buChar char="v"/>
            </a:pPr>
            <a:endParaRPr lang="ar-SA" sz="1600" b="1" dirty="0"/>
          </a:p>
        </p:txBody>
      </p:sp>
      <p:pic>
        <p:nvPicPr>
          <p:cNvPr id="5" name="Picture 4" descr="A person in a hospital bed talking to a nurse&#10;&#10;Description automatically generated">
            <a:extLst>
              <a:ext uri="{FF2B5EF4-FFF2-40B4-BE49-F238E27FC236}">
                <a16:creationId xmlns:a16="http://schemas.microsoft.com/office/drawing/2014/main" id="{8406A003-DC42-EE96-541A-598E0F925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6085" y="1753849"/>
            <a:ext cx="6225914" cy="4455565"/>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4363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2C9-0339-7ED3-0BB6-38ED1162F345}"/>
              </a:ext>
            </a:extLst>
          </p:cNvPr>
          <p:cNvSpPr>
            <a:spLocks noGrp="1"/>
          </p:cNvSpPr>
          <p:nvPr>
            <p:ph type="title"/>
          </p:nvPr>
        </p:nvSpPr>
        <p:spPr/>
        <p:txBody>
          <a:bodyPr/>
          <a:lstStyle/>
          <a:p>
            <a:r>
              <a:rPr lang="en-US" b="1" dirty="0"/>
              <a:t>Responding to Medical Emergency:</a:t>
            </a:r>
            <a:endParaRPr lang="ar-SA" b="1" dirty="0"/>
          </a:p>
        </p:txBody>
      </p:sp>
      <p:sp>
        <p:nvSpPr>
          <p:cNvPr id="3" name="Content Placeholder 2">
            <a:extLst>
              <a:ext uri="{FF2B5EF4-FFF2-40B4-BE49-F238E27FC236}">
                <a16:creationId xmlns:a16="http://schemas.microsoft.com/office/drawing/2014/main" id="{7DFAC0F2-F99A-7F83-51D6-20C6EE13FE85}"/>
              </a:ext>
            </a:extLst>
          </p:cNvPr>
          <p:cNvSpPr>
            <a:spLocks noGrp="1"/>
          </p:cNvSpPr>
          <p:nvPr>
            <p:ph idx="1"/>
          </p:nvPr>
        </p:nvSpPr>
        <p:spPr/>
        <p:txBody>
          <a:bodyPr/>
          <a:lstStyle/>
          <a:p>
            <a:pPr marL="514350" indent="-514350">
              <a:buAutoNum type="arabicPeriod" startAt="2"/>
            </a:pPr>
            <a:r>
              <a:rPr lang="en-US" b="1" dirty="0"/>
              <a:t>Check: </a:t>
            </a:r>
            <a:r>
              <a:rPr lang="en-US" dirty="0"/>
              <a:t> Stay calm, and check the scene and the person.</a:t>
            </a:r>
          </a:p>
          <a:p>
            <a:pPr>
              <a:buFont typeface="Wingdings" panose="05000000000000000000" pitchFamily="2" charset="2"/>
              <a:buChar char="ü"/>
            </a:pPr>
            <a:r>
              <a:rPr lang="en-US" dirty="0"/>
              <a:t> First, make sure there is nothing that could hurt you or cause further injury to the person, such as a downed wire in the area.</a:t>
            </a:r>
          </a:p>
          <a:p>
            <a:pPr>
              <a:buFont typeface="Wingdings" panose="05000000000000000000" pitchFamily="2" charset="2"/>
              <a:buChar char="ü"/>
            </a:pPr>
            <a:r>
              <a:rPr lang="en-US" dirty="0"/>
              <a:t> Next, look for clues that may help you understand what happened. </a:t>
            </a:r>
          </a:p>
          <a:p>
            <a:pPr>
              <a:buFont typeface="Wingdings" panose="05000000000000000000" pitchFamily="2" charset="2"/>
              <a:buChar char="ü"/>
            </a:pPr>
            <a:r>
              <a:rPr lang="en-US" dirty="0"/>
              <a:t>Finally, check the person: tap her shoulder or hand and shout to see if he or she is conscious.</a:t>
            </a:r>
            <a:endParaRPr lang="ar-SA" dirty="0"/>
          </a:p>
        </p:txBody>
      </p:sp>
    </p:spTree>
    <p:extLst>
      <p:ext uri="{BB962C8B-B14F-4D97-AF65-F5344CB8AC3E}">
        <p14:creationId xmlns:p14="http://schemas.microsoft.com/office/powerpoint/2010/main" val="1470690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6B4C5-40F1-AD5E-52D1-3DC9769CCB4A}"/>
              </a:ext>
            </a:extLst>
          </p:cNvPr>
          <p:cNvSpPr>
            <a:spLocks noGrp="1"/>
          </p:cNvSpPr>
          <p:nvPr>
            <p:ph type="title"/>
          </p:nvPr>
        </p:nvSpPr>
        <p:spPr/>
        <p:txBody>
          <a:bodyPr/>
          <a:lstStyle/>
          <a:p>
            <a:r>
              <a:rPr lang="en-US" b="1" dirty="0"/>
              <a:t>Responding to Medical Emergency:</a:t>
            </a:r>
            <a:endParaRPr lang="ar-SA" dirty="0"/>
          </a:p>
        </p:txBody>
      </p:sp>
      <p:sp>
        <p:nvSpPr>
          <p:cNvPr id="3" name="Content Placeholder 2">
            <a:extLst>
              <a:ext uri="{FF2B5EF4-FFF2-40B4-BE49-F238E27FC236}">
                <a16:creationId xmlns:a16="http://schemas.microsoft.com/office/drawing/2014/main" id="{96F92C3B-09C3-DCCC-05AC-BF09005ED163}"/>
              </a:ext>
            </a:extLst>
          </p:cNvPr>
          <p:cNvSpPr>
            <a:spLocks noGrp="1"/>
          </p:cNvSpPr>
          <p:nvPr>
            <p:ph idx="1"/>
          </p:nvPr>
        </p:nvSpPr>
        <p:spPr/>
        <p:txBody>
          <a:bodyPr>
            <a:normAutofit/>
          </a:bodyPr>
          <a:lstStyle/>
          <a:p>
            <a:pPr marL="514350" indent="-514350">
              <a:buAutoNum type="arabicPeriod" startAt="3"/>
            </a:pPr>
            <a:r>
              <a:rPr lang="en-US" b="1" dirty="0"/>
              <a:t>Call: </a:t>
            </a:r>
            <a:r>
              <a:rPr lang="en-US" dirty="0"/>
              <a:t>Next, call for help. In a hospital, there is usually a code you can dial to call for help from within the facility. In other health care settings, you may be required to dial 9-1-1 or another emergency number. Know your employer’s policies and procedures related to calling for help in an emergency.</a:t>
            </a:r>
          </a:p>
          <a:p>
            <a:pPr>
              <a:buFont typeface="Wingdings" panose="05000000000000000000" pitchFamily="2" charset="2"/>
              <a:buChar char="v"/>
            </a:pPr>
            <a:r>
              <a:rPr lang="en-US" b="1" dirty="0"/>
              <a:t>FYI: </a:t>
            </a:r>
            <a:r>
              <a:rPr lang="en-US" dirty="0"/>
              <a:t>In King Fahd Specialist Hospital in </a:t>
            </a:r>
            <a:r>
              <a:rPr lang="en-US" dirty="0" err="1"/>
              <a:t>Buraydah</a:t>
            </a:r>
            <a:r>
              <a:rPr lang="en-US" dirty="0"/>
              <a:t> Code </a:t>
            </a:r>
            <a:r>
              <a:rPr lang="en-US" b="1" dirty="0"/>
              <a:t>2222</a:t>
            </a:r>
          </a:p>
          <a:p>
            <a:pPr marL="0" indent="0">
              <a:buNone/>
            </a:pPr>
            <a:r>
              <a:rPr lang="en-US" b="1" dirty="0"/>
              <a:t>4.  Care: </a:t>
            </a:r>
            <a:r>
              <a:rPr lang="en-US" dirty="0"/>
              <a:t>Provide appropriate care (according to the situation and your level of training) until help arrives.</a:t>
            </a:r>
          </a:p>
          <a:p>
            <a:pPr>
              <a:buFont typeface="Wingdings" panose="05000000000000000000" pitchFamily="2" charset="2"/>
              <a:buChar char="ü"/>
            </a:pPr>
            <a:r>
              <a:rPr lang="en-US" dirty="0"/>
              <a:t> Help the person rest comfortably, and provide reassurance because the person is likely to be frightened and upset. </a:t>
            </a:r>
          </a:p>
        </p:txBody>
      </p:sp>
    </p:spTree>
    <p:extLst>
      <p:ext uri="{BB962C8B-B14F-4D97-AF65-F5344CB8AC3E}">
        <p14:creationId xmlns:p14="http://schemas.microsoft.com/office/powerpoint/2010/main" val="343719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56C5-0D1B-14DA-237E-61D6DCFC9307}"/>
              </a:ext>
            </a:extLst>
          </p:cNvPr>
          <p:cNvSpPr>
            <a:spLocks noGrp="1"/>
          </p:cNvSpPr>
          <p:nvPr>
            <p:ph type="title"/>
          </p:nvPr>
        </p:nvSpPr>
        <p:spPr/>
        <p:txBody>
          <a:bodyPr/>
          <a:lstStyle/>
          <a:p>
            <a:r>
              <a:rPr lang="en-US" b="1" dirty="0"/>
              <a:t>Responding to Medical Emergency:</a:t>
            </a:r>
            <a:endParaRPr lang="ar-SA" dirty="0"/>
          </a:p>
        </p:txBody>
      </p:sp>
      <p:sp>
        <p:nvSpPr>
          <p:cNvPr id="3" name="Content Placeholder 2">
            <a:extLst>
              <a:ext uri="{FF2B5EF4-FFF2-40B4-BE49-F238E27FC236}">
                <a16:creationId xmlns:a16="http://schemas.microsoft.com/office/drawing/2014/main" id="{FA89CFC7-A1EE-E46E-81E6-521C14FC151E}"/>
              </a:ext>
            </a:extLst>
          </p:cNvPr>
          <p:cNvSpPr>
            <a:spLocks noGrp="1"/>
          </p:cNvSpPr>
          <p:nvPr>
            <p:ph idx="1"/>
          </p:nvPr>
        </p:nvSpPr>
        <p:spPr>
          <a:xfrm>
            <a:off x="838200" y="1825624"/>
            <a:ext cx="10515600" cy="4930775"/>
          </a:xfrm>
        </p:spPr>
        <p:txBody>
          <a:bodyPr>
            <a:normAutofit fontScale="85000" lnSpcReduction="20000"/>
          </a:bodyPr>
          <a:lstStyle/>
          <a:p>
            <a:pPr marL="514350" indent="-514350">
              <a:buAutoNum type="arabicPeriod" startAt="5"/>
            </a:pPr>
            <a:r>
              <a:rPr lang="en-US" b="1" dirty="0"/>
              <a:t>Report and record: </a:t>
            </a:r>
            <a:r>
              <a:rPr lang="en-US" dirty="0"/>
              <a:t>Your observations about what happened before, during and after the emergency are important to share with other members of the health care team. </a:t>
            </a:r>
          </a:p>
          <a:p>
            <a:pPr>
              <a:buFont typeface="Wingdings" panose="05000000000000000000" pitchFamily="2" charset="2"/>
              <a:buChar char="ü"/>
            </a:pPr>
            <a:r>
              <a:rPr lang="en-US" dirty="0"/>
              <a:t>These observations should be reported to the nurse and documented on the appropriate forms, per your employer’s policy. </a:t>
            </a:r>
          </a:p>
          <a:p>
            <a:pPr>
              <a:buFont typeface="Wingdings" panose="05000000000000000000" pitchFamily="2" charset="2"/>
              <a:buChar char="ü"/>
            </a:pPr>
            <a:r>
              <a:rPr lang="en-US" dirty="0"/>
              <a:t>Note whether the person complained of any symptoms before the event, the time the symptoms started and how long the symptoms lasted, because some of the medications used to treat stroke are only effective within a certain time frame after the onset of symptoms.</a:t>
            </a:r>
          </a:p>
          <a:p>
            <a:pPr>
              <a:buFont typeface="Wingdings" panose="05000000000000000000" pitchFamily="2" charset="2"/>
              <a:buChar char="ü"/>
            </a:pPr>
            <a:r>
              <a:rPr lang="en-US" dirty="0"/>
              <a:t>Be specific; For example, “She was breathing at a rate of 25 breaths per minute” is more specific than “She was having trouble breathing.” If you arrived on the scene to find the person in distress and unconscious or otherwise unable to tell you what happened. </a:t>
            </a:r>
          </a:p>
          <a:p>
            <a:pPr>
              <a:buFont typeface="Wingdings" panose="05000000000000000000" pitchFamily="2" charset="2"/>
              <a:buChar char="ü"/>
            </a:pPr>
            <a:r>
              <a:rPr lang="en-US" dirty="0"/>
              <a:t>Note anything unusual that you observed while you were checking the scene and the person. Also report and record exactly what you did to help the person (for example, “I helped her to sit up and held her there.”)</a:t>
            </a:r>
            <a:endParaRPr lang="ar-SA" dirty="0"/>
          </a:p>
        </p:txBody>
      </p:sp>
    </p:spTree>
    <p:extLst>
      <p:ext uri="{BB962C8B-B14F-4D97-AF65-F5344CB8AC3E}">
        <p14:creationId xmlns:p14="http://schemas.microsoft.com/office/powerpoint/2010/main" val="1323221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8268</TotalTime>
  <Words>3985</Words>
  <Application>Microsoft Office PowerPoint</Application>
  <PresentationFormat>Widescreen</PresentationFormat>
  <Paragraphs>230</Paragraphs>
  <Slides>55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Aptos</vt:lpstr>
      <vt:lpstr>Aptos Display</vt:lpstr>
      <vt:lpstr>Arial</vt:lpstr>
      <vt:lpstr>Calibri</vt:lpstr>
      <vt:lpstr>Courier New</vt:lpstr>
      <vt:lpstr>Wingdings</vt:lpstr>
      <vt:lpstr>Office Theme</vt:lpstr>
      <vt:lpstr>PowerPoint Presentation</vt:lpstr>
      <vt:lpstr>Learning Objectives:</vt:lpstr>
      <vt:lpstr>Learning Outcomes:</vt:lpstr>
      <vt:lpstr>Emergency:</vt:lpstr>
      <vt:lpstr>PowerPoint Presentation</vt:lpstr>
      <vt:lpstr>Medical Emergencies</vt:lpstr>
      <vt:lpstr>Responding to Medical Emergency:</vt:lpstr>
      <vt:lpstr>Responding to Medical Emergency:</vt:lpstr>
      <vt:lpstr>Responding to Medical Emergency:</vt:lpstr>
      <vt:lpstr>PowerPoint Presentation</vt:lpstr>
      <vt:lpstr>Common Medical Emergencies:</vt:lpstr>
      <vt:lpstr>Stroke:</vt:lpstr>
      <vt:lpstr>Signs and Symptoms of Stroke:</vt:lpstr>
      <vt:lpstr>CONT…</vt:lpstr>
      <vt:lpstr>PowerPoint Presentation</vt:lpstr>
      <vt:lpstr>PowerPoint Presentation</vt:lpstr>
      <vt:lpstr>Common Medical Emergencies:</vt:lpstr>
      <vt:lpstr>Signs and Symptoms of Myocardial Infarction:</vt:lpstr>
      <vt:lpstr>CONT…</vt:lpstr>
      <vt:lpstr>Common Medical Emergencies:</vt:lpstr>
      <vt:lpstr>CONT…</vt:lpstr>
      <vt:lpstr>CONT…</vt:lpstr>
      <vt:lpstr>Common Medical Emergencies:</vt:lpstr>
      <vt:lpstr>CONT…</vt:lpstr>
      <vt:lpstr>CONT…</vt:lpstr>
      <vt:lpstr>Common Medical Emergencies:</vt:lpstr>
      <vt:lpstr>PowerPoint Presentation</vt:lpstr>
      <vt:lpstr>Common Medical Emergencies:</vt:lpstr>
      <vt:lpstr>PowerPoint Presentation</vt:lpstr>
      <vt:lpstr>CONT…</vt:lpstr>
      <vt:lpstr>PowerPoint Presentation</vt:lpstr>
      <vt:lpstr>CONT…</vt:lpstr>
      <vt:lpstr>PowerPoint Presentation</vt:lpstr>
      <vt:lpstr>PowerPoint Presentation</vt:lpstr>
      <vt:lpstr>PowerPoint Presentation</vt:lpstr>
      <vt:lpstr>Common Medical Emergencies:</vt:lpstr>
      <vt:lpstr>CONT…</vt:lpstr>
      <vt:lpstr>PowerPoint Presentation</vt:lpstr>
      <vt:lpstr>PowerPoint Presentation</vt:lpstr>
      <vt:lpstr>PowerPoint Presentation</vt:lpstr>
      <vt:lpstr>PowerPoint Presentation</vt:lpstr>
      <vt:lpstr>CONT…</vt:lpstr>
      <vt:lpstr>PowerPoint Presentation</vt:lpstr>
      <vt:lpstr>Common Medical Emergencies:</vt:lpstr>
      <vt:lpstr>CONT…</vt:lpstr>
      <vt:lpstr>PowerPoint Presentation</vt:lpstr>
      <vt:lpstr>Common Medical Emergencies:</vt:lpstr>
      <vt:lpstr>Burns:</vt:lpstr>
      <vt:lpstr>CONT…</vt:lpstr>
      <vt:lpstr>CONT…</vt:lpstr>
      <vt:lpstr>PowerPoint Presentation</vt:lpstr>
      <vt:lpstr>PowerPoint Presentation</vt:lpstr>
      <vt:lpstr>Any Questions ?</vt:lpstr>
      <vt:lpstr>PowerPoint Presentation</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jamilah abdullah</dc:creator>
  <cp:lastModifiedBy>jamilah abdullah</cp:lastModifiedBy>
  <cp:revision>2</cp:revision>
  <dcterms:created xsi:type="dcterms:W3CDTF">2024-01-28T18:29:59Z</dcterms:created>
  <dcterms:modified xsi:type="dcterms:W3CDTF">2024-02-03T15:55:19Z</dcterms:modified>
</cp:coreProperties>
</file>