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8" r:id="rId26"/>
    <p:sldId id="281" r:id="rId27"/>
    <p:sldId id="282" r:id="rId28"/>
    <p:sldId id="283" r:id="rId29"/>
    <p:sldId id="284" r:id="rId30"/>
    <p:sldId id="287" r:id="rId31"/>
    <p:sldId id="285" r:id="rId32"/>
    <p:sldId id="286" r:id="rId33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C30D05-665E-4ED3-A524-A474C01F4492}" v="41" dt="2023-12-21T02:39:30.0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1" autoAdjust="0"/>
    <p:restoredTop sz="94660"/>
  </p:normalViewPr>
  <p:slideViewPr>
    <p:cSldViewPr snapToGrid="0">
      <p:cViewPr varScale="1">
        <p:scale>
          <a:sx n="62" d="100"/>
          <a:sy n="62" d="100"/>
        </p:scale>
        <p:origin x="24" y="3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B1076-0BCF-2C3D-FC26-1AA18956E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DAE8ED-D092-626F-7C3C-7E281FC10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34AC6-8CE3-3F7B-A852-360BBD1D7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057F-C821-48D7-B65A-4924BCB36BA0}" type="datetimeFigureOut">
              <a:rPr lang="ar-SA" smtClean="0"/>
              <a:t>09/06/1445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ADD0C-3B20-06FD-DB52-D9947E42D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08F4E-87A3-DA5A-F515-D4708C276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336D-397E-492A-BC99-945BD9336CC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1522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F1841-A626-9DC0-9405-F74B5D6A8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2E91B-125C-1B66-63D8-70BF18006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B6E41-5A8E-65B3-F1D2-DEAC3062A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057F-C821-48D7-B65A-4924BCB36BA0}" type="datetimeFigureOut">
              <a:rPr lang="ar-SA" smtClean="0"/>
              <a:t>09/06/1445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76142-298E-A276-8C6D-16F1A520D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448BE-65E0-A318-F815-7413EF57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336D-397E-492A-BC99-945BD9336CC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079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566427-A5C1-18C4-D97B-41FCE05683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296758-DE48-FFEC-5F67-EFFA1FB1C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31648-DEA8-3486-9128-87AE3E06B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057F-C821-48D7-B65A-4924BCB36BA0}" type="datetimeFigureOut">
              <a:rPr lang="ar-SA" smtClean="0"/>
              <a:t>09/06/1445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D2E93-B173-48F7-F097-6C043F777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1A28D-3E22-53E3-C1D6-6C508A8F2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336D-397E-492A-BC99-945BD9336CC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279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35563-90D8-A2E6-5A11-AFDDFF42B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90E0A-7BE8-DE42-5F7C-3A1E2040A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C1BA6-194A-A7DD-5BCC-B3482A699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057F-C821-48D7-B65A-4924BCB36BA0}" type="datetimeFigureOut">
              <a:rPr lang="ar-SA" smtClean="0"/>
              <a:t>09/06/1445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6AA34-53F1-150A-F8EB-52DFCABB6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039B7-E6B4-8F32-9B4E-D41A0C43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336D-397E-492A-BC99-945BD9336CC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560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BD515-4CD0-41A5-5790-A14B559C6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BCEFD-48B4-CDB2-9B95-B0BA45CB1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34E32-3D7A-65E4-B65E-145F5DBAB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057F-C821-48D7-B65A-4924BCB36BA0}" type="datetimeFigureOut">
              <a:rPr lang="ar-SA" smtClean="0"/>
              <a:t>09/06/1445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B3A4A-1DBC-7BBB-36A4-18CC512DD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2FF75-2DBC-3F49-8637-0C138BB49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336D-397E-492A-BC99-945BD9336CC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4824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9E4E5-4F62-703A-16DE-9BC91E7A6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896C2-FBE3-E16E-2476-D5AFEB0401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986DE-1F71-FFF7-C63D-28ED71CF8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628A72-E5F2-A1F5-22D4-B24FA3137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057F-C821-48D7-B65A-4924BCB36BA0}" type="datetimeFigureOut">
              <a:rPr lang="ar-SA" smtClean="0"/>
              <a:t>09/06/1445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3322C2-8F28-81B0-7656-A7D4E3E50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C7F008-7C0E-9603-03B6-6FB1A56A9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336D-397E-492A-BC99-945BD9336CC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135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8D009-A09C-FA00-7DB4-44F97FABB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C55B1-86B7-9993-FA01-84007C6F3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8AA90B-C5D1-49D9-B4C0-32C57A3AB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3F2DD9-C107-B464-D885-DD757F54A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127A29-A629-CCE8-97F8-87C03954C7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11902F-F138-C5F4-38E7-F626D7FE0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057F-C821-48D7-B65A-4924BCB36BA0}" type="datetimeFigureOut">
              <a:rPr lang="ar-SA" smtClean="0"/>
              <a:t>09/06/1445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7251CC-C018-47C8-B1D1-6E1B9FB6E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814F63-8BFC-09C3-40EF-7EAE5B6F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336D-397E-492A-BC99-945BD9336CC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9194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F7F9A-B1B0-31F6-FAB6-05A439A43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707F95-09CE-CCB5-EC96-D5F1C4283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057F-C821-48D7-B65A-4924BCB36BA0}" type="datetimeFigureOut">
              <a:rPr lang="ar-SA" smtClean="0"/>
              <a:t>09/06/1445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E9D3CD-F878-924D-FDA9-36DD9A23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D9AA28-853C-1C3A-0929-B1CC347D0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336D-397E-492A-BC99-945BD9336CC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6228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CC83F5-7669-3C83-A1C1-C43EC82B6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057F-C821-48D7-B65A-4924BCB36BA0}" type="datetimeFigureOut">
              <a:rPr lang="ar-SA" smtClean="0"/>
              <a:t>09/06/1445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E6222A-7813-8DBD-15D6-44CB736D2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225E9-ADB2-80DD-529D-F39DC9CFD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336D-397E-492A-BC99-945BD9336CC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230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67A9D-7A23-EACF-2327-F082BD81B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2D154-DF41-91D0-EF6B-0FD061115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3D3D59-2412-7285-9591-39AB287D5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585FF-6ED4-E826-ED06-AFDAC8543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057F-C821-48D7-B65A-4924BCB36BA0}" type="datetimeFigureOut">
              <a:rPr lang="ar-SA" smtClean="0"/>
              <a:t>09/06/1445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5D14E0-5A93-32B0-FFE7-5FC7E8D6D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50254-1E6D-D77C-297C-4B38BE64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336D-397E-492A-BC99-945BD9336CC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128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DE3ED-85B3-C845-7282-4BD0C5D3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92B8CC-27EE-EF0A-53F9-D715D5344D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8E7FF5-168C-FB2C-F6AA-83C00B91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F1AB03-8536-B5ED-A323-80C6ED3E7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057F-C821-48D7-B65A-4924BCB36BA0}" type="datetimeFigureOut">
              <a:rPr lang="ar-SA" smtClean="0"/>
              <a:t>09/06/1445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ACBE1-2E46-AC45-2EE7-E691C83BF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5B543-D9AD-96F2-4CFB-2DAEE3328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336D-397E-492A-BC99-945BD9336CC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346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DEE44-08FF-38A8-EEA8-6F6E430C7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55854-BD61-F0D8-8AF1-0458F0261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17A3C-003C-F640-FDA6-94F26E9E84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DD057F-C821-48D7-B65A-4924BCB36BA0}" type="datetimeFigureOut">
              <a:rPr lang="ar-SA" smtClean="0"/>
              <a:t>09/06/1445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E7B4C-D517-C88B-AE5D-99C5995190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66F7A-0F4B-BE1B-2163-ABCF7D19E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06336D-397E-492A-BC99-945BD9336CC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30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75D6C10-B5A7-4715-803E-0501C9C2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55F070-F543-A385-3D73-833766E1181B}"/>
              </a:ext>
            </a:extLst>
          </p:cNvPr>
          <p:cNvSpPr/>
          <p:nvPr/>
        </p:nvSpPr>
        <p:spPr>
          <a:xfrm>
            <a:off x="0" y="-471326"/>
            <a:ext cx="4348358" cy="39003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kern="12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The Endocrine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37DE6E-F915-F59D-995E-921914BE3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317" y="5423469"/>
            <a:ext cx="3976496" cy="152162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Prepared by:</a:t>
            </a:r>
          </a:p>
          <a:p>
            <a:pPr algn="l"/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Ms.Jamilah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Allehaib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BSN, RN</a:t>
            </a:r>
          </a:p>
        </p:txBody>
      </p:sp>
      <p:pic>
        <p:nvPicPr>
          <p:cNvPr id="8" name="Picture 7" descr="A diagram of the internal organs of two people&#10;&#10;Description automatically generated">
            <a:extLst>
              <a:ext uri="{FF2B5EF4-FFF2-40B4-BE49-F238E27FC236}">
                <a16:creationId xmlns:a16="http://schemas.microsoft.com/office/drawing/2014/main" id="{4423FD37-AB95-F6F8-3F7F-A0CF0D32C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557" y="617938"/>
            <a:ext cx="6164194" cy="54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01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AA501-F1D7-7094-5792-4E295A193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359" y="237957"/>
            <a:ext cx="10515600" cy="1325563"/>
          </a:xfrm>
        </p:spPr>
        <p:txBody>
          <a:bodyPr/>
          <a:lstStyle/>
          <a:p>
            <a:r>
              <a:rPr lang="en-US" dirty="0"/>
              <a:t>Structure and Function of The Endocrine System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DD67D-8B25-4709-A659-6A2F24F46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72" y="1674234"/>
            <a:ext cx="10515600" cy="4351338"/>
          </a:xfrm>
        </p:spPr>
        <p:txBody>
          <a:bodyPr/>
          <a:lstStyle/>
          <a:p>
            <a:r>
              <a:rPr lang="en-US" dirty="0"/>
              <a:t>Several </a:t>
            </a:r>
            <a:r>
              <a:rPr lang="en-US" b="1" dirty="0"/>
              <a:t>glands</a:t>
            </a:r>
            <a:r>
              <a:rPr lang="en-US" dirty="0"/>
              <a:t> make up the endocrine system. These include the </a:t>
            </a:r>
            <a:r>
              <a:rPr lang="en-US" b="1" dirty="0"/>
              <a:t>pineal</a:t>
            </a:r>
            <a:r>
              <a:rPr lang="en-US" dirty="0"/>
              <a:t>, </a:t>
            </a:r>
            <a:r>
              <a:rPr lang="en-US" b="1" dirty="0"/>
              <a:t>pituitary</a:t>
            </a:r>
            <a:r>
              <a:rPr lang="en-US" dirty="0"/>
              <a:t> (anterior lobe, intermediate, and posterior lobes), </a:t>
            </a:r>
            <a:r>
              <a:rPr lang="en-US" b="1" dirty="0"/>
              <a:t>thyroid</a:t>
            </a:r>
            <a:r>
              <a:rPr lang="en-US" dirty="0"/>
              <a:t>, </a:t>
            </a:r>
            <a:r>
              <a:rPr lang="en-US" b="1" dirty="0"/>
              <a:t>parathyroid</a:t>
            </a:r>
            <a:r>
              <a:rPr lang="en-US" dirty="0"/>
              <a:t> (two paired glands, superior and inferior), </a:t>
            </a:r>
            <a:r>
              <a:rPr lang="en-US" b="1" dirty="0"/>
              <a:t>thymus</a:t>
            </a:r>
            <a:r>
              <a:rPr lang="en-US" dirty="0"/>
              <a:t>, </a:t>
            </a:r>
            <a:r>
              <a:rPr lang="en-US" b="1" dirty="0"/>
              <a:t>adrenal</a:t>
            </a:r>
            <a:r>
              <a:rPr lang="en-US" dirty="0"/>
              <a:t> (cortex and medulla), </a:t>
            </a:r>
            <a:r>
              <a:rPr lang="en-US" b="1" dirty="0"/>
              <a:t>pancreas</a:t>
            </a:r>
            <a:r>
              <a:rPr lang="en-US" dirty="0"/>
              <a:t> (pancreatic islets), </a:t>
            </a:r>
            <a:r>
              <a:rPr lang="en-US" b="1" dirty="0"/>
              <a:t>testes</a:t>
            </a:r>
            <a:r>
              <a:rPr lang="en-US" dirty="0"/>
              <a:t> (in males), and </a:t>
            </a:r>
            <a:r>
              <a:rPr lang="en-US" b="1" dirty="0"/>
              <a:t>ovaries</a:t>
            </a:r>
            <a:r>
              <a:rPr lang="en-US" dirty="0"/>
              <a:t> (in females).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60161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the body and the human body&#10;&#10;Description automatically generated">
            <a:extLst>
              <a:ext uri="{FF2B5EF4-FFF2-40B4-BE49-F238E27FC236}">
                <a16:creationId xmlns:a16="http://schemas.microsoft.com/office/drawing/2014/main" id="{E1F4FADE-06B7-E3EE-44B7-2F4AF03F3E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677" y="0"/>
            <a:ext cx="7932720" cy="68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87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urple and white chart with white text&#10;&#10;Description automatically generated">
            <a:extLst>
              <a:ext uri="{FF2B5EF4-FFF2-40B4-BE49-F238E27FC236}">
                <a16:creationId xmlns:a16="http://schemas.microsoft.com/office/drawing/2014/main" id="{666B91F1-2F34-C487-E57F-E0619C15D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07850" cy="3136900"/>
          </a:xfrm>
          <a:prstGeom prst="rect">
            <a:avLst/>
          </a:prstGeom>
        </p:spPr>
      </p:pic>
      <p:pic>
        <p:nvPicPr>
          <p:cNvPr id="13" name="Picture 12" descr="A close-up of a chart&#10;&#10;Description automatically generated">
            <a:extLst>
              <a:ext uri="{FF2B5EF4-FFF2-40B4-BE49-F238E27FC236}">
                <a16:creationId xmlns:a16="http://schemas.microsoft.com/office/drawing/2014/main" id="{689B9971-EF91-4092-ADE8-B60580B98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0550"/>
            <a:ext cx="12192000" cy="362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85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33098D9D-934F-9F2D-96E9-6546EE5A8D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624" y="43828"/>
            <a:ext cx="8160443" cy="6863458"/>
          </a:xfrm>
        </p:spPr>
      </p:pic>
    </p:spTree>
    <p:extLst>
      <p:ext uri="{BB962C8B-B14F-4D97-AF65-F5344CB8AC3E}">
        <p14:creationId xmlns:p14="http://schemas.microsoft.com/office/powerpoint/2010/main" val="2444931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table with text on it&#10;&#10;Description automatically generated">
            <a:extLst>
              <a:ext uri="{FF2B5EF4-FFF2-40B4-BE49-F238E27FC236}">
                <a16:creationId xmlns:a16="http://schemas.microsoft.com/office/drawing/2014/main" id="{A9CE03EC-2711-2162-BB95-321A5FC8E5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62378"/>
            <a:ext cx="9474200" cy="6746328"/>
          </a:xfrm>
        </p:spPr>
      </p:pic>
    </p:spTree>
    <p:extLst>
      <p:ext uri="{BB962C8B-B14F-4D97-AF65-F5344CB8AC3E}">
        <p14:creationId xmlns:p14="http://schemas.microsoft.com/office/powerpoint/2010/main" val="1461377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white and purple box&#10;&#10;Description automatically generated">
            <a:extLst>
              <a:ext uri="{FF2B5EF4-FFF2-40B4-BE49-F238E27FC236}">
                <a16:creationId xmlns:a16="http://schemas.microsoft.com/office/drawing/2014/main" id="{E6649CC9-4FD6-AEBD-819C-85150808C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" y="3834333"/>
            <a:ext cx="11648995" cy="2945576"/>
          </a:xfrm>
        </p:spPr>
      </p:pic>
      <p:pic>
        <p:nvPicPr>
          <p:cNvPr id="7" name="Picture 6" descr="A close-up of a chart&#10;&#10;Description automatically generated">
            <a:extLst>
              <a:ext uri="{FF2B5EF4-FFF2-40B4-BE49-F238E27FC236}">
                <a16:creationId xmlns:a16="http://schemas.microsoft.com/office/drawing/2014/main" id="{3C27F23E-F2B3-804E-1C93-F7F8E41CE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" y="78090"/>
            <a:ext cx="11579839" cy="375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78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E9A75-F4B7-8D45-9779-A3E61CF22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92075"/>
            <a:ext cx="10515600" cy="1325563"/>
          </a:xfrm>
        </p:spPr>
        <p:txBody>
          <a:bodyPr/>
          <a:lstStyle/>
          <a:p>
            <a:r>
              <a:rPr lang="en-US" dirty="0"/>
              <a:t>Disorders Related To The Endocrine System: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39E4D-2F7D-4589-43DA-6125A8AC2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253330"/>
            <a:ext cx="10515600" cy="519191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b="1" dirty="0"/>
              <a:t>Disorders of the endocrine system </a:t>
            </a:r>
            <a:r>
              <a:rPr lang="en-US" sz="2400" dirty="0"/>
              <a:t>are almost always the result of an </a:t>
            </a:r>
            <a:r>
              <a:rPr lang="en-US" sz="2400" b="1" dirty="0"/>
              <a:t>excess</a:t>
            </a:r>
            <a:r>
              <a:rPr lang="en-US" sz="2400" dirty="0"/>
              <a:t> or a </a:t>
            </a:r>
            <a:r>
              <a:rPr lang="en-US" sz="2400" b="1" dirty="0"/>
              <a:t>deficit</a:t>
            </a:r>
            <a:r>
              <a:rPr lang="en-US" sz="2400" dirty="0"/>
              <a:t> in hormone production. </a:t>
            </a:r>
          </a:p>
          <a:p>
            <a:r>
              <a:rPr lang="en-US" sz="2400" dirty="0"/>
              <a:t>In other words, either </a:t>
            </a:r>
            <a:r>
              <a:rPr lang="en-US" sz="2400" b="1" dirty="0"/>
              <a:t>too much </a:t>
            </a:r>
            <a:r>
              <a:rPr lang="en-US" sz="2400" dirty="0"/>
              <a:t>or </a:t>
            </a:r>
            <a:r>
              <a:rPr lang="en-US" sz="2400" b="1" dirty="0"/>
              <a:t>too little </a:t>
            </a:r>
            <a:r>
              <a:rPr lang="en-US" sz="2400" dirty="0"/>
              <a:t>of a hormone causes a problem. </a:t>
            </a:r>
          </a:p>
          <a:p>
            <a:r>
              <a:rPr lang="en-US" sz="2400" dirty="0"/>
              <a:t>If there is </a:t>
            </a:r>
            <a:r>
              <a:rPr lang="en-US" sz="2400" b="1" dirty="0"/>
              <a:t>too much</a:t>
            </a:r>
            <a:r>
              <a:rPr lang="en-US" sz="2400" dirty="0"/>
              <a:t>, surgery or radiation may be needed. </a:t>
            </a:r>
          </a:p>
          <a:p>
            <a:r>
              <a:rPr lang="en-US" sz="2400" dirty="0"/>
              <a:t>If there is </a:t>
            </a:r>
            <a:r>
              <a:rPr lang="en-US" sz="2400" b="1" dirty="0"/>
              <a:t>too little</a:t>
            </a:r>
            <a:r>
              <a:rPr lang="en-US" sz="2400" dirty="0"/>
              <a:t>, replacement therapy is the usual treatment.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/>
              <a:t>Disorder of the Pituitary Gland:</a:t>
            </a:r>
          </a:p>
          <a:p>
            <a:r>
              <a:rPr lang="en-US" sz="2000" b="1" dirty="0"/>
              <a:t>Adenoma: </a:t>
            </a:r>
            <a:r>
              <a:rPr lang="en-US" sz="2000" dirty="0"/>
              <a:t>a benign tumor that causes excessive hormone secretion.</a:t>
            </a:r>
          </a:p>
          <a:p>
            <a:r>
              <a:rPr lang="en-US" sz="2000" b="1" dirty="0"/>
              <a:t>Diabetes</a:t>
            </a:r>
            <a:r>
              <a:rPr lang="en-US" sz="2000" dirty="0"/>
              <a:t> </a:t>
            </a:r>
            <a:r>
              <a:rPr lang="en-US" sz="2000" b="1" dirty="0"/>
              <a:t>insipidus:</a:t>
            </a:r>
            <a:r>
              <a:rPr lang="en-US" sz="2000" dirty="0"/>
              <a:t> is a disorder in which the posterior lobe of the pituitary gland no longer releases sufficient amounts of </a:t>
            </a:r>
            <a:r>
              <a:rPr lang="en-US" sz="2000" b="1" dirty="0"/>
              <a:t>ADH</a:t>
            </a:r>
            <a:r>
              <a:rPr lang="en-US" sz="2000" dirty="0"/>
              <a:t> (Anti-Diuretic Hormone) or because the response to </a:t>
            </a:r>
            <a:r>
              <a:rPr lang="en-US" sz="2000" b="1" dirty="0"/>
              <a:t>ADH</a:t>
            </a:r>
            <a:r>
              <a:rPr lang="en-US" sz="2000" dirty="0"/>
              <a:t> is impaired. </a:t>
            </a:r>
          </a:p>
          <a:p>
            <a:pPr marL="0" indent="0">
              <a:buNone/>
            </a:pPr>
            <a:r>
              <a:rPr lang="en-US" sz="2000" dirty="0"/>
              <a:t>     -This results in </a:t>
            </a:r>
            <a:r>
              <a:rPr lang="en-US" sz="2000" b="1" dirty="0"/>
              <a:t>polydipsia</a:t>
            </a:r>
            <a:r>
              <a:rPr lang="en-US" sz="2000" dirty="0"/>
              <a:t> (</a:t>
            </a:r>
            <a:r>
              <a:rPr lang="en-US" sz="2000" b="1" dirty="0"/>
              <a:t>excessive</a:t>
            </a:r>
            <a:r>
              <a:rPr lang="en-US" sz="2000" dirty="0"/>
              <a:t> </a:t>
            </a:r>
            <a:r>
              <a:rPr lang="en-US" sz="2000" b="1" dirty="0"/>
              <a:t>thirst</a:t>
            </a:r>
            <a:r>
              <a:rPr lang="en-US" sz="2000" dirty="0"/>
              <a:t>) and </a:t>
            </a:r>
            <a:r>
              <a:rPr lang="en-US" sz="2000" b="1" dirty="0"/>
              <a:t>polyuria</a:t>
            </a:r>
            <a:r>
              <a:rPr lang="en-US" sz="2000" dirty="0"/>
              <a:t> (</a:t>
            </a:r>
            <a:r>
              <a:rPr lang="en-US" sz="2000" b="1" dirty="0"/>
              <a:t>excessive</a:t>
            </a:r>
            <a:r>
              <a:rPr lang="en-US" sz="2000" dirty="0"/>
              <a:t> </a:t>
            </a:r>
            <a:r>
              <a:rPr lang="en-US" sz="2000" b="1" dirty="0"/>
              <a:t>urination</a:t>
            </a:r>
            <a:r>
              <a:rPr lang="en-US" sz="2000" dirty="0"/>
              <a:t>). </a:t>
            </a:r>
          </a:p>
          <a:p>
            <a:r>
              <a:rPr lang="en-US" sz="2000" b="1" dirty="0"/>
              <a:t>Gigantism</a:t>
            </a:r>
            <a:r>
              <a:rPr lang="en-US" sz="2000" dirty="0"/>
              <a:t>, or </a:t>
            </a:r>
            <a:r>
              <a:rPr lang="en-US" sz="2000" b="1" dirty="0"/>
              <a:t>giantism: </a:t>
            </a:r>
            <a:r>
              <a:rPr lang="en-US" sz="2000" dirty="0"/>
              <a:t>is a disorder caused by excessive secretion of </a:t>
            </a:r>
            <a:r>
              <a:rPr lang="en-US" sz="2000" b="1" dirty="0"/>
              <a:t>growth hormone </a:t>
            </a:r>
            <a:r>
              <a:rPr lang="en-US" sz="2000" dirty="0"/>
              <a:t>(</a:t>
            </a:r>
            <a:r>
              <a:rPr lang="en-US" sz="2000" b="1" dirty="0"/>
              <a:t>GH</a:t>
            </a:r>
            <a:r>
              <a:rPr lang="en-US" sz="2000" dirty="0"/>
              <a:t>) before puberty, resulting in abnormally long bones. When excessive </a:t>
            </a:r>
            <a:r>
              <a:rPr lang="en-US" sz="2000" b="1" dirty="0"/>
              <a:t>GH</a:t>
            </a:r>
            <a:r>
              <a:rPr lang="en-US" sz="2000" dirty="0"/>
              <a:t> secretion occurs in adulthood, this results in </a:t>
            </a:r>
            <a:r>
              <a:rPr lang="en-US" sz="2000" b="1" dirty="0"/>
              <a:t>acromegaly</a:t>
            </a:r>
            <a:r>
              <a:rPr lang="en-US" sz="2000" dirty="0"/>
              <a:t>, which is characterized by abnormally thick bones in the extremities, especially the hands and feet.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2719135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9D1B0-E6A4-45E7-8078-1269A7682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0"/>
            <a:ext cx="10515600" cy="1325563"/>
          </a:xfrm>
        </p:spPr>
        <p:txBody>
          <a:bodyPr/>
          <a:lstStyle/>
          <a:p>
            <a:r>
              <a:rPr lang="en-US" dirty="0"/>
              <a:t>CONT…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12EBC-CF3B-ED4F-C339-5205CB5B7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056480"/>
            <a:ext cx="10515600" cy="554116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Disorder of The Thyroid Gland:</a:t>
            </a:r>
          </a:p>
          <a:p>
            <a:r>
              <a:rPr lang="en-US" sz="2400" b="1" dirty="0"/>
              <a:t>Hypothyroidism:</a:t>
            </a:r>
            <a:r>
              <a:rPr lang="en-US" sz="2400" dirty="0"/>
              <a:t> deficient hormone production by the thyroid gland, is characterized by decreased metabolic rate, weight gain, and tiredness. </a:t>
            </a:r>
          </a:p>
          <a:p>
            <a:r>
              <a:rPr lang="en-US" sz="2400" dirty="0"/>
              <a:t>Excessive thyroid hormone production leads to </a:t>
            </a:r>
            <a:r>
              <a:rPr lang="en-US" sz="2400" b="1" dirty="0"/>
              <a:t>hyperthyroidism</a:t>
            </a:r>
            <a:r>
              <a:rPr lang="en-US" sz="2400" dirty="0"/>
              <a:t>, characterized by increased metabolic rate, weight loss, and rapid heartbeat. </a:t>
            </a:r>
          </a:p>
          <a:p>
            <a:r>
              <a:rPr lang="en-US" sz="2400" dirty="0"/>
              <a:t>A form of hyperthyroidism is </a:t>
            </a:r>
            <a:r>
              <a:rPr lang="en-US" sz="2400" b="1" dirty="0"/>
              <a:t>Graves disease</a:t>
            </a:r>
            <a:r>
              <a:rPr lang="en-US" sz="2400" dirty="0"/>
              <a:t>, which is an autoimmune disorder (condition in which the body’s antibodies are directed against itself) resulting in </a:t>
            </a:r>
            <a:r>
              <a:rPr lang="en-US" sz="2400" b="1" dirty="0"/>
              <a:t>goiter</a:t>
            </a:r>
            <a:r>
              <a:rPr lang="en-US" sz="2400" dirty="0"/>
              <a:t> (</a:t>
            </a:r>
            <a:r>
              <a:rPr lang="en-US" sz="2400" b="1" dirty="0"/>
              <a:t>neck</a:t>
            </a:r>
            <a:r>
              <a:rPr lang="en-US" sz="2400" dirty="0"/>
              <a:t> </a:t>
            </a:r>
            <a:r>
              <a:rPr lang="en-US" sz="2400" b="1" dirty="0"/>
              <a:t>swelling</a:t>
            </a:r>
            <a:r>
              <a:rPr lang="en-US" sz="2400" dirty="0"/>
              <a:t>) and </a:t>
            </a:r>
            <a:r>
              <a:rPr lang="en-US" sz="2400" b="1" dirty="0"/>
              <a:t>exophthalmos</a:t>
            </a:r>
            <a:r>
              <a:rPr lang="en-US" sz="2400" dirty="0"/>
              <a:t> (</a:t>
            </a:r>
            <a:r>
              <a:rPr lang="en-US" sz="2400" b="1" dirty="0"/>
              <a:t>eye</a:t>
            </a:r>
            <a:r>
              <a:rPr lang="en-US" sz="2400" dirty="0"/>
              <a:t> </a:t>
            </a:r>
            <a:r>
              <a:rPr lang="en-US" sz="2400" b="1" dirty="0"/>
              <a:t>protrusion</a:t>
            </a:r>
            <a:r>
              <a:rPr lang="en-US" sz="2400" dirty="0"/>
              <a:t>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Disorders of the Adrenal Gland</a:t>
            </a:r>
            <a:r>
              <a:rPr lang="en-US" sz="4000" b="1" dirty="0"/>
              <a:t>:</a:t>
            </a:r>
          </a:p>
          <a:p>
            <a:r>
              <a:rPr lang="en-US" sz="2400" b="1" dirty="0"/>
              <a:t>Addison disease: </a:t>
            </a:r>
            <a:r>
              <a:rPr lang="en-US" sz="2400" dirty="0"/>
              <a:t>is a progressive disorder caused by an </a:t>
            </a:r>
            <a:r>
              <a:rPr lang="en-US" sz="2400" b="1" dirty="0"/>
              <a:t>insufficient</a:t>
            </a:r>
            <a:r>
              <a:rPr lang="en-US" sz="2400" dirty="0"/>
              <a:t> amount of </a:t>
            </a:r>
            <a:r>
              <a:rPr lang="en-US" sz="2400" b="1" dirty="0"/>
              <a:t>cortisol</a:t>
            </a:r>
            <a:r>
              <a:rPr lang="en-US" sz="2400" dirty="0"/>
              <a:t> and </a:t>
            </a:r>
            <a:r>
              <a:rPr lang="en-US" sz="2400" b="1" dirty="0"/>
              <a:t>aldosterone</a:t>
            </a:r>
            <a:r>
              <a:rPr lang="en-US" sz="2400" dirty="0"/>
              <a:t> production in the adrenal gland or a failure of the pituitary gland to produce a stimulating hormone targeting the adrenal gland. It is characterized by skin darkening, weakness, and loss of appetite </a:t>
            </a:r>
          </a:p>
          <a:p>
            <a:r>
              <a:rPr lang="en-US" sz="2400" b="1" dirty="0"/>
              <a:t>Cushing’s syndrome: </a:t>
            </a:r>
            <a:r>
              <a:rPr lang="en-US" sz="2400" dirty="0"/>
              <a:t>is caused by an </a:t>
            </a:r>
            <a:r>
              <a:rPr lang="en-US" sz="2400" b="1" dirty="0"/>
              <a:t>excessive</a:t>
            </a:r>
            <a:r>
              <a:rPr lang="en-US" sz="2400" dirty="0"/>
              <a:t> amount of </a:t>
            </a:r>
            <a:r>
              <a:rPr lang="en-US" sz="2400" b="1" dirty="0"/>
              <a:t>cortisol</a:t>
            </a:r>
            <a:r>
              <a:rPr lang="en-US" sz="2400" dirty="0"/>
              <a:t> production by the adrenal glands. It is characterized by fat pads in the chest and abdomen and a “moon face” appearance.</a:t>
            </a:r>
            <a:endParaRPr lang="ar-SA" sz="3600" b="1" dirty="0"/>
          </a:p>
        </p:txBody>
      </p:sp>
    </p:spTree>
    <p:extLst>
      <p:ext uri="{BB962C8B-B14F-4D97-AF65-F5344CB8AC3E}">
        <p14:creationId xmlns:p14="http://schemas.microsoft.com/office/powerpoint/2010/main" val="2334291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1D9DC-2DEA-E73E-2366-555FFCA9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0" y="0"/>
            <a:ext cx="10515600" cy="1325563"/>
          </a:xfrm>
        </p:spPr>
        <p:txBody>
          <a:bodyPr/>
          <a:lstStyle/>
          <a:p>
            <a:r>
              <a:rPr lang="en-US" dirty="0"/>
              <a:t>CONT…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1E077-D288-5691-CBC2-49DC0B6CF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700" y="20161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b="1" dirty="0"/>
              <a:t>Diabetes mellitus </a:t>
            </a:r>
            <a:r>
              <a:rPr lang="en-US" sz="2400" dirty="0"/>
              <a:t>(</a:t>
            </a:r>
            <a:r>
              <a:rPr lang="en-US" sz="2400" b="1" dirty="0"/>
              <a:t>DM</a:t>
            </a:r>
            <a:r>
              <a:rPr lang="en-US" sz="2400" dirty="0"/>
              <a:t>): is a disorder caused by insulin deficiency and/or insulin resistance. </a:t>
            </a:r>
          </a:p>
          <a:p>
            <a:r>
              <a:rPr lang="en-US" sz="2400" dirty="0"/>
              <a:t>This results in poor carbohydrate metabolism and high blood glucose level.</a:t>
            </a:r>
          </a:p>
          <a:p>
            <a:r>
              <a:rPr lang="en-US" sz="2400" dirty="0"/>
              <a:t> There are </a:t>
            </a:r>
            <a:r>
              <a:rPr lang="en-US" sz="2400" b="1" dirty="0"/>
              <a:t>two main types: Type 1 DM </a:t>
            </a:r>
            <a:r>
              <a:rPr lang="en-US" sz="2400" dirty="0"/>
              <a:t>is a metabolic disorder caused by insufficient production of insulin and usually develops in childhood. Symptoms in the early stages include </a:t>
            </a:r>
            <a:r>
              <a:rPr lang="en-US" sz="2400" b="1" dirty="0"/>
              <a:t>glycosuria</a:t>
            </a:r>
            <a:r>
              <a:rPr lang="en-US" sz="2400" dirty="0"/>
              <a:t> (</a:t>
            </a:r>
            <a:r>
              <a:rPr lang="en-US" sz="2400" b="1" dirty="0"/>
              <a:t>excess glucose in the urine</a:t>
            </a:r>
            <a:r>
              <a:rPr lang="en-US" sz="2400" dirty="0"/>
              <a:t>) and </a:t>
            </a:r>
            <a:r>
              <a:rPr lang="en-US" sz="2400" b="1" dirty="0"/>
              <a:t>hyperglycemia</a:t>
            </a:r>
            <a:r>
              <a:rPr lang="en-US" sz="2400" dirty="0"/>
              <a:t> (</a:t>
            </a:r>
            <a:r>
              <a:rPr lang="en-US" sz="2400" b="1" dirty="0"/>
              <a:t>excess glucose in the blood</a:t>
            </a:r>
            <a:r>
              <a:rPr lang="en-US" sz="2400" dirty="0"/>
              <a:t>). </a:t>
            </a:r>
          </a:p>
          <a:p>
            <a:r>
              <a:rPr lang="en-US" sz="2400" b="1" dirty="0"/>
              <a:t>Type 2 DM </a:t>
            </a:r>
            <a:r>
              <a:rPr lang="en-US" sz="2400" dirty="0"/>
              <a:t>is caused by either a lack of insulin or the body’s inability to use insulin efficiently. It usually develops in middle-aged or older adults.</a:t>
            </a:r>
            <a:endParaRPr lang="ar-SA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1C0E6A-CF99-1919-9E91-77708980DE6D}"/>
              </a:ext>
            </a:extLst>
          </p:cNvPr>
          <p:cNvSpPr txBox="1"/>
          <p:nvPr/>
        </p:nvSpPr>
        <p:spPr>
          <a:xfrm>
            <a:off x="393700" y="1325563"/>
            <a:ext cx="53467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/>
              <a:t>Disorders of the Pancreas: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3560509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5B45DE-F1FE-65DA-B155-BC5C9D5FC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48" y="396300"/>
            <a:ext cx="5854150" cy="1624520"/>
          </a:xfrm>
        </p:spPr>
        <p:txBody>
          <a:bodyPr anchor="ctr">
            <a:normAutofit/>
          </a:bodyPr>
          <a:lstStyle/>
          <a:p>
            <a:r>
              <a:rPr lang="en-US" sz="3700" dirty="0"/>
              <a:t>Diagnostic test, treatments and Surgical Procedure.</a:t>
            </a:r>
            <a:endParaRPr lang="ar-SA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84B1A-22A5-E08F-0F0C-99182EF33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838" y="2120793"/>
            <a:ext cx="7084678" cy="4910097"/>
          </a:xfrm>
        </p:spPr>
        <p:txBody>
          <a:bodyPr anchor="ctr">
            <a:normAutofit lnSpcReduction="10000"/>
          </a:bodyPr>
          <a:lstStyle/>
          <a:p>
            <a:r>
              <a:rPr lang="en-US" sz="2000" b="1" dirty="0"/>
              <a:t>Hormone replacement therapy</a:t>
            </a:r>
            <a:r>
              <a:rPr lang="en-US" sz="2000" dirty="0"/>
              <a:t>: is often used to correct </a:t>
            </a:r>
            <a:r>
              <a:rPr lang="en-US" sz="2000" b="1" dirty="0"/>
              <a:t>endocrine disorders</a:t>
            </a:r>
            <a:r>
              <a:rPr lang="en-US" sz="2000" dirty="0"/>
              <a:t>, where the problem is a low hormone level.</a:t>
            </a:r>
          </a:p>
          <a:p>
            <a:pPr marL="0" indent="0">
              <a:buNone/>
            </a:pPr>
            <a:r>
              <a:rPr lang="en-US" sz="2000" dirty="0"/>
              <a:t>  - </a:t>
            </a:r>
            <a:r>
              <a:rPr lang="en-US" sz="2000" b="1" dirty="0"/>
              <a:t>Examples</a:t>
            </a:r>
            <a:r>
              <a:rPr lang="en-US" sz="2000" dirty="0"/>
              <a:t> of disorders treatable by </a:t>
            </a:r>
            <a:r>
              <a:rPr lang="en-US" sz="2000" b="1" dirty="0"/>
              <a:t>hormone replacement</a:t>
            </a:r>
            <a:r>
              <a:rPr lang="en-US" sz="2000" dirty="0"/>
              <a:t>: </a:t>
            </a:r>
            <a:r>
              <a:rPr lang="en-US" sz="2000" b="1" dirty="0"/>
              <a:t>hypothyroidism</a:t>
            </a:r>
            <a:r>
              <a:rPr lang="en-US" sz="2000" dirty="0"/>
              <a:t> and </a:t>
            </a:r>
            <a:r>
              <a:rPr lang="en-US" sz="2000" b="1" dirty="0"/>
              <a:t>DM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r>
              <a:rPr lang="en-US" sz="2000" dirty="0"/>
              <a:t>   -In </a:t>
            </a:r>
            <a:r>
              <a:rPr lang="en-US" sz="2000" b="1" dirty="0"/>
              <a:t>hypothyroidism</a:t>
            </a:r>
            <a:r>
              <a:rPr lang="en-US" sz="2000" dirty="0"/>
              <a:t>, patients are given a medication called </a:t>
            </a:r>
            <a:r>
              <a:rPr lang="en-US" sz="2000" b="1" dirty="0"/>
              <a:t>levothyroxine</a:t>
            </a:r>
            <a:r>
              <a:rPr lang="en-US" sz="2000" dirty="0"/>
              <a:t> to replace low thyroxine levels. </a:t>
            </a:r>
          </a:p>
          <a:p>
            <a:pPr marL="0" indent="0">
              <a:buNone/>
            </a:pPr>
            <a:r>
              <a:rPr lang="en-US" sz="2200" dirty="0"/>
              <a:t>   -In </a:t>
            </a:r>
            <a:r>
              <a:rPr lang="en-US" sz="2200" b="1" dirty="0"/>
              <a:t>diabetes (DM)</a:t>
            </a:r>
            <a:r>
              <a:rPr lang="en-US" sz="2200" dirty="0"/>
              <a:t>, patients are given medications to treat high glucose levels. Most commonly, </a:t>
            </a:r>
            <a:r>
              <a:rPr lang="en-US" sz="2200" b="1" dirty="0"/>
              <a:t>Type I</a:t>
            </a:r>
            <a:r>
              <a:rPr lang="en-US" sz="2200" dirty="0"/>
              <a:t> patients are given </a:t>
            </a:r>
            <a:r>
              <a:rPr lang="en-US" sz="2200" b="1" dirty="0"/>
              <a:t>insulin</a:t>
            </a:r>
            <a:r>
              <a:rPr lang="en-US" sz="2200" dirty="0"/>
              <a:t>. In </a:t>
            </a:r>
            <a:r>
              <a:rPr lang="en-US" sz="2200" b="1" dirty="0"/>
              <a:t>Type II</a:t>
            </a:r>
            <a:r>
              <a:rPr lang="en-US" sz="2200" dirty="0"/>
              <a:t>, </a:t>
            </a:r>
            <a:r>
              <a:rPr lang="en-US" sz="2200" b="1" dirty="0"/>
              <a:t>diet</a:t>
            </a:r>
            <a:r>
              <a:rPr lang="en-US" sz="2200" dirty="0"/>
              <a:t> and exercise may be enough to control glucose levels. If they do need </a:t>
            </a:r>
            <a:r>
              <a:rPr lang="en-US" sz="2200" b="1" dirty="0"/>
              <a:t>medications</a:t>
            </a:r>
            <a:r>
              <a:rPr lang="en-US" sz="2200" dirty="0"/>
              <a:t>, these patients are more likely to receive oral medications to help decrease blood glucose. </a:t>
            </a:r>
          </a:p>
          <a:p>
            <a:pPr marL="0" indent="0">
              <a:buNone/>
            </a:pPr>
            <a:r>
              <a:rPr lang="en-US" sz="1900" dirty="0"/>
              <a:t>In </a:t>
            </a:r>
            <a:r>
              <a:rPr lang="en-US" sz="1900" b="1" dirty="0"/>
              <a:t>Addison’s disease</a:t>
            </a:r>
            <a:r>
              <a:rPr lang="en-US" sz="1900" dirty="0"/>
              <a:t>, where the hormone lacking is </a:t>
            </a:r>
            <a:r>
              <a:rPr lang="en-US" sz="1900" b="1" dirty="0"/>
              <a:t>cortisol</a:t>
            </a:r>
            <a:r>
              <a:rPr lang="en-US" sz="1900" dirty="0"/>
              <a:t>, </a:t>
            </a:r>
            <a:r>
              <a:rPr lang="en-US" sz="1900" b="1" dirty="0"/>
              <a:t>corticosteroids</a:t>
            </a:r>
            <a:r>
              <a:rPr lang="en-US" sz="1900" dirty="0"/>
              <a:t> may also be administered for their </a:t>
            </a:r>
            <a:r>
              <a:rPr lang="en-US" sz="1900" b="1" dirty="0"/>
              <a:t>immunosuppressant</a:t>
            </a:r>
            <a:r>
              <a:rPr lang="en-US" sz="1900" dirty="0"/>
              <a:t> and</a:t>
            </a:r>
            <a:r>
              <a:rPr lang="en-US" sz="1900" b="1" dirty="0"/>
              <a:t> anti-inflammatory</a:t>
            </a:r>
            <a:r>
              <a:rPr lang="en-US" sz="1900" dirty="0"/>
              <a:t> properties.</a:t>
            </a:r>
            <a:endParaRPr lang="ar-SA" sz="1900" dirty="0"/>
          </a:p>
        </p:txBody>
      </p:sp>
      <p:pic>
        <p:nvPicPr>
          <p:cNvPr id="15" name="Picture 14" descr="A row of samples for medical testing">
            <a:extLst>
              <a:ext uri="{FF2B5EF4-FFF2-40B4-BE49-F238E27FC236}">
                <a16:creationId xmlns:a16="http://schemas.microsoft.com/office/drawing/2014/main" id="{2BD57DE6-DAC3-91A6-525E-3A1F79C3E5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59"/>
          <a:stretch/>
        </p:blipFill>
        <p:spPr>
          <a:xfrm>
            <a:off x="7538037" y="1"/>
            <a:ext cx="4660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64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2D5E91-F353-D2A9-CA84-4DB613B25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575" y="86692"/>
            <a:ext cx="4783697" cy="874730"/>
          </a:xfrm>
        </p:spPr>
        <p:txBody>
          <a:bodyPr anchor="b"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Objectives:</a:t>
            </a:r>
            <a:endParaRPr lang="ar-S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F57B1-1FCF-9446-E159-C08A12CBF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574" y="1384573"/>
            <a:ext cx="5726426" cy="484477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Define The Structure and Function Endocrine System.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Identify Word Parts Related To The Endocrine System.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Describe Disorders Related To The Endocrine System.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Summary of the Endocrine glands, hormones and hormones function.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Identify Diagnostic test, treatments and Surgical Procedure.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Pronounce, spell, and define medical terms related to the endocrine system and its disorders.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600" dirty="0"/>
          </a:p>
          <a:p>
            <a:pPr>
              <a:buFont typeface="Wingdings" panose="05000000000000000000" pitchFamily="2" charset="2"/>
              <a:buChar char="Ø"/>
            </a:pPr>
            <a:endParaRPr lang="ar-SA" sz="1600" dirty="0"/>
          </a:p>
        </p:txBody>
      </p:sp>
      <p:pic>
        <p:nvPicPr>
          <p:cNvPr id="5" name="Picture 4" descr="A diagram of the internal organs&#10;&#10;Description automatically generated">
            <a:extLst>
              <a:ext uri="{FF2B5EF4-FFF2-40B4-BE49-F238E27FC236}">
                <a16:creationId xmlns:a16="http://schemas.microsoft.com/office/drawing/2014/main" id="{06D91CA4-59D2-FE35-0A2D-C65008575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961422"/>
            <a:ext cx="5365375" cy="47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47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30A7FE-EFB8-84CC-AC71-8F770F931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129" y="330739"/>
            <a:ext cx="5869518" cy="1624520"/>
          </a:xfrm>
        </p:spPr>
        <p:txBody>
          <a:bodyPr anchor="ctr"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 and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Practitoners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S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F3893-C28C-AB4C-191C-0612D8A56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129" y="1854200"/>
            <a:ext cx="5525871" cy="4171950"/>
          </a:xfrm>
        </p:spPr>
        <p:txBody>
          <a:bodyPr anchor="ctr">
            <a:normAutofit/>
          </a:bodyPr>
          <a:lstStyle/>
          <a:p>
            <a:r>
              <a:rPr lang="en-US" sz="2400" dirty="0"/>
              <a:t> </a:t>
            </a:r>
            <a:r>
              <a:rPr lang="en-US" sz="2400" b="1" dirty="0"/>
              <a:t>Endocrinology:</a:t>
            </a:r>
            <a:r>
              <a:rPr lang="en-US" sz="2400" dirty="0"/>
              <a:t> is the medical practice of treating endocrine and hormonal disorders. </a:t>
            </a:r>
          </a:p>
          <a:p>
            <a:r>
              <a:rPr lang="en-US" sz="2400" b="1" dirty="0"/>
              <a:t>Endocrinologist</a:t>
            </a:r>
            <a:r>
              <a:rPr lang="en-US" sz="2400" dirty="0"/>
              <a:t>, specializes in caring for patients with endocrine diseases and hormonal dysfunctions that may involve sexual development, body growth, or other bodily functions.</a:t>
            </a:r>
            <a:endParaRPr lang="ar-SA" sz="2400" dirty="0"/>
          </a:p>
        </p:txBody>
      </p:sp>
      <p:pic>
        <p:nvPicPr>
          <p:cNvPr id="5" name="Picture 4" descr="A doctor and patient discussing something&#10;&#10;Description automatically generated">
            <a:extLst>
              <a:ext uri="{FF2B5EF4-FFF2-40B4-BE49-F238E27FC236}">
                <a16:creationId xmlns:a16="http://schemas.microsoft.com/office/drawing/2014/main" id="{EFB005A3-5787-3EAE-4FA8-CAE3BF2071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8" r="26210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24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8DA9BC1E-56AC-361D-2B92-F702B0BFB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50" y="58615"/>
            <a:ext cx="7639050" cy="6740770"/>
          </a:xfrm>
        </p:spPr>
      </p:pic>
    </p:spTree>
    <p:extLst>
      <p:ext uri="{BB962C8B-B14F-4D97-AF65-F5344CB8AC3E}">
        <p14:creationId xmlns:p14="http://schemas.microsoft.com/office/powerpoint/2010/main" val="2203838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20AA2A00-E211-1991-DAAC-50F4564FE3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0"/>
            <a:ext cx="7861300" cy="6707168"/>
          </a:xfrm>
        </p:spPr>
      </p:pic>
    </p:spTree>
    <p:extLst>
      <p:ext uri="{BB962C8B-B14F-4D97-AF65-F5344CB8AC3E}">
        <p14:creationId xmlns:p14="http://schemas.microsoft.com/office/powerpoint/2010/main" val="2918760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02C52A8C-C762-42EA-7773-21E914916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200" y="-1"/>
            <a:ext cx="7645400" cy="6837651"/>
          </a:xfrm>
        </p:spPr>
      </p:pic>
    </p:spTree>
    <p:extLst>
      <p:ext uri="{BB962C8B-B14F-4D97-AF65-F5344CB8AC3E}">
        <p14:creationId xmlns:p14="http://schemas.microsoft.com/office/powerpoint/2010/main" val="1029459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table with text&#10;&#10;Description automatically generated with medium confidence">
            <a:extLst>
              <a:ext uri="{FF2B5EF4-FFF2-40B4-BE49-F238E27FC236}">
                <a16:creationId xmlns:a16="http://schemas.microsoft.com/office/drawing/2014/main" id="{B10E108A-01FC-A6EC-97DF-D5B8EC2BE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0" y="-1"/>
            <a:ext cx="8102600" cy="6820381"/>
          </a:xfrm>
        </p:spPr>
      </p:pic>
    </p:spTree>
    <p:extLst>
      <p:ext uri="{BB962C8B-B14F-4D97-AF65-F5344CB8AC3E}">
        <p14:creationId xmlns:p14="http://schemas.microsoft.com/office/powerpoint/2010/main" val="4196867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949135-ED0B-D643-8F7E-87B0F2D50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Check your understand</a:t>
            </a:r>
          </a:p>
        </p:txBody>
      </p:sp>
      <p:pic>
        <p:nvPicPr>
          <p:cNvPr id="5" name="Picture 4" descr="A black silhouette of a head with a brain inside&#10;&#10;Description automatically generated">
            <a:extLst>
              <a:ext uri="{FF2B5EF4-FFF2-40B4-BE49-F238E27FC236}">
                <a16:creationId xmlns:a16="http://schemas.microsoft.com/office/drawing/2014/main" id="{9D0F95CB-2150-7433-063C-549F7EC92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1675227"/>
            <a:ext cx="439419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65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2388D6F8-E4F1-8C63-75CF-0D836BC44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-91723"/>
            <a:ext cx="6233405" cy="6858000"/>
          </a:xfrm>
        </p:spPr>
      </p:pic>
      <p:pic>
        <p:nvPicPr>
          <p:cNvPr id="7" name="Picture 6" descr="A diagram of the human body&#10;&#10;Description automatically generated">
            <a:extLst>
              <a:ext uri="{FF2B5EF4-FFF2-40B4-BE49-F238E27FC236}">
                <a16:creationId xmlns:a16="http://schemas.microsoft.com/office/drawing/2014/main" id="{6D3ECBDC-C28B-F622-BEED-E4F9698BE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374" y="0"/>
            <a:ext cx="5433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29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white paper with black text&#10;&#10;Description automatically generated">
            <a:extLst>
              <a:ext uri="{FF2B5EF4-FFF2-40B4-BE49-F238E27FC236}">
                <a16:creationId xmlns:a16="http://schemas.microsoft.com/office/drawing/2014/main" id="{E072B1CB-6822-F06A-7F68-378B99168F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538" y="-11232"/>
            <a:ext cx="9197789" cy="66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07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medical survey&#10;&#10;Description automatically generated">
            <a:extLst>
              <a:ext uri="{FF2B5EF4-FFF2-40B4-BE49-F238E27FC236}">
                <a16:creationId xmlns:a16="http://schemas.microsoft.com/office/drawing/2014/main" id="{E12104A0-3830-630D-7958-52DF7F5F1F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1" y="384554"/>
            <a:ext cx="10668000" cy="6031149"/>
          </a:xfrm>
        </p:spPr>
      </p:pic>
    </p:spTree>
    <p:extLst>
      <p:ext uri="{BB962C8B-B14F-4D97-AF65-F5344CB8AC3E}">
        <p14:creationId xmlns:p14="http://schemas.microsoft.com/office/powerpoint/2010/main" val="14325773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list of medical tests&#10;&#10;Description automatically generated with medium confidence">
            <a:extLst>
              <a:ext uri="{FF2B5EF4-FFF2-40B4-BE49-F238E27FC236}">
                <a16:creationId xmlns:a16="http://schemas.microsoft.com/office/drawing/2014/main" id="{CA14CD4C-7DF2-0B67-75CA-F89B6C5AEE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089" y="69157"/>
            <a:ext cx="6024282" cy="673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5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C51D0-6A82-1972-3851-89E9E63D0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Outcomes: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99773-2718-491E-9BFB-9C87D0D35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Upon completion, you should be able to: </a:t>
            </a:r>
          </a:p>
          <a:p>
            <a:r>
              <a:rPr lang="en-US" dirty="0"/>
              <a:t>■ Name the major endocrine glands and the hormones each gland secretes.</a:t>
            </a:r>
          </a:p>
          <a:p>
            <a:r>
              <a:rPr lang="en-US" dirty="0"/>
              <a:t> ■ Pronounce, spell, and define medical terms related to the endocrine system and its disorders. </a:t>
            </a:r>
          </a:p>
          <a:p>
            <a:r>
              <a:rPr lang="en-US" dirty="0"/>
              <a:t>■ Interpret abbreviations associated with the endocrine system.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378073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93750-EBCF-C476-2690-74F927764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8928" y="3352800"/>
            <a:ext cx="8313052" cy="2452687"/>
          </a:xfrm>
        </p:spPr>
        <p:txBody>
          <a:bodyPr anchor="ctr">
            <a:normAutofit/>
          </a:bodyPr>
          <a:lstStyle/>
          <a:p>
            <a:r>
              <a:rPr lang="en-US" sz="1800" kern="1200" dirty="0">
                <a:latin typeface="+mn-lt"/>
                <a:ea typeface="+mn-ea"/>
                <a:cs typeface="+mn-cs"/>
              </a:rPr>
              <a:t>Nath, Judi Lindsley, A short course in medical </a:t>
            </a:r>
            <a:r>
              <a:rPr lang="en-US" sz="1800" kern="1200" dirty="0" err="1">
                <a:latin typeface="+mn-lt"/>
                <a:ea typeface="+mn-ea"/>
                <a:cs typeface="+mn-cs"/>
              </a:rPr>
              <a:t>terminology,Fourth</a:t>
            </a:r>
            <a:r>
              <a:rPr lang="en-US" sz="1800" kern="1200" dirty="0">
                <a:latin typeface="+mn-lt"/>
                <a:ea typeface="+mn-ea"/>
                <a:cs typeface="+mn-cs"/>
              </a:rPr>
              <a:t> edition [2019].</a:t>
            </a:r>
          </a:p>
          <a:p>
            <a:endParaRPr lang="ar-SA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71AA3B-E2D4-398A-6998-481D34A2294D}"/>
              </a:ext>
            </a:extLst>
          </p:cNvPr>
          <p:cNvSpPr/>
          <p:nvPr/>
        </p:nvSpPr>
        <p:spPr>
          <a:xfrm>
            <a:off x="126478" y="3834720"/>
            <a:ext cx="3625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Reference:</a:t>
            </a:r>
            <a:endParaRPr lang="ar-S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8" name="Picture 7" descr="A hand touching a magnifying glass over a search bar&#10;&#10;Description automatically generated">
            <a:extLst>
              <a:ext uri="{FF2B5EF4-FFF2-40B4-BE49-F238E27FC236}">
                <a16:creationId xmlns:a16="http://schemas.microsoft.com/office/drawing/2014/main" id="{F5409396-7B6E-1078-A4FA-4BB481612B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6" b="50496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07434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57EF5-1904-6CA1-0975-32364C2DF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934" y="2474259"/>
            <a:ext cx="4668158" cy="1369546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200"/>
              <a:t>Any Questions?</a:t>
            </a:r>
            <a:endParaRPr lang="ar-SA" sz="5200"/>
          </a:p>
        </p:txBody>
      </p:sp>
      <p:pic>
        <p:nvPicPr>
          <p:cNvPr id="5" name="Picture 4" descr="A black and white drawing of a pancreas&#10;&#10;Description automatically generated">
            <a:extLst>
              <a:ext uri="{FF2B5EF4-FFF2-40B4-BE49-F238E27FC236}">
                <a16:creationId xmlns:a16="http://schemas.microsoft.com/office/drawing/2014/main" id="{F86D9647-80EE-9284-2A3D-22594D6588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931"/>
          <a:stretch/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473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icon of human organs with a heart&#10;&#10;Description automatically generated">
            <a:extLst>
              <a:ext uri="{FF2B5EF4-FFF2-40B4-BE49-F238E27FC236}">
                <a16:creationId xmlns:a16="http://schemas.microsoft.com/office/drawing/2014/main" id="{04D5FD3D-4DDE-E23F-5D91-F18AF7F9C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844" y="496741"/>
            <a:ext cx="4765832" cy="47658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D677D13-211D-D2E3-4F83-CDAFB510C4E9}"/>
              </a:ext>
            </a:extLst>
          </p:cNvPr>
          <p:cNvSpPr/>
          <p:nvPr/>
        </p:nvSpPr>
        <p:spPr>
          <a:xfrm>
            <a:off x="4565977" y="5043785"/>
            <a:ext cx="3707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 you !</a:t>
            </a:r>
            <a:endParaRPr lang="ar-S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07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71344-CDCA-C80C-B175-A3D022A1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27" y="268235"/>
            <a:ext cx="10515600" cy="1325563"/>
          </a:xfrm>
        </p:spPr>
        <p:txBody>
          <a:bodyPr/>
          <a:lstStyle/>
          <a:p>
            <a:r>
              <a:rPr lang="en-US" dirty="0"/>
              <a:t>Introduction of The Endocrine System: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8A00B-9307-665F-B594-4ABFC50D4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916" y="143806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</a:t>
            </a:r>
            <a:r>
              <a:rPr lang="en-US" b="1" dirty="0"/>
              <a:t>Endocrine System</a:t>
            </a:r>
            <a:r>
              <a:rPr lang="en-US" dirty="0"/>
              <a:t>: consists of </a:t>
            </a:r>
            <a:r>
              <a:rPr lang="en-US" b="1" dirty="0"/>
              <a:t>ductless glands </a:t>
            </a:r>
            <a:r>
              <a:rPr lang="en-US" dirty="0"/>
              <a:t>and </a:t>
            </a:r>
            <a:r>
              <a:rPr lang="en-US" b="1" dirty="0"/>
              <a:t>organs</a:t>
            </a:r>
            <a:r>
              <a:rPr lang="en-US" dirty="0"/>
              <a:t> that secrete hormones directly into the bloodstream. </a:t>
            </a:r>
          </a:p>
          <a:p>
            <a:r>
              <a:rPr lang="en-US" b="1" dirty="0"/>
              <a:t>Glands</a:t>
            </a:r>
            <a:r>
              <a:rPr lang="en-US" dirty="0"/>
              <a:t> are cell groupings that function as a secretory organ.</a:t>
            </a:r>
          </a:p>
          <a:p>
            <a:r>
              <a:rPr lang="en-US" dirty="0"/>
              <a:t> In the case of the </a:t>
            </a:r>
            <a:r>
              <a:rPr lang="en-US" b="1" dirty="0"/>
              <a:t>endocrine system</a:t>
            </a:r>
            <a:r>
              <a:rPr lang="en-US" dirty="0"/>
              <a:t>, the secretion is called a </a:t>
            </a:r>
            <a:r>
              <a:rPr lang="en-US" b="1" dirty="0"/>
              <a:t>hormone</a:t>
            </a:r>
            <a:r>
              <a:rPr lang="en-US" dirty="0"/>
              <a:t>.</a:t>
            </a:r>
          </a:p>
          <a:p>
            <a:r>
              <a:rPr lang="en-US" dirty="0"/>
              <a:t> </a:t>
            </a:r>
            <a:r>
              <a:rPr lang="en-US" b="1" dirty="0"/>
              <a:t>Hormones</a:t>
            </a:r>
            <a:r>
              <a:rPr lang="en-US" dirty="0"/>
              <a:t> are transported in the bloodstream to stimulate specific cells or tissues, working together with the nervous system.</a:t>
            </a:r>
          </a:p>
          <a:p>
            <a:r>
              <a:rPr lang="en-US" dirty="0"/>
              <a:t> The </a:t>
            </a:r>
            <a:r>
              <a:rPr lang="en-US" b="1" dirty="0"/>
              <a:t>Endocrine system </a:t>
            </a:r>
            <a:r>
              <a:rPr lang="en-US" dirty="0"/>
              <a:t>helps to maintain homeostasis (chemical balance) throughout the body.</a:t>
            </a:r>
          </a:p>
          <a:p>
            <a:r>
              <a:rPr lang="en-US" dirty="0"/>
              <a:t> The </a:t>
            </a:r>
            <a:r>
              <a:rPr lang="en-US" b="1" dirty="0"/>
              <a:t>Nervous system </a:t>
            </a:r>
            <a:r>
              <a:rPr lang="en-US" dirty="0"/>
              <a:t>also contributes to this process by either stimulating or delaying hormone release according to feedback mechanisms.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53770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9B0B4-90CE-2642-1346-4C395A8B0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81" y="18255"/>
            <a:ext cx="10515600" cy="1325563"/>
          </a:xfrm>
        </p:spPr>
        <p:txBody>
          <a:bodyPr/>
          <a:lstStyle/>
          <a:p>
            <a:r>
              <a:rPr lang="en-US" dirty="0"/>
              <a:t>Word Parts Related To The Endocrine System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C367D-69E2-29D8-22B1-633B2D27F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027" y="1376976"/>
            <a:ext cx="10515600" cy="463020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Endocrine</a:t>
            </a:r>
            <a:r>
              <a:rPr lang="en-US" dirty="0"/>
              <a:t> comes from </a:t>
            </a:r>
            <a:r>
              <a:rPr lang="en-US" b="1" dirty="0"/>
              <a:t>endo-</a:t>
            </a:r>
            <a:r>
              <a:rPr lang="en-US" dirty="0"/>
              <a:t> (</a:t>
            </a:r>
            <a:r>
              <a:rPr lang="en-US" b="1" dirty="0"/>
              <a:t>within</a:t>
            </a:r>
            <a:r>
              <a:rPr lang="en-US" dirty="0"/>
              <a:t>) and the Greek </a:t>
            </a:r>
            <a:r>
              <a:rPr lang="en-US" b="1" dirty="0" err="1"/>
              <a:t>krinein</a:t>
            </a:r>
            <a:r>
              <a:rPr lang="en-US" dirty="0"/>
              <a:t> (to </a:t>
            </a:r>
            <a:r>
              <a:rPr lang="en-US" b="1" dirty="0"/>
              <a:t>separate</a:t>
            </a:r>
            <a:r>
              <a:rPr lang="en-US" dirty="0"/>
              <a:t>) and refers to secreting internally.</a:t>
            </a:r>
          </a:p>
          <a:p>
            <a:r>
              <a:rPr lang="en-US" dirty="0"/>
              <a:t> This can be contrasted to </a:t>
            </a:r>
            <a:r>
              <a:rPr lang="en-US" b="1" dirty="0"/>
              <a:t>exocrine glands</a:t>
            </a:r>
            <a:r>
              <a:rPr lang="en-US" dirty="0"/>
              <a:t>, which secrete hormones through ducts instead of directly into the bloodstream.</a:t>
            </a:r>
          </a:p>
          <a:p>
            <a:r>
              <a:rPr lang="en-US" dirty="0"/>
              <a:t>Example of an </a:t>
            </a:r>
            <a:r>
              <a:rPr lang="en-US" b="1" dirty="0"/>
              <a:t>exocrine gland </a:t>
            </a:r>
            <a:r>
              <a:rPr lang="en-US" dirty="0"/>
              <a:t>is a sweat gland, which secretes onto the skin surface. </a:t>
            </a:r>
          </a:p>
          <a:p>
            <a:r>
              <a:rPr lang="en-US" b="1" dirty="0"/>
              <a:t>Aden/o</a:t>
            </a:r>
            <a:r>
              <a:rPr lang="en-US" dirty="0"/>
              <a:t> is the </a:t>
            </a:r>
            <a:r>
              <a:rPr lang="en-US" b="1" dirty="0"/>
              <a:t>root</a:t>
            </a:r>
            <a:r>
              <a:rPr lang="en-US" dirty="0"/>
              <a:t> for </a:t>
            </a:r>
            <a:r>
              <a:rPr lang="en-US" b="1" dirty="0"/>
              <a:t>gland</a:t>
            </a:r>
            <a:r>
              <a:rPr lang="en-US" dirty="0"/>
              <a:t> and comes from the Greek word for </a:t>
            </a:r>
            <a:r>
              <a:rPr lang="en-US" b="1" dirty="0"/>
              <a:t>gland</a:t>
            </a:r>
            <a:r>
              <a:rPr lang="en-US" dirty="0"/>
              <a:t>, </a:t>
            </a:r>
            <a:r>
              <a:rPr lang="en-US" b="1" dirty="0" err="1"/>
              <a:t>aden</a:t>
            </a:r>
            <a:r>
              <a:rPr lang="en-US" dirty="0"/>
              <a:t>. </a:t>
            </a:r>
          </a:p>
          <a:p>
            <a:r>
              <a:rPr lang="en-US" dirty="0"/>
              <a:t>Be careful not to confuse </a:t>
            </a:r>
            <a:r>
              <a:rPr lang="en-US" b="1" dirty="0" err="1"/>
              <a:t>aden</a:t>
            </a:r>
            <a:r>
              <a:rPr lang="en-US" b="1" dirty="0"/>
              <a:t>/o</a:t>
            </a:r>
            <a:r>
              <a:rPr lang="en-US" dirty="0"/>
              <a:t> with </a:t>
            </a:r>
            <a:r>
              <a:rPr lang="en-US" b="1" dirty="0" err="1"/>
              <a:t>adren</a:t>
            </a:r>
            <a:r>
              <a:rPr lang="en-US" b="1" dirty="0"/>
              <a:t>/o</a:t>
            </a:r>
            <a:r>
              <a:rPr lang="en-US" dirty="0"/>
              <a:t>. </a:t>
            </a:r>
          </a:p>
          <a:p>
            <a:r>
              <a:rPr lang="en-US" b="1" dirty="0" err="1"/>
              <a:t>Adren</a:t>
            </a:r>
            <a:r>
              <a:rPr lang="en-US" b="1" dirty="0"/>
              <a:t>/o </a:t>
            </a:r>
            <a:r>
              <a:rPr lang="en-US" dirty="0"/>
              <a:t>refers specifically to the </a:t>
            </a:r>
            <a:r>
              <a:rPr lang="en-US" b="1" dirty="0"/>
              <a:t>adrenal glands</a:t>
            </a:r>
            <a:r>
              <a:rPr lang="en-US" dirty="0"/>
              <a:t>, found by the </a:t>
            </a:r>
            <a:r>
              <a:rPr lang="en-US" b="1" dirty="0"/>
              <a:t>kidneys</a:t>
            </a:r>
            <a:r>
              <a:rPr lang="en-US" dirty="0"/>
              <a:t> and comes from the Latin </a:t>
            </a:r>
            <a:r>
              <a:rPr lang="en-US" b="1" dirty="0"/>
              <a:t>ad</a:t>
            </a:r>
            <a:r>
              <a:rPr lang="en-US" dirty="0"/>
              <a:t>- (</a:t>
            </a:r>
            <a:r>
              <a:rPr lang="en-US" b="1" dirty="0"/>
              <a:t>near</a:t>
            </a:r>
            <a:r>
              <a:rPr lang="en-US" dirty="0"/>
              <a:t>) and </a:t>
            </a:r>
            <a:r>
              <a:rPr lang="en-US" b="1" dirty="0"/>
              <a:t>ren/o</a:t>
            </a:r>
            <a:r>
              <a:rPr lang="en-US" dirty="0"/>
              <a:t> (</a:t>
            </a:r>
            <a:r>
              <a:rPr lang="en-US" b="1" dirty="0"/>
              <a:t>kidney</a:t>
            </a:r>
            <a:r>
              <a:rPr lang="en-US" dirty="0"/>
              <a:t>). </a:t>
            </a:r>
          </a:p>
          <a:p>
            <a:r>
              <a:rPr lang="en-US" dirty="0"/>
              <a:t>Table 9-1 lists word parts that make up endocrine system terms.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64658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B124840B-9F91-85A1-47B1-A0706750AB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32" y="0"/>
            <a:ext cx="7278866" cy="6760971"/>
          </a:xfrm>
        </p:spPr>
      </p:pic>
    </p:spTree>
    <p:extLst>
      <p:ext uri="{BB962C8B-B14F-4D97-AF65-F5344CB8AC3E}">
        <p14:creationId xmlns:p14="http://schemas.microsoft.com/office/powerpoint/2010/main" val="3505951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9995F72-D122-9214-DCE9-1AF028FD90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261" y="-1"/>
            <a:ext cx="8657146" cy="6685415"/>
          </a:xfrm>
        </p:spPr>
      </p:pic>
    </p:spTree>
    <p:extLst>
      <p:ext uri="{BB962C8B-B14F-4D97-AF65-F5344CB8AC3E}">
        <p14:creationId xmlns:p14="http://schemas.microsoft.com/office/powerpoint/2010/main" val="3750694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urple and white paper with text&#10;&#10;Description automatically generated">
            <a:extLst>
              <a:ext uri="{FF2B5EF4-FFF2-40B4-BE49-F238E27FC236}">
                <a16:creationId xmlns:a16="http://schemas.microsoft.com/office/drawing/2014/main" id="{E900FCEF-7204-C1E4-49A5-2571AE5D4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973" y="66670"/>
            <a:ext cx="7902596" cy="6791330"/>
          </a:xfrm>
        </p:spPr>
      </p:pic>
    </p:spTree>
    <p:extLst>
      <p:ext uri="{BB962C8B-B14F-4D97-AF65-F5344CB8AC3E}">
        <p14:creationId xmlns:p14="http://schemas.microsoft.com/office/powerpoint/2010/main" val="3988154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5C95731-A5D6-0FF7-555E-518A48575F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74" y="0"/>
            <a:ext cx="11564471" cy="670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85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1161</Words>
  <Application>Microsoft Office PowerPoint</Application>
  <PresentationFormat>Widescreen</PresentationFormat>
  <Paragraphs>71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Aptos</vt:lpstr>
      <vt:lpstr>Aptos Display</vt:lpstr>
      <vt:lpstr>Arial</vt:lpstr>
      <vt:lpstr>Wingdings</vt:lpstr>
      <vt:lpstr>Office Theme</vt:lpstr>
      <vt:lpstr>PowerPoint Presentation</vt:lpstr>
      <vt:lpstr>Learning Objectives:</vt:lpstr>
      <vt:lpstr>Learning Outcomes:</vt:lpstr>
      <vt:lpstr>Introduction of The Endocrine System:</vt:lpstr>
      <vt:lpstr>Word Parts Related To The Endocrine System</vt:lpstr>
      <vt:lpstr>PowerPoint Presentation</vt:lpstr>
      <vt:lpstr>PowerPoint Presentation</vt:lpstr>
      <vt:lpstr>PowerPoint Presentation</vt:lpstr>
      <vt:lpstr>PowerPoint Presentation</vt:lpstr>
      <vt:lpstr>Structure and Function of The Endocrine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Disorders Related To The Endocrine System:</vt:lpstr>
      <vt:lpstr>CONT…</vt:lpstr>
      <vt:lpstr>CONT…</vt:lpstr>
      <vt:lpstr>Diagnostic test, treatments and Surgical Procedure.</vt:lpstr>
      <vt:lpstr>Practice and Practitoners:</vt:lpstr>
      <vt:lpstr>PowerPoint Presentation</vt:lpstr>
      <vt:lpstr>PowerPoint Presentation</vt:lpstr>
      <vt:lpstr>PowerPoint Presentation</vt:lpstr>
      <vt:lpstr>PowerPoint Presentation</vt:lpstr>
      <vt:lpstr>Check your understand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Endocrine System</dc:title>
  <dc:creator>jamilah abdullah</dc:creator>
  <cp:lastModifiedBy>jamilah abdullah</cp:lastModifiedBy>
  <cp:revision>2</cp:revision>
  <dcterms:created xsi:type="dcterms:W3CDTF">2023-12-20T23:28:19Z</dcterms:created>
  <dcterms:modified xsi:type="dcterms:W3CDTF">2023-12-21T02:55:46Z</dcterms:modified>
</cp:coreProperties>
</file>