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pt-BR" dirty="0"/>
              <a:t>C H A P T E R 5 3</a:t>
            </a:r>
            <a:br>
              <a:rPr lang="pt-BR" dirty="0"/>
            </a:br>
            <a:r>
              <a:rPr lang="pt-BR" dirty="0"/>
              <a:t>Confusion and </a:t>
            </a:r>
            <a:r>
              <a:rPr lang="pt-BR" dirty="0" smtClean="0"/>
              <a:t>Dementia</a:t>
            </a:r>
            <a:endParaRPr lang="en-US" dirty="0"/>
          </a:p>
        </p:txBody>
      </p:sp>
      <p:sp>
        <p:nvSpPr>
          <p:cNvPr id="3" name="Subtitle 2"/>
          <p:cNvSpPr>
            <a:spLocks noGrp="1"/>
          </p:cNvSpPr>
          <p:nvPr>
            <p:ph type="subTitle" idx="1"/>
          </p:nvPr>
        </p:nvSpPr>
        <p:spPr>
          <a:xfrm>
            <a:off x="2589213" y="5010135"/>
            <a:ext cx="8915399" cy="1126283"/>
          </a:xfrm>
        </p:spPr>
        <p:txBody>
          <a:bodyPr/>
          <a:lstStyle/>
          <a:p>
            <a:pPr algn="ctr"/>
            <a:r>
              <a:rPr lang="en-US" dirty="0" smtClean="0"/>
              <a:t>MADA ALSEDRAH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313" y="343593"/>
            <a:ext cx="3530138" cy="2757920"/>
          </a:xfrm>
          <a:prstGeom prst="rect">
            <a:avLst/>
          </a:prstGeom>
        </p:spPr>
      </p:pic>
    </p:spTree>
    <p:extLst>
      <p:ext uri="{BB962C8B-B14F-4D97-AF65-F5344CB8AC3E}">
        <p14:creationId xmlns:p14="http://schemas.microsoft.com/office/powerpoint/2010/main" val="266047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797" y="441230"/>
            <a:ext cx="8911687" cy="1280890"/>
          </a:xfrm>
        </p:spPr>
        <p:txBody>
          <a:bodyPr/>
          <a:lstStyle/>
          <a:p>
            <a:r>
              <a:rPr lang="en-US" dirty="0" smtClean="0"/>
              <a:t>Dementia</a:t>
            </a:r>
            <a:endParaRPr lang="en-US" dirty="0"/>
          </a:p>
        </p:txBody>
      </p:sp>
      <p:sp>
        <p:nvSpPr>
          <p:cNvPr id="3" name="Content Placeholder 2"/>
          <p:cNvSpPr>
            <a:spLocks noGrp="1"/>
          </p:cNvSpPr>
          <p:nvPr>
            <p:ph idx="1"/>
          </p:nvPr>
        </p:nvSpPr>
        <p:spPr>
          <a:xfrm>
            <a:off x="1117860" y="1305097"/>
            <a:ext cx="6064133" cy="3537573"/>
          </a:xfrm>
        </p:spPr>
        <p:txBody>
          <a:bodyPr>
            <a:noAutofit/>
          </a:bodyPr>
          <a:lstStyle/>
          <a:p>
            <a:pPr>
              <a:lnSpc>
                <a:spcPct val="150000"/>
              </a:lnSpc>
            </a:pPr>
            <a:r>
              <a:rPr lang="en-US" sz="1600" dirty="0" smtClean="0"/>
              <a:t>Dementia is the loss of cognitive function that interferes with daily life and activities. (De means from. </a:t>
            </a:r>
            <a:r>
              <a:rPr lang="en-US" sz="1600" dirty="0" err="1" smtClean="0"/>
              <a:t>Mentia</a:t>
            </a:r>
            <a:r>
              <a:rPr lang="en-US" sz="1600" dirty="0" smtClean="0"/>
              <a:t> means mind.) Changes in personality, mood, behavior, and communication are common. Dementia is a group of symptoms, not a specific disease.</a:t>
            </a:r>
          </a:p>
          <a:p>
            <a:pPr>
              <a:lnSpc>
                <a:spcPct val="150000"/>
              </a:lnSpc>
            </a:pPr>
            <a:r>
              <a:rPr lang="en-US" sz="1600" dirty="0" smtClean="0"/>
              <a:t>Dementia is caused by damage to brain cells. Some conditions cause thinking and memory problems that can be reversed when the cause is treated.</a:t>
            </a:r>
          </a:p>
          <a:p>
            <a:pPr>
              <a:lnSpc>
                <a:spcPct val="150000"/>
              </a:lnSpc>
            </a:pPr>
            <a:r>
              <a:rPr lang="en-US" sz="1600" dirty="0" smtClean="0"/>
              <a:t>Depression, drug side effects, excess alcohol use, thyroid problems, and vitamin deficiencies are examples. Head injury and blood clots, tumors, or infections in the brain are other treatable causes. Permanent dementias result from changes in the brain. There is no cure. Function declines over time.</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9396" y="76200"/>
            <a:ext cx="4422371" cy="6705600"/>
          </a:xfrm>
          <a:prstGeom prst="rect">
            <a:avLst/>
          </a:prstGeom>
        </p:spPr>
      </p:pic>
    </p:spTree>
    <p:extLst>
      <p:ext uri="{BB962C8B-B14F-4D97-AF65-F5344CB8AC3E}">
        <p14:creationId xmlns:p14="http://schemas.microsoft.com/office/powerpoint/2010/main" val="3345715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150" y="1476893"/>
            <a:ext cx="7138138" cy="4317077"/>
          </a:xfrm>
        </p:spPr>
      </p:pic>
    </p:spTree>
    <p:extLst>
      <p:ext uri="{BB962C8B-B14F-4D97-AF65-F5344CB8AC3E}">
        <p14:creationId xmlns:p14="http://schemas.microsoft.com/office/powerpoint/2010/main" val="1927829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a:t>Dementia is not a normal part of aging. The risk increases with age. Persons over 65 and those with a family history of dementia are at higher risk</a:t>
            </a:r>
            <a:r>
              <a:rPr lang="en-US" dirty="0" smtClean="0"/>
              <a:t>.</a:t>
            </a:r>
          </a:p>
          <a:p>
            <a:pPr>
              <a:lnSpc>
                <a:spcPct val="150000"/>
              </a:lnSpc>
            </a:pPr>
            <a:r>
              <a:rPr lang="en-US" dirty="0"/>
              <a:t>Early </a:t>
            </a:r>
            <a:r>
              <a:rPr lang="en-US" b="1" dirty="0"/>
              <a:t>warning signs </a:t>
            </a:r>
            <a:r>
              <a:rPr lang="en-US" dirty="0"/>
              <a:t>include: • Memory loss (losing things, forgetting names) • Problems with common tasks (for example, dressing, cooking, driving) • Problems </a:t>
            </a:r>
            <a:r>
              <a:rPr lang="en-US" dirty="0" smtClean="0"/>
              <a:t>with </a:t>
            </a:r>
            <a:r>
              <a:rPr lang="en-US" dirty="0"/>
              <a:t>language and communication; forgetting simple words • Getting lost in familiar places • Misplacing things and putting things in odd places (for example, putting a watch in the oven) • Personality, mood, and behavior changes • Poor or decreased judgment (for example, going out in the snow without shoes)</a:t>
            </a:r>
          </a:p>
        </p:txBody>
      </p:sp>
    </p:spTree>
    <p:extLst>
      <p:ext uri="{BB962C8B-B14F-4D97-AF65-F5344CB8AC3E}">
        <p14:creationId xmlns:p14="http://schemas.microsoft.com/office/powerpoint/2010/main" val="3989060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Mild Cognitive Impairment</a:t>
            </a:r>
          </a:p>
        </p:txBody>
      </p:sp>
      <p:sp>
        <p:nvSpPr>
          <p:cNvPr id="3" name="Content Placeholder 2"/>
          <p:cNvSpPr>
            <a:spLocks noGrp="1"/>
          </p:cNvSpPr>
          <p:nvPr>
            <p:ph idx="1"/>
          </p:nvPr>
        </p:nvSpPr>
        <p:spPr/>
        <p:txBody>
          <a:bodyPr/>
          <a:lstStyle/>
          <a:p>
            <a:pPr>
              <a:lnSpc>
                <a:spcPct val="150000"/>
              </a:lnSpc>
            </a:pPr>
            <a:r>
              <a:rPr lang="en-US" dirty="0"/>
              <a:t>Mild cognitive impairment (MCI) causes slight changes in memory or thinking. For example, the person loses things often, forgets important events or appointments, or forgets which words to use. Changes are greater than those with normal aging. The person can do normal activities and care for himself or herself. The person is at risk for dementia.</a:t>
            </a:r>
            <a:endParaRPr lang="en-US" dirty="0"/>
          </a:p>
        </p:txBody>
      </p:sp>
    </p:spTree>
    <p:extLst>
      <p:ext uri="{BB962C8B-B14F-4D97-AF65-F5344CB8AC3E}">
        <p14:creationId xmlns:p14="http://schemas.microsoft.com/office/powerpoint/2010/main" val="1929827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a:t>
            </a:r>
          </a:p>
        </p:txBody>
      </p:sp>
      <p:sp>
        <p:nvSpPr>
          <p:cNvPr id="3" name="Content Placeholder 2"/>
          <p:cNvSpPr>
            <a:spLocks noGrp="1"/>
          </p:cNvSpPr>
          <p:nvPr>
            <p:ph idx="1"/>
          </p:nvPr>
        </p:nvSpPr>
        <p:spPr>
          <a:xfrm>
            <a:off x="2589212" y="2133600"/>
            <a:ext cx="4501544" cy="3777622"/>
          </a:xfrm>
        </p:spPr>
        <p:txBody>
          <a:bodyPr>
            <a:normAutofit lnSpcReduction="10000"/>
          </a:bodyPr>
          <a:lstStyle/>
          <a:p>
            <a:pPr>
              <a:lnSpc>
                <a:spcPct val="150000"/>
              </a:lnSpc>
            </a:pPr>
            <a:r>
              <a:rPr lang="en-US" dirty="0"/>
              <a:t>Alzheimer's disease (AD) is the most common type of permanent dementia. Many brain cells are destroyed and die. Connections between nerve cells are lost. Over time, the brain shrinks from nerve cell death and tissue loss </a:t>
            </a:r>
            <a:r>
              <a:rPr lang="en-US" dirty="0" smtClean="0"/>
              <a:t>.Two </a:t>
            </a:r>
            <a:r>
              <a:rPr lang="en-US" dirty="0"/>
              <a:t>abnormal structures are thought to cause damage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783" y="1905000"/>
            <a:ext cx="3985289" cy="4006222"/>
          </a:xfrm>
          <a:prstGeom prst="rect">
            <a:avLst/>
          </a:prstGeom>
        </p:spPr>
      </p:pic>
    </p:spTree>
    <p:extLst>
      <p:ext uri="{BB962C8B-B14F-4D97-AF65-F5344CB8AC3E}">
        <p14:creationId xmlns:p14="http://schemas.microsoft.com/office/powerpoint/2010/main" val="350816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2364768" y="1992284"/>
            <a:ext cx="8915400" cy="3777622"/>
          </a:xfrm>
        </p:spPr>
        <p:txBody>
          <a:bodyPr>
            <a:normAutofit fontScale="92500" lnSpcReduction="10000"/>
          </a:bodyPr>
          <a:lstStyle/>
          <a:p>
            <a:pPr>
              <a:lnSpc>
                <a:spcPct val="150000"/>
              </a:lnSpc>
            </a:pPr>
            <a:r>
              <a:rPr lang="en-US" dirty="0" smtClean="0"/>
              <a:t>AD </a:t>
            </a:r>
            <a:r>
              <a:rPr lang="en-US" dirty="0"/>
              <a:t>onset is gradual. Usually symptoms appear after age 60. Persons with AD can live for 4 to 8 years or longer. A family history of AD increases the person's risk. More persons with AD are women because women live longer than men</a:t>
            </a:r>
            <a:r>
              <a:rPr lang="en-US" dirty="0" smtClean="0"/>
              <a:t>.</a:t>
            </a:r>
            <a:endParaRPr lang="en-US" dirty="0"/>
          </a:p>
          <a:p>
            <a:pPr>
              <a:lnSpc>
                <a:spcPct val="150000"/>
              </a:lnSpc>
            </a:pPr>
            <a:r>
              <a:rPr lang="en-US" dirty="0"/>
              <a:t>The National Institute on Aging (NIA) recommends the following to maintain cognitive health</a:t>
            </a:r>
            <a:r>
              <a:rPr lang="en-US" dirty="0" smtClean="0"/>
              <a:t>.</a:t>
            </a:r>
          </a:p>
          <a:p>
            <a:pPr marL="0" indent="0">
              <a:lnSpc>
                <a:spcPct val="150000"/>
              </a:lnSpc>
              <a:buNone/>
            </a:pPr>
            <a:r>
              <a:rPr lang="en-US" dirty="0" smtClean="0"/>
              <a:t> </a:t>
            </a:r>
            <a:r>
              <a:rPr lang="en-US" dirty="0"/>
              <a:t>• Get regular exercise. • Eat a healthy diet. • Spend time with family and friends. • Keep the mind active. • Control type 2 diabetes • Maintain healthy blood pressure) and cholesterol levels). • Maintain a healthy weight. • Do not smoke. • Get help for depression). • Avoid excess alcohol intake. • Get enough sleep</a:t>
            </a:r>
            <a:r>
              <a:rPr lang="en-US" dirty="0" smtClean="0"/>
              <a:t>.</a:t>
            </a:r>
            <a:endParaRPr lang="en-US" dirty="0"/>
          </a:p>
        </p:txBody>
      </p:sp>
    </p:spTree>
    <p:extLst>
      <p:ext uri="{BB962C8B-B14F-4D97-AF65-F5344CB8AC3E}">
        <p14:creationId xmlns:p14="http://schemas.microsoft.com/office/powerpoint/2010/main" val="4188530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nSpc>
                <a:spcPct val="150000"/>
              </a:lnSpc>
            </a:pPr>
            <a:r>
              <a:rPr lang="en-US" dirty="0"/>
              <a:t>Signs of AD According to the Alzheimer's Association, one of the most common early symptoms of AD is forgetting newly learned information. There is a slow decline in memory, thinking, and reasoning.</a:t>
            </a:r>
            <a:endParaRPr lang="en-US" dirty="0"/>
          </a:p>
        </p:txBody>
      </p:sp>
    </p:spTree>
    <p:extLst>
      <p:ext uri="{BB962C8B-B14F-4D97-AF65-F5344CB8AC3E}">
        <p14:creationId xmlns:p14="http://schemas.microsoft.com/office/powerpoint/2010/main" val="2376453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9164" y="590204"/>
            <a:ext cx="5211842" cy="5479588"/>
          </a:xfrm>
        </p:spPr>
      </p:pic>
    </p:spTree>
    <p:extLst>
      <p:ext uri="{BB962C8B-B14F-4D97-AF65-F5344CB8AC3E}">
        <p14:creationId xmlns:p14="http://schemas.microsoft.com/office/powerpoint/2010/main" val="967305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558" y="5124432"/>
            <a:ext cx="8911687" cy="1280890"/>
          </a:xfrm>
        </p:spPr>
        <p:txBody>
          <a:bodyPr/>
          <a:lstStyle/>
          <a:p>
            <a:pPr algn="ctr"/>
            <a:r>
              <a:rPr lang="en-US" dirty="0"/>
              <a:t>T</a:t>
            </a:r>
            <a:r>
              <a:rPr lang="en-US" dirty="0" smtClean="0"/>
              <a:t>he </a:t>
            </a:r>
            <a:r>
              <a:rPr lang="en-US" dirty="0"/>
              <a:t>care required by persons with AD and other dementias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491" y="966487"/>
            <a:ext cx="5521874" cy="3796705"/>
          </a:xfrm>
          <a:prstGeom prst="rect">
            <a:avLst/>
          </a:prstGeom>
        </p:spPr>
      </p:pic>
    </p:spTree>
    <p:extLst>
      <p:ext uri="{BB962C8B-B14F-4D97-AF65-F5344CB8AC3E}">
        <p14:creationId xmlns:p14="http://schemas.microsoft.com/office/powerpoint/2010/main" val="3683784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413" y="1666701"/>
            <a:ext cx="7699435" cy="4330932"/>
          </a:xfrm>
          <a:prstGeom prst="rect">
            <a:avLst/>
          </a:prstGeom>
        </p:spPr>
      </p:pic>
    </p:spTree>
    <p:extLst>
      <p:ext uri="{BB962C8B-B14F-4D97-AF65-F5344CB8AC3E}">
        <p14:creationId xmlns:p14="http://schemas.microsoft.com/office/powerpoint/2010/main" val="3606764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endParaRPr lang="en-US" dirty="0"/>
          </a:p>
        </p:txBody>
      </p:sp>
      <p:sp>
        <p:nvSpPr>
          <p:cNvPr id="3" name="Content Placeholder 2"/>
          <p:cNvSpPr>
            <a:spLocks noGrp="1"/>
          </p:cNvSpPr>
          <p:nvPr>
            <p:ph idx="1"/>
          </p:nvPr>
        </p:nvSpPr>
        <p:spPr/>
        <p:txBody>
          <a:bodyPr/>
          <a:lstStyle/>
          <a:p>
            <a:r>
              <a:rPr lang="en-US" dirty="0"/>
              <a:t>• Define the key terms and key abbreviations in this chapter.</a:t>
            </a:r>
          </a:p>
          <a:p>
            <a:r>
              <a:rPr lang="en-US" dirty="0"/>
              <a:t>• Describe confusion and its causes.</a:t>
            </a:r>
          </a:p>
          <a:p>
            <a:r>
              <a:rPr lang="en-US" dirty="0"/>
              <a:t>• List the measures that help confused persons.</a:t>
            </a:r>
          </a:p>
          <a:p>
            <a:r>
              <a:rPr lang="en-US" dirty="0"/>
              <a:t>• Explain the difference between delirium and dementia.</a:t>
            </a:r>
          </a:p>
          <a:p>
            <a:r>
              <a:rPr lang="en-US" dirty="0"/>
              <a:t>• Describe the signs, symptoms, and behaviors of Alzheimer's disease (AD).</a:t>
            </a:r>
          </a:p>
          <a:p>
            <a:r>
              <a:rPr lang="en-US" dirty="0"/>
              <a:t>• Explain the care required by persons with AD and other dementias</a:t>
            </a:r>
            <a:r>
              <a:rPr lang="en-US" dirty="0" smtClean="0"/>
              <a:t>.</a:t>
            </a:r>
            <a:endParaRPr lang="en-US" dirty="0"/>
          </a:p>
        </p:txBody>
      </p:sp>
    </p:spTree>
    <p:extLst>
      <p:ext uri="{BB962C8B-B14F-4D97-AF65-F5344CB8AC3E}">
        <p14:creationId xmlns:p14="http://schemas.microsoft.com/office/powerpoint/2010/main" val="596673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pPr>
              <a:lnSpc>
                <a:spcPct val="150000"/>
              </a:lnSpc>
            </a:pPr>
            <a:r>
              <a:rPr lang="en-US" dirty="0"/>
              <a:t>1. Sorrentino, S. A., </a:t>
            </a:r>
            <a:r>
              <a:rPr lang="en-US" dirty="0" err="1"/>
              <a:t>Remmert</a:t>
            </a:r>
            <a:r>
              <a:rPr lang="en-US" dirty="0"/>
              <a:t>, L., &amp; Wilk, L. S. (2020). Mosby's Textbook for Nursing Assistants (10th ed.). St. Louis, MO: Elsevier.)</a:t>
            </a:r>
          </a:p>
          <a:p>
            <a:pPr marL="0" indent="0">
              <a:lnSpc>
                <a:spcPct val="150000"/>
              </a:lnSpc>
              <a:buNone/>
            </a:pPr>
            <a:endParaRPr lang="en-US" dirty="0"/>
          </a:p>
        </p:txBody>
      </p:sp>
    </p:spTree>
    <p:extLst>
      <p:ext uri="{BB962C8B-B14F-4D97-AF65-F5344CB8AC3E}">
        <p14:creationId xmlns:p14="http://schemas.microsoft.com/office/powerpoint/2010/main" val="897542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919" y="1356359"/>
            <a:ext cx="4562302" cy="4562302"/>
          </a:xfrm>
          <a:prstGeom prst="rect">
            <a:avLst/>
          </a:prstGeom>
        </p:spPr>
      </p:pic>
    </p:spTree>
    <p:extLst>
      <p:ext uri="{BB962C8B-B14F-4D97-AF65-F5344CB8AC3E}">
        <p14:creationId xmlns:p14="http://schemas.microsoft.com/office/powerpoint/2010/main" val="820073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p:txBody>
          <a:bodyPr/>
          <a:lstStyle/>
          <a:p>
            <a:r>
              <a:rPr lang="en-US" b="1" dirty="0" smtClean="0"/>
              <a:t>Cognitive function</a:t>
            </a:r>
            <a:r>
              <a:rPr lang="en-US" dirty="0" smtClean="0"/>
              <a:t> involves memory, thinking, reasoning, ability to understand, judgment, and behavior</a:t>
            </a:r>
          </a:p>
          <a:p>
            <a:r>
              <a:rPr lang="en-US" b="1" dirty="0" smtClean="0"/>
              <a:t>Confusion</a:t>
            </a:r>
            <a:r>
              <a:rPr lang="en-US" dirty="0" smtClean="0"/>
              <a:t> A state of being disoriented to person, time, place, situation, or identity</a:t>
            </a:r>
          </a:p>
          <a:p>
            <a:r>
              <a:rPr lang="en-US" b="1" dirty="0" smtClean="0"/>
              <a:t>Delirium</a:t>
            </a:r>
            <a:r>
              <a:rPr lang="en-US" dirty="0" smtClean="0"/>
              <a:t> A state of sudden, severe confusion and rapid changes in brain function</a:t>
            </a:r>
          </a:p>
          <a:p>
            <a:r>
              <a:rPr lang="en-US" b="1" dirty="0" smtClean="0"/>
              <a:t>Delusion</a:t>
            </a:r>
            <a:r>
              <a:rPr lang="en-US" dirty="0" smtClean="0"/>
              <a:t> A false belief dementia the loss of cognitive function that interferes with daily life and activities</a:t>
            </a:r>
          </a:p>
          <a:p>
            <a:endParaRPr lang="en-US" dirty="0"/>
          </a:p>
        </p:txBody>
      </p:sp>
    </p:spTree>
    <p:extLst>
      <p:ext uri="{BB962C8B-B14F-4D97-AF65-F5344CB8AC3E}">
        <p14:creationId xmlns:p14="http://schemas.microsoft.com/office/powerpoint/2010/main" val="378462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pPr>
              <a:lnSpc>
                <a:spcPct val="150000"/>
              </a:lnSpc>
            </a:pPr>
            <a:r>
              <a:rPr lang="en-US" dirty="0"/>
              <a:t>Changes in the brain and nervous system occur with certain diseases and with age.. Cognitive function may be affected. (Cognitive relates to knowledge.) Cognitive function involves memory, thinking, reasoning, ability to understand, judgment, and behavior. Changes in function affect quality of life.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65" y="4321067"/>
            <a:ext cx="4572000" cy="2204424"/>
          </a:xfrm>
          <a:prstGeom prst="rect">
            <a:avLst/>
          </a:prstGeom>
        </p:spPr>
      </p:pic>
    </p:spTree>
    <p:extLst>
      <p:ext uri="{BB962C8B-B14F-4D97-AF65-F5344CB8AC3E}">
        <p14:creationId xmlns:p14="http://schemas.microsoft.com/office/powerpoint/2010/main" val="1859042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a:t>
            </a:r>
          </a:p>
        </p:txBody>
      </p:sp>
      <p:sp>
        <p:nvSpPr>
          <p:cNvPr id="3" name="Content Placeholder 2"/>
          <p:cNvSpPr>
            <a:spLocks noGrp="1"/>
          </p:cNvSpPr>
          <p:nvPr>
            <p:ph idx="1"/>
          </p:nvPr>
        </p:nvSpPr>
        <p:spPr>
          <a:xfrm>
            <a:off x="1907569" y="1659775"/>
            <a:ext cx="9447616" cy="3777622"/>
          </a:xfrm>
        </p:spPr>
        <p:txBody>
          <a:bodyPr>
            <a:noAutofit/>
          </a:bodyPr>
          <a:lstStyle/>
          <a:p>
            <a:pPr>
              <a:lnSpc>
                <a:spcPct val="170000"/>
              </a:lnSpc>
            </a:pPr>
            <a:r>
              <a:rPr lang="en-US" sz="1400" dirty="0">
                <a:solidFill>
                  <a:schemeClr val="tx1"/>
                </a:solidFill>
              </a:rPr>
              <a:t>Confusion is a state of being disoriented to person, time, place, situation, or identity. Disoriented means to be apart from (dis) one's awareness (oriented). Memory and the ability to make good judgments are often lost.</a:t>
            </a:r>
          </a:p>
          <a:p>
            <a:pPr>
              <a:lnSpc>
                <a:spcPct val="170000"/>
              </a:lnSpc>
            </a:pPr>
            <a:r>
              <a:rPr lang="en-US" sz="1400" dirty="0">
                <a:solidFill>
                  <a:schemeClr val="tx1"/>
                </a:solidFill>
              </a:rPr>
              <a:t>A person may not know people, the time, or the place. Daily activities may be affected</a:t>
            </a:r>
            <a:r>
              <a:rPr lang="en-US" sz="1400" dirty="0" smtClean="0">
                <a:solidFill>
                  <a:schemeClr val="tx1"/>
                </a:solidFill>
              </a:rPr>
              <a:t>.</a:t>
            </a:r>
            <a:endParaRPr lang="en-US" sz="1400" dirty="0">
              <a:solidFill>
                <a:schemeClr val="tx1"/>
              </a:solidFill>
            </a:endParaRPr>
          </a:p>
          <a:p>
            <a:pPr>
              <a:lnSpc>
                <a:spcPct val="170000"/>
              </a:lnSpc>
            </a:pPr>
            <a:r>
              <a:rPr lang="en-US" sz="1400" dirty="0">
                <a:solidFill>
                  <a:schemeClr val="tx1"/>
                </a:solidFill>
              </a:rPr>
              <a:t>Behavior changes are common—anger, restlessness, depression, irritability</a:t>
            </a:r>
            <a:r>
              <a:rPr lang="en-US" sz="1400" dirty="0" smtClean="0">
                <a:solidFill>
                  <a:schemeClr val="tx1"/>
                </a:solidFill>
              </a:rPr>
              <a:t>.</a:t>
            </a:r>
            <a:endParaRPr lang="en-US" sz="1400" dirty="0">
              <a:solidFill>
                <a:schemeClr val="tx1"/>
              </a:solidFill>
            </a:endParaRPr>
          </a:p>
          <a:p>
            <a:pPr>
              <a:lnSpc>
                <a:spcPct val="170000"/>
              </a:lnSpc>
            </a:pPr>
            <a:r>
              <a:rPr lang="en-US" sz="1400" dirty="0">
                <a:solidFill>
                  <a:schemeClr val="tx1"/>
                </a:solidFill>
              </a:rPr>
              <a:t>Disease, brain injury, infections, fever, alcohol or drug use, and drug side effects are some causes of confusion.</a:t>
            </a:r>
          </a:p>
          <a:p>
            <a:pPr>
              <a:lnSpc>
                <a:spcPct val="170000"/>
              </a:lnSpc>
            </a:pPr>
            <a:r>
              <a:rPr lang="en-US" sz="1400" dirty="0">
                <a:solidFill>
                  <a:schemeClr val="tx1"/>
                </a:solidFill>
              </a:rPr>
              <a:t>Hypoxia , hypoglycemia, sleep problems, and seizures are other causes. Poor nutrition and fluid and electrolyte imbalances can cause confusion. Depending on the cause, onset may be fast or slow. Confusion may be temporary or permanent. Treatment is aimed at the cause.</a:t>
            </a:r>
          </a:p>
          <a:p>
            <a:pPr marL="0" indent="0">
              <a:lnSpc>
                <a:spcPct val="170000"/>
              </a:lnSpc>
              <a:buNone/>
            </a:pPr>
            <a:endParaRPr lang="en-US" sz="1400" dirty="0">
              <a:solidFill>
                <a:schemeClr val="tx1"/>
              </a:solidFill>
            </a:endParaRPr>
          </a:p>
        </p:txBody>
      </p:sp>
    </p:spTree>
    <p:extLst>
      <p:ext uri="{BB962C8B-B14F-4D97-AF65-F5344CB8AC3E}">
        <p14:creationId xmlns:p14="http://schemas.microsoft.com/office/powerpoint/2010/main" val="6769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4844" y="465513"/>
            <a:ext cx="6442363" cy="5926974"/>
          </a:xfrm>
        </p:spPr>
      </p:pic>
    </p:spTree>
    <p:extLst>
      <p:ext uri="{BB962C8B-B14F-4D97-AF65-F5344CB8AC3E}">
        <p14:creationId xmlns:p14="http://schemas.microsoft.com/office/powerpoint/2010/main" val="3753118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3775" y="656705"/>
            <a:ext cx="6550429" cy="5230207"/>
          </a:xfrm>
        </p:spPr>
      </p:pic>
    </p:spTree>
    <p:extLst>
      <p:ext uri="{BB962C8B-B14F-4D97-AF65-F5344CB8AC3E}">
        <p14:creationId xmlns:p14="http://schemas.microsoft.com/office/powerpoint/2010/main" val="1431619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Delirium</a:t>
            </a:r>
          </a:p>
        </p:txBody>
      </p:sp>
      <p:sp>
        <p:nvSpPr>
          <p:cNvPr id="3" name="Content Placeholder 2"/>
          <p:cNvSpPr>
            <a:spLocks noGrp="1"/>
          </p:cNvSpPr>
          <p:nvPr>
            <p:ph idx="1"/>
          </p:nvPr>
        </p:nvSpPr>
        <p:spPr/>
        <p:txBody>
          <a:bodyPr/>
          <a:lstStyle/>
          <a:p>
            <a:pPr>
              <a:lnSpc>
                <a:spcPct val="150000"/>
              </a:lnSpc>
            </a:pPr>
            <a:r>
              <a:rPr lang="en-US" dirty="0"/>
              <a:t>Delirium is a state of sudden, severe confusion and rapid changes in brain function. Usually temporary and reversible, it occurs with physical or mental illness. Other causes include surgery, drug or alcohol abuse, drug side effects, severe lack of sleep, and electrolyte imbalances. Infections such as urinary tract infections and pneumonia can cause delirium</a:t>
            </a:r>
            <a:r>
              <a:rPr lang="en-US" dirty="0" smtClean="0"/>
              <a:t>.</a:t>
            </a:r>
            <a:endParaRPr lang="en-US" dirty="0"/>
          </a:p>
          <a:p>
            <a:pPr>
              <a:lnSpc>
                <a:spcPct val="150000"/>
              </a:lnSpc>
            </a:pPr>
            <a:r>
              <a:rPr lang="en-US" dirty="0"/>
              <a:t>Onset is usually fast—within hours or a few days.</a:t>
            </a:r>
          </a:p>
          <a:p>
            <a:pPr marL="0" indent="0">
              <a:lnSpc>
                <a:spcPct val="150000"/>
              </a:lnSpc>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977" y="4401587"/>
            <a:ext cx="3671455" cy="2202873"/>
          </a:xfrm>
          <a:prstGeom prst="rect">
            <a:avLst/>
          </a:prstGeom>
        </p:spPr>
      </p:pic>
    </p:spTree>
    <p:extLst>
      <p:ext uri="{BB962C8B-B14F-4D97-AF65-F5344CB8AC3E}">
        <p14:creationId xmlns:p14="http://schemas.microsoft.com/office/powerpoint/2010/main" val="951230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a:t>
            </a:r>
            <a:endParaRPr lang="en-US" dirty="0"/>
          </a:p>
        </p:txBody>
      </p:sp>
      <p:sp>
        <p:nvSpPr>
          <p:cNvPr id="3" name="Content Placeholder 2"/>
          <p:cNvSpPr>
            <a:spLocks noGrp="1"/>
          </p:cNvSpPr>
          <p:nvPr>
            <p:ph idx="1"/>
          </p:nvPr>
        </p:nvSpPr>
        <p:spPr>
          <a:xfrm>
            <a:off x="2206826" y="1905000"/>
            <a:ext cx="8915400" cy="3777622"/>
          </a:xfrm>
        </p:spPr>
        <p:txBody>
          <a:bodyPr>
            <a:normAutofit fontScale="92500" lnSpcReduction="20000"/>
          </a:bodyPr>
          <a:lstStyle/>
          <a:p>
            <a:pPr>
              <a:lnSpc>
                <a:spcPct val="150000"/>
              </a:lnSpc>
            </a:pPr>
            <a:r>
              <a:rPr lang="en-US" dirty="0"/>
              <a:t>• Alertness: changes in (usually more alert in the morning and less alert at night</a:t>
            </a:r>
            <a:r>
              <a:rPr lang="en-US" dirty="0" smtClean="0"/>
              <a:t>)• </a:t>
            </a:r>
            <a:r>
              <a:rPr lang="en-US" dirty="0"/>
              <a:t>Sensation: changes </a:t>
            </a:r>
            <a:r>
              <a:rPr lang="en-US" dirty="0" smtClean="0"/>
              <a:t>in• </a:t>
            </a:r>
            <a:r>
              <a:rPr lang="en-US" dirty="0"/>
              <a:t>Awareness: changes in • Movement: very active or slow moving • Drowsiness • Confusion about time or place • Memory: decreased short-term memory and recall (cannot remember events since the delirium began) • Thinking: changes in • Concentration: problems with • Speech: does not make sense • Incontinence • Emotional changes: agitation, anger, depression, euphoria, </a:t>
            </a:r>
            <a:r>
              <a:rPr lang="en-US" dirty="0" smtClean="0"/>
              <a:t>irritability</a:t>
            </a:r>
            <a:endParaRPr lang="en-US" dirty="0"/>
          </a:p>
          <a:p>
            <a:pPr>
              <a:lnSpc>
                <a:spcPct val="150000"/>
              </a:lnSpc>
            </a:pPr>
            <a:r>
              <a:rPr lang="en-US" dirty="0"/>
              <a:t>M</a:t>
            </a:r>
            <a:r>
              <a:rPr lang="en-US" dirty="0" smtClean="0"/>
              <a:t>ay </a:t>
            </a:r>
            <a:r>
              <a:rPr lang="en-US" dirty="0"/>
              <a:t>come and go during the day and worsen at night. Delirium often lasts for about 1 week. However, it may take several weeks for normal mental function to return</a:t>
            </a:r>
            <a:r>
              <a:rPr lang="en-US" dirty="0" smtClean="0"/>
              <a:t>.</a:t>
            </a:r>
            <a:endParaRPr lang="en-US" dirty="0"/>
          </a:p>
        </p:txBody>
      </p:sp>
    </p:spTree>
    <p:extLst>
      <p:ext uri="{BB962C8B-B14F-4D97-AF65-F5344CB8AC3E}">
        <p14:creationId xmlns:p14="http://schemas.microsoft.com/office/powerpoint/2010/main" val="3534055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46</TotalTime>
  <Words>1176</Words>
  <Application>Microsoft Office PowerPoint</Application>
  <PresentationFormat>Widescreen</PresentationFormat>
  <Paragraphs>48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Wisp</vt:lpstr>
      <vt:lpstr>C H A P T E R 5 3 Confusion and Dementia</vt:lpstr>
      <vt:lpstr>OBJECTIVES</vt:lpstr>
      <vt:lpstr>KEY TERMS</vt:lpstr>
      <vt:lpstr>INTRODUCTION </vt:lpstr>
      <vt:lpstr>Confusion</vt:lpstr>
      <vt:lpstr>PowerPoint Presentation</vt:lpstr>
      <vt:lpstr>PowerPoint Presentation</vt:lpstr>
      <vt:lpstr>Delirium</vt:lpstr>
      <vt:lpstr>Signs and symptoms :</vt:lpstr>
      <vt:lpstr>Dementia</vt:lpstr>
      <vt:lpstr>PowerPoint Presentation</vt:lpstr>
      <vt:lpstr>CONT…</vt:lpstr>
      <vt:lpstr>Mild Cognitive Impairment</vt:lpstr>
      <vt:lpstr>Alzheimer's Disease</vt:lpstr>
      <vt:lpstr>CONT…</vt:lpstr>
      <vt:lpstr>CONT…</vt:lpstr>
      <vt:lpstr>PowerPoint Presentation</vt:lpstr>
      <vt:lpstr>The care required by persons with AD and other dementias</vt:lpstr>
      <vt:lpstr>PowerPoint Presentation</vt:lpstr>
      <vt:lpstr>REFERENCE: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5 3 Confusion and Dementia</dc:title>
  <dc:creator>PC</dc:creator>
  <cp:lastModifiedBy>PC</cp:lastModifiedBy>
  <cp:revision>5</cp:revision>
  <dcterms:created xsi:type="dcterms:W3CDTF">2024-06-02T11:48:25Z</dcterms:created>
  <dcterms:modified xsi:type="dcterms:W3CDTF">2024-06-02T12:34:48Z</dcterms:modified>
</cp:coreProperties>
</file>