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4" r:id="rId17"/>
    <p:sldId id="275" r:id="rId18"/>
    <p:sldId id="276" r:id="rId19"/>
    <p:sldId id="277" r:id="rId20"/>
    <p:sldId id="270" r:id="rId21"/>
    <p:sldId id="269" r:id="rId22"/>
    <p:sldId id="27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32B94D-25E1-41E7-BFE4-546C0CDBEEB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82D1E65-F052-4679-9042-CA1884765835}">
      <dgm:prSet/>
      <dgm:spPr/>
      <dgm:t>
        <a:bodyPr/>
        <a:lstStyle/>
        <a:p>
          <a:r>
            <a:rPr lang="en-US"/>
            <a:t>DEFINE OF FALL</a:t>
          </a:r>
        </a:p>
      </dgm:t>
    </dgm:pt>
    <dgm:pt modelId="{A45A9002-20FF-4521-B7AB-C622694FFB5E}" type="parTrans" cxnId="{BE773AB6-D67D-409A-95F4-9815B404940C}">
      <dgm:prSet/>
      <dgm:spPr/>
      <dgm:t>
        <a:bodyPr/>
        <a:lstStyle/>
        <a:p>
          <a:endParaRPr lang="en-US"/>
        </a:p>
      </dgm:t>
    </dgm:pt>
    <dgm:pt modelId="{963CB2D7-0920-4F81-9789-A795A64E7D4E}" type="sibTrans" cxnId="{BE773AB6-D67D-409A-95F4-9815B404940C}">
      <dgm:prSet/>
      <dgm:spPr/>
      <dgm:t>
        <a:bodyPr/>
        <a:lstStyle/>
        <a:p>
          <a:endParaRPr lang="en-US"/>
        </a:p>
      </dgm:t>
    </dgm:pt>
    <dgm:pt modelId="{D0FE9741-2BC4-4D69-B33F-616E0A400D19}">
      <dgm:prSet/>
      <dgm:spPr/>
      <dgm:t>
        <a:bodyPr/>
        <a:lstStyle/>
        <a:p>
          <a:r>
            <a:rPr lang="en-US"/>
            <a:t>IDENTIFI THE RISK FACTORS OF FALL INJURY</a:t>
          </a:r>
        </a:p>
      </dgm:t>
    </dgm:pt>
    <dgm:pt modelId="{03535FEE-E21B-4050-9E14-9EF71333A590}" type="parTrans" cxnId="{F5ACF527-0AA0-40B9-B8B8-906D77176FC6}">
      <dgm:prSet/>
      <dgm:spPr/>
      <dgm:t>
        <a:bodyPr/>
        <a:lstStyle/>
        <a:p>
          <a:endParaRPr lang="en-US"/>
        </a:p>
      </dgm:t>
    </dgm:pt>
    <dgm:pt modelId="{56D06E4E-0883-40F8-A796-D30756CB7B76}" type="sibTrans" cxnId="{F5ACF527-0AA0-40B9-B8B8-906D77176FC6}">
      <dgm:prSet/>
      <dgm:spPr/>
      <dgm:t>
        <a:bodyPr/>
        <a:lstStyle/>
        <a:p>
          <a:endParaRPr lang="en-US"/>
        </a:p>
      </dgm:t>
    </dgm:pt>
    <dgm:pt modelId="{DF66B7A0-618B-4148-8D7C-8DB90A6CD2C2}">
      <dgm:prSet/>
      <dgm:spPr/>
      <dgm:t>
        <a:bodyPr/>
        <a:lstStyle/>
        <a:p>
          <a:r>
            <a:rPr lang="en-US"/>
            <a:t>EXPLAIN THE FALL RISK PREVENTION SRTRATEGIES </a:t>
          </a:r>
        </a:p>
      </dgm:t>
    </dgm:pt>
    <dgm:pt modelId="{10E2DEE0-4080-432A-8C1D-66B960D7C353}" type="parTrans" cxnId="{66205C4E-E92A-4644-963C-8BBD90E2BDD3}">
      <dgm:prSet/>
      <dgm:spPr/>
      <dgm:t>
        <a:bodyPr/>
        <a:lstStyle/>
        <a:p>
          <a:endParaRPr lang="en-US"/>
        </a:p>
      </dgm:t>
    </dgm:pt>
    <dgm:pt modelId="{2745A7E3-0F47-46BD-93C1-49203BB203A2}" type="sibTrans" cxnId="{66205C4E-E92A-4644-963C-8BBD90E2BDD3}">
      <dgm:prSet/>
      <dgm:spPr/>
      <dgm:t>
        <a:bodyPr/>
        <a:lstStyle/>
        <a:p>
          <a:endParaRPr lang="en-US"/>
        </a:p>
      </dgm:t>
    </dgm:pt>
    <dgm:pt modelId="{A477325E-C239-48B2-9495-77DEE3EC75BD}">
      <dgm:prSet/>
      <dgm:spPr/>
      <dgm:t>
        <a:bodyPr/>
        <a:lstStyle/>
        <a:p>
          <a:r>
            <a:rPr lang="en-US"/>
            <a:t>DISCUSE THE FALL RISK ASSESSMENT TOOLS </a:t>
          </a:r>
        </a:p>
      </dgm:t>
    </dgm:pt>
    <dgm:pt modelId="{B0F0FFDC-78E6-446C-A108-00BCED6EB75B}" type="parTrans" cxnId="{17DF657E-EAB3-42DF-934A-1036AA65564A}">
      <dgm:prSet/>
      <dgm:spPr/>
      <dgm:t>
        <a:bodyPr/>
        <a:lstStyle/>
        <a:p>
          <a:endParaRPr lang="en-US"/>
        </a:p>
      </dgm:t>
    </dgm:pt>
    <dgm:pt modelId="{E7FD46CE-BC5E-444A-AC8D-CB8CE4FD3E42}" type="sibTrans" cxnId="{17DF657E-EAB3-42DF-934A-1036AA65564A}">
      <dgm:prSet/>
      <dgm:spPr/>
      <dgm:t>
        <a:bodyPr/>
        <a:lstStyle/>
        <a:p>
          <a:endParaRPr lang="en-US"/>
        </a:p>
      </dgm:t>
    </dgm:pt>
    <dgm:pt modelId="{CC02D566-3DCD-4DDF-9135-643F26A80180}" type="pres">
      <dgm:prSet presAssocID="{1432B94D-25E1-41E7-BFE4-546C0CDBEEB3}" presName="linear" presStyleCnt="0">
        <dgm:presLayoutVars>
          <dgm:dir/>
          <dgm:animLvl val="lvl"/>
          <dgm:resizeHandles val="exact"/>
        </dgm:presLayoutVars>
      </dgm:prSet>
      <dgm:spPr/>
    </dgm:pt>
    <dgm:pt modelId="{3592A8CC-89CD-42CF-87DE-BA6F5E7B8324}" type="pres">
      <dgm:prSet presAssocID="{782D1E65-F052-4679-9042-CA1884765835}" presName="parentLin" presStyleCnt="0"/>
      <dgm:spPr/>
    </dgm:pt>
    <dgm:pt modelId="{FEACCAED-91FF-420A-9844-5BFAC7F8D7A4}" type="pres">
      <dgm:prSet presAssocID="{782D1E65-F052-4679-9042-CA1884765835}" presName="parentLeftMargin" presStyleLbl="node1" presStyleIdx="0" presStyleCnt="4"/>
      <dgm:spPr/>
    </dgm:pt>
    <dgm:pt modelId="{C689324D-256A-48F1-9E21-43966CA4157E}" type="pres">
      <dgm:prSet presAssocID="{782D1E65-F052-4679-9042-CA188476583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F3FD358-E25F-47ED-B984-7120D89AFDFE}" type="pres">
      <dgm:prSet presAssocID="{782D1E65-F052-4679-9042-CA1884765835}" presName="negativeSpace" presStyleCnt="0"/>
      <dgm:spPr/>
    </dgm:pt>
    <dgm:pt modelId="{F83F955F-BE57-4CC6-8DD7-9F0624592E3E}" type="pres">
      <dgm:prSet presAssocID="{782D1E65-F052-4679-9042-CA1884765835}" presName="childText" presStyleLbl="conFgAcc1" presStyleIdx="0" presStyleCnt="4">
        <dgm:presLayoutVars>
          <dgm:bulletEnabled val="1"/>
        </dgm:presLayoutVars>
      </dgm:prSet>
      <dgm:spPr/>
    </dgm:pt>
    <dgm:pt modelId="{1C292E57-E026-4F6A-BB39-6A2D9A0DD086}" type="pres">
      <dgm:prSet presAssocID="{963CB2D7-0920-4F81-9789-A795A64E7D4E}" presName="spaceBetweenRectangles" presStyleCnt="0"/>
      <dgm:spPr/>
    </dgm:pt>
    <dgm:pt modelId="{E5000D99-0CAE-42D6-A563-288B7B143384}" type="pres">
      <dgm:prSet presAssocID="{D0FE9741-2BC4-4D69-B33F-616E0A400D19}" presName="parentLin" presStyleCnt="0"/>
      <dgm:spPr/>
    </dgm:pt>
    <dgm:pt modelId="{E4ED160D-E3B2-4B13-888C-47995E38021D}" type="pres">
      <dgm:prSet presAssocID="{D0FE9741-2BC4-4D69-B33F-616E0A400D19}" presName="parentLeftMargin" presStyleLbl="node1" presStyleIdx="0" presStyleCnt="4"/>
      <dgm:spPr/>
    </dgm:pt>
    <dgm:pt modelId="{21FDE25B-7E30-42E9-B41A-9E2395B18AB4}" type="pres">
      <dgm:prSet presAssocID="{D0FE9741-2BC4-4D69-B33F-616E0A400D1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694F87E-ED50-4EBF-B72D-7491B85D2B1E}" type="pres">
      <dgm:prSet presAssocID="{D0FE9741-2BC4-4D69-B33F-616E0A400D19}" presName="negativeSpace" presStyleCnt="0"/>
      <dgm:spPr/>
    </dgm:pt>
    <dgm:pt modelId="{24A9337C-A3F9-4FDE-99F9-BE92C2CE647F}" type="pres">
      <dgm:prSet presAssocID="{D0FE9741-2BC4-4D69-B33F-616E0A400D19}" presName="childText" presStyleLbl="conFgAcc1" presStyleIdx="1" presStyleCnt="4">
        <dgm:presLayoutVars>
          <dgm:bulletEnabled val="1"/>
        </dgm:presLayoutVars>
      </dgm:prSet>
      <dgm:spPr/>
    </dgm:pt>
    <dgm:pt modelId="{E61773CE-126B-4999-9402-C165B4EDF960}" type="pres">
      <dgm:prSet presAssocID="{56D06E4E-0883-40F8-A796-D30756CB7B76}" presName="spaceBetweenRectangles" presStyleCnt="0"/>
      <dgm:spPr/>
    </dgm:pt>
    <dgm:pt modelId="{D94F229B-8730-4925-80BD-E85118104400}" type="pres">
      <dgm:prSet presAssocID="{DF66B7A0-618B-4148-8D7C-8DB90A6CD2C2}" presName="parentLin" presStyleCnt="0"/>
      <dgm:spPr/>
    </dgm:pt>
    <dgm:pt modelId="{BA7548D8-93F5-4AEF-B84B-E773F5E64915}" type="pres">
      <dgm:prSet presAssocID="{DF66B7A0-618B-4148-8D7C-8DB90A6CD2C2}" presName="parentLeftMargin" presStyleLbl="node1" presStyleIdx="1" presStyleCnt="4"/>
      <dgm:spPr/>
    </dgm:pt>
    <dgm:pt modelId="{EC0B9AF7-C4F4-43B8-8978-9ED01D7720CF}" type="pres">
      <dgm:prSet presAssocID="{DF66B7A0-618B-4148-8D7C-8DB90A6CD2C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039FCB6-8738-4965-BF8B-D6A69C6E07CF}" type="pres">
      <dgm:prSet presAssocID="{DF66B7A0-618B-4148-8D7C-8DB90A6CD2C2}" presName="negativeSpace" presStyleCnt="0"/>
      <dgm:spPr/>
    </dgm:pt>
    <dgm:pt modelId="{5260A98E-EAA0-42DA-B18D-00D7B0B8646B}" type="pres">
      <dgm:prSet presAssocID="{DF66B7A0-618B-4148-8D7C-8DB90A6CD2C2}" presName="childText" presStyleLbl="conFgAcc1" presStyleIdx="2" presStyleCnt="4">
        <dgm:presLayoutVars>
          <dgm:bulletEnabled val="1"/>
        </dgm:presLayoutVars>
      </dgm:prSet>
      <dgm:spPr/>
    </dgm:pt>
    <dgm:pt modelId="{4706EF9A-476C-4F9B-9CD5-D1754A5588C0}" type="pres">
      <dgm:prSet presAssocID="{2745A7E3-0F47-46BD-93C1-49203BB203A2}" presName="spaceBetweenRectangles" presStyleCnt="0"/>
      <dgm:spPr/>
    </dgm:pt>
    <dgm:pt modelId="{24DF71BC-E0DF-405D-A30E-775B19C56D17}" type="pres">
      <dgm:prSet presAssocID="{A477325E-C239-48B2-9495-77DEE3EC75BD}" presName="parentLin" presStyleCnt="0"/>
      <dgm:spPr/>
    </dgm:pt>
    <dgm:pt modelId="{A150FC08-97C7-473F-89F3-C1A85C8E6045}" type="pres">
      <dgm:prSet presAssocID="{A477325E-C239-48B2-9495-77DEE3EC75BD}" presName="parentLeftMargin" presStyleLbl="node1" presStyleIdx="2" presStyleCnt="4"/>
      <dgm:spPr/>
    </dgm:pt>
    <dgm:pt modelId="{1A04D3FA-DA64-45EE-9E3A-57C47D4B3902}" type="pres">
      <dgm:prSet presAssocID="{A477325E-C239-48B2-9495-77DEE3EC75B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B60C146-81C5-4146-B8BC-3E664570C35C}" type="pres">
      <dgm:prSet presAssocID="{A477325E-C239-48B2-9495-77DEE3EC75BD}" presName="negativeSpace" presStyleCnt="0"/>
      <dgm:spPr/>
    </dgm:pt>
    <dgm:pt modelId="{F97602B4-FF4D-4C41-9A9D-B9B71E444749}" type="pres">
      <dgm:prSet presAssocID="{A477325E-C239-48B2-9495-77DEE3EC75B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AA24D15-8342-42A9-B41B-9CE7FB256D4D}" type="presOf" srcId="{1432B94D-25E1-41E7-BFE4-546C0CDBEEB3}" destId="{CC02D566-3DCD-4DDF-9135-643F26A80180}" srcOrd="0" destOrd="0" presId="urn:microsoft.com/office/officeart/2005/8/layout/list1"/>
    <dgm:cxn modelId="{08B7B216-5CF4-467C-9868-3DF3988972C5}" type="presOf" srcId="{A477325E-C239-48B2-9495-77DEE3EC75BD}" destId="{A150FC08-97C7-473F-89F3-C1A85C8E6045}" srcOrd="0" destOrd="0" presId="urn:microsoft.com/office/officeart/2005/8/layout/list1"/>
    <dgm:cxn modelId="{F5ACF527-0AA0-40B9-B8B8-906D77176FC6}" srcId="{1432B94D-25E1-41E7-BFE4-546C0CDBEEB3}" destId="{D0FE9741-2BC4-4D69-B33F-616E0A400D19}" srcOrd="1" destOrd="0" parTransId="{03535FEE-E21B-4050-9E14-9EF71333A590}" sibTransId="{56D06E4E-0883-40F8-A796-D30756CB7B76}"/>
    <dgm:cxn modelId="{69566737-300D-4202-A4AC-3A0E987313AC}" type="presOf" srcId="{782D1E65-F052-4679-9042-CA1884765835}" destId="{C689324D-256A-48F1-9E21-43966CA4157E}" srcOrd="1" destOrd="0" presId="urn:microsoft.com/office/officeart/2005/8/layout/list1"/>
    <dgm:cxn modelId="{6C92323A-28DD-470A-81BE-01B61AB22A8A}" type="presOf" srcId="{DF66B7A0-618B-4148-8D7C-8DB90A6CD2C2}" destId="{EC0B9AF7-C4F4-43B8-8978-9ED01D7720CF}" srcOrd="1" destOrd="0" presId="urn:microsoft.com/office/officeart/2005/8/layout/list1"/>
    <dgm:cxn modelId="{A2A2FB5E-A99E-487B-BC5F-82BA0434A778}" type="presOf" srcId="{A477325E-C239-48B2-9495-77DEE3EC75BD}" destId="{1A04D3FA-DA64-45EE-9E3A-57C47D4B3902}" srcOrd="1" destOrd="0" presId="urn:microsoft.com/office/officeart/2005/8/layout/list1"/>
    <dgm:cxn modelId="{B7532161-C21C-4761-8563-4EF9F80FB06D}" type="presOf" srcId="{D0FE9741-2BC4-4D69-B33F-616E0A400D19}" destId="{21FDE25B-7E30-42E9-B41A-9E2395B18AB4}" srcOrd="1" destOrd="0" presId="urn:microsoft.com/office/officeart/2005/8/layout/list1"/>
    <dgm:cxn modelId="{66205C4E-E92A-4644-963C-8BBD90E2BDD3}" srcId="{1432B94D-25E1-41E7-BFE4-546C0CDBEEB3}" destId="{DF66B7A0-618B-4148-8D7C-8DB90A6CD2C2}" srcOrd="2" destOrd="0" parTransId="{10E2DEE0-4080-432A-8C1D-66B960D7C353}" sibTransId="{2745A7E3-0F47-46BD-93C1-49203BB203A2}"/>
    <dgm:cxn modelId="{17DF657E-EAB3-42DF-934A-1036AA65564A}" srcId="{1432B94D-25E1-41E7-BFE4-546C0CDBEEB3}" destId="{A477325E-C239-48B2-9495-77DEE3EC75BD}" srcOrd="3" destOrd="0" parTransId="{B0F0FFDC-78E6-446C-A108-00BCED6EB75B}" sibTransId="{E7FD46CE-BC5E-444A-AC8D-CB8CE4FD3E42}"/>
    <dgm:cxn modelId="{F736F380-120F-4006-B1F6-9CAA62919AA7}" type="presOf" srcId="{D0FE9741-2BC4-4D69-B33F-616E0A400D19}" destId="{E4ED160D-E3B2-4B13-888C-47995E38021D}" srcOrd="0" destOrd="0" presId="urn:microsoft.com/office/officeart/2005/8/layout/list1"/>
    <dgm:cxn modelId="{BE773AB6-D67D-409A-95F4-9815B404940C}" srcId="{1432B94D-25E1-41E7-BFE4-546C0CDBEEB3}" destId="{782D1E65-F052-4679-9042-CA1884765835}" srcOrd="0" destOrd="0" parTransId="{A45A9002-20FF-4521-B7AB-C622694FFB5E}" sibTransId="{963CB2D7-0920-4F81-9789-A795A64E7D4E}"/>
    <dgm:cxn modelId="{D45CE2D1-DD91-4931-B657-5CAF5DA40713}" type="presOf" srcId="{782D1E65-F052-4679-9042-CA1884765835}" destId="{FEACCAED-91FF-420A-9844-5BFAC7F8D7A4}" srcOrd="0" destOrd="0" presId="urn:microsoft.com/office/officeart/2005/8/layout/list1"/>
    <dgm:cxn modelId="{2DB162D7-6B84-47EB-AA0E-88CDDB0CD377}" type="presOf" srcId="{DF66B7A0-618B-4148-8D7C-8DB90A6CD2C2}" destId="{BA7548D8-93F5-4AEF-B84B-E773F5E64915}" srcOrd="0" destOrd="0" presId="urn:microsoft.com/office/officeart/2005/8/layout/list1"/>
    <dgm:cxn modelId="{9AD68C19-7E25-465E-BC45-69E7708DC023}" type="presParOf" srcId="{CC02D566-3DCD-4DDF-9135-643F26A80180}" destId="{3592A8CC-89CD-42CF-87DE-BA6F5E7B8324}" srcOrd="0" destOrd="0" presId="urn:microsoft.com/office/officeart/2005/8/layout/list1"/>
    <dgm:cxn modelId="{79C3B00E-B1A7-45D3-BB97-444D2B822684}" type="presParOf" srcId="{3592A8CC-89CD-42CF-87DE-BA6F5E7B8324}" destId="{FEACCAED-91FF-420A-9844-5BFAC7F8D7A4}" srcOrd="0" destOrd="0" presId="urn:microsoft.com/office/officeart/2005/8/layout/list1"/>
    <dgm:cxn modelId="{0E321B1C-988F-40EF-8D91-86186416A4DC}" type="presParOf" srcId="{3592A8CC-89CD-42CF-87DE-BA6F5E7B8324}" destId="{C689324D-256A-48F1-9E21-43966CA4157E}" srcOrd="1" destOrd="0" presId="urn:microsoft.com/office/officeart/2005/8/layout/list1"/>
    <dgm:cxn modelId="{89418602-F6C7-42A7-B14F-EA07653351E5}" type="presParOf" srcId="{CC02D566-3DCD-4DDF-9135-643F26A80180}" destId="{6F3FD358-E25F-47ED-B984-7120D89AFDFE}" srcOrd="1" destOrd="0" presId="urn:microsoft.com/office/officeart/2005/8/layout/list1"/>
    <dgm:cxn modelId="{3572506F-3A2D-44B7-BB57-D8D48382A983}" type="presParOf" srcId="{CC02D566-3DCD-4DDF-9135-643F26A80180}" destId="{F83F955F-BE57-4CC6-8DD7-9F0624592E3E}" srcOrd="2" destOrd="0" presId="urn:microsoft.com/office/officeart/2005/8/layout/list1"/>
    <dgm:cxn modelId="{2A18B43C-E516-4E69-9108-738007B84C67}" type="presParOf" srcId="{CC02D566-3DCD-4DDF-9135-643F26A80180}" destId="{1C292E57-E026-4F6A-BB39-6A2D9A0DD086}" srcOrd="3" destOrd="0" presId="urn:microsoft.com/office/officeart/2005/8/layout/list1"/>
    <dgm:cxn modelId="{8A6C947A-0B35-4C4C-8232-248D1616B6E2}" type="presParOf" srcId="{CC02D566-3DCD-4DDF-9135-643F26A80180}" destId="{E5000D99-0CAE-42D6-A563-288B7B143384}" srcOrd="4" destOrd="0" presId="urn:microsoft.com/office/officeart/2005/8/layout/list1"/>
    <dgm:cxn modelId="{8B7E92A9-F224-441D-8DC7-85CC6907E257}" type="presParOf" srcId="{E5000D99-0CAE-42D6-A563-288B7B143384}" destId="{E4ED160D-E3B2-4B13-888C-47995E38021D}" srcOrd="0" destOrd="0" presId="urn:microsoft.com/office/officeart/2005/8/layout/list1"/>
    <dgm:cxn modelId="{4E9BFAEC-79CA-4DF3-ACFB-32556532C071}" type="presParOf" srcId="{E5000D99-0CAE-42D6-A563-288B7B143384}" destId="{21FDE25B-7E30-42E9-B41A-9E2395B18AB4}" srcOrd="1" destOrd="0" presId="urn:microsoft.com/office/officeart/2005/8/layout/list1"/>
    <dgm:cxn modelId="{F7FEA380-E7C0-47D8-B5E1-F1989D1A03B0}" type="presParOf" srcId="{CC02D566-3DCD-4DDF-9135-643F26A80180}" destId="{C694F87E-ED50-4EBF-B72D-7491B85D2B1E}" srcOrd="5" destOrd="0" presId="urn:microsoft.com/office/officeart/2005/8/layout/list1"/>
    <dgm:cxn modelId="{F0714F11-1B77-4CDD-8122-32763711B371}" type="presParOf" srcId="{CC02D566-3DCD-4DDF-9135-643F26A80180}" destId="{24A9337C-A3F9-4FDE-99F9-BE92C2CE647F}" srcOrd="6" destOrd="0" presId="urn:microsoft.com/office/officeart/2005/8/layout/list1"/>
    <dgm:cxn modelId="{9C17340B-8F02-44C8-B7C0-D9392C6B3AE8}" type="presParOf" srcId="{CC02D566-3DCD-4DDF-9135-643F26A80180}" destId="{E61773CE-126B-4999-9402-C165B4EDF960}" srcOrd="7" destOrd="0" presId="urn:microsoft.com/office/officeart/2005/8/layout/list1"/>
    <dgm:cxn modelId="{BDBB5A8F-C710-4D22-960F-D68F1F4B08D5}" type="presParOf" srcId="{CC02D566-3DCD-4DDF-9135-643F26A80180}" destId="{D94F229B-8730-4925-80BD-E85118104400}" srcOrd="8" destOrd="0" presId="urn:microsoft.com/office/officeart/2005/8/layout/list1"/>
    <dgm:cxn modelId="{00B6C5B2-DA6E-4291-AC89-8311AA362956}" type="presParOf" srcId="{D94F229B-8730-4925-80BD-E85118104400}" destId="{BA7548D8-93F5-4AEF-B84B-E773F5E64915}" srcOrd="0" destOrd="0" presId="urn:microsoft.com/office/officeart/2005/8/layout/list1"/>
    <dgm:cxn modelId="{4722B3EB-A3DD-460B-841C-78E4B286B6D4}" type="presParOf" srcId="{D94F229B-8730-4925-80BD-E85118104400}" destId="{EC0B9AF7-C4F4-43B8-8978-9ED01D7720CF}" srcOrd="1" destOrd="0" presId="urn:microsoft.com/office/officeart/2005/8/layout/list1"/>
    <dgm:cxn modelId="{EC7575E6-9081-4039-8F63-EB016E26365B}" type="presParOf" srcId="{CC02D566-3DCD-4DDF-9135-643F26A80180}" destId="{6039FCB6-8738-4965-BF8B-D6A69C6E07CF}" srcOrd="9" destOrd="0" presId="urn:microsoft.com/office/officeart/2005/8/layout/list1"/>
    <dgm:cxn modelId="{BFEF36B1-16E2-43FA-8CF6-07DCEF2E95ED}" type="presParOf" srcId="{CC02D566-3DCD-4DDF-9135-643F26A80180}" destId="{5260A98E-EAA0-42DA-B18D-00D7B0B8646B}" srcOrd="10" destOrd="0" presId="urn:microsoft.com/office/officeart/2005/8/layout/list1"/>
    <dgm:cxn modelId="{25DD0C6E-49C1-4937-B7FC-28D8DF7E8865}" type="presParOf" srcId="{CC02D566-3DCD-4DDF-9135-643F26A80180}" destId="{4706EF9A-476C-4F9B-9CD5-D1754A5588C0}" srcOrd="11" destOrd="0" presId="urn:microsoft.com/office/officeart/2005/8/layout/list1"/>
    <dgm:cxn modelId="{87C15804-4F1B-4081-9ECC-2D896E0FD8FA}" type="presParOf" srcId="{CC02D566-3DCD-4DDF-9135-643F26A80180}" destId="{24DF71BC-E0DF-405D-A30E-775B19C56D17}" srcOrd="12" destOrd="0" presId="urn:microsoft.com/office/officeart/2005/8/layout/list1"/>
    <dgm:cxn modelId="{4DEB5B6A-8FBF-4339-89BF-5C7F50D61ABA}" type="presParOf" srcId="{24DF71BC-E0DF-405D-A30E-775B19C56D17}" destId="{A150FC08-97C7-473F-89F3-C1A85C8E6045}" srcOrd="0" destOrd="0" presId="urn:microsoft.com/office/officeart/2005/8/layout/list1"/>
    <dgm:cxn modelId="{CC42AF5E-A96F-4841-8500-DF13A856380F}" type="presParOf" srcId="{24DF71BC-E0DF-405D-A30E-775B19C56D17}" destId="{1A04D3FA-DA64-45EE-9E3A-57C47D4B3902}" srcOrd="1" destOrd="0" presId="urn:microsoft.com/office/officeart/2005/8/layout/list1"/>
    <dgm:cxn modelId="{ED695EC1-16D9-4327-8E5E-4E00FCC4AC9B}" type="presParOf" srcId="{CC02D566-3DCD-4DDF-9135-643F26A80180}" destId="{0B60C146-81C5-4146-B8BC-3E664570C35C}" srcOrd="13" destOrd="0" presId="urn:microsoft.com/office/officeart/2005/8/layout/list1"/>
    <dgm:cxn modelId="{0FEB6AAB-C137-4E76-BD9B-4A585DE73D5E}" type="presParOf" srcId="{CC02D566-3DCD-4DDF-9135-643F26A80180}" destId="{F97602B4-FF4D-4C41-9A9D-B9B71E44474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F955F-BE57-4CC6-8DD7-9F0624592E3E}">
      <dsp:nvSpPr>
        <dsp:cNvPr id="0" name=""/>
        <dsp:cNvSpPr/>
      </dsp:nvSpPr>
      <dsp:spPr>
        <a:xfrm>
          <a:off x="0" y="806925"/>
          <a:ext cx="615156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9324D-256A-48F1-9E21-43966CA4157E}">
      <dsp:nvSpPr>
        <dsp:cNvPr id="0" name=""/>
        <dsp:cNvSpPr/>
      </dsp:nvSpPr>
      <dsp:spPr>
        <a:xfrm>
          <a:off x="307578" y="437925"/>
          <a:ext cx="4306094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760" tIns="0" rIns="16276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DEFINE OF FALL</a:t>
          </a:r>
        </a:p>
      </dsp:txBody>
      <dsp:txXfrm>
        <a:off x="343604" y="473951"/>
        <a:ext cx="4234042" cy="665948"/>
      </dsp:txXfrm>
    </dsp:sp>
    <dsp:sp modelId="{24A9337C-A3F9-4FDE-99F9-BE92C2CE647F}">
      <dsp:nvSpPr>
        <dsp:cNvPr id="0" name=""/>
        <dsp:cNvSpPr/>
      </dsp:nvSpPr>
      <dsp:spPr>
        <a:xfrm>
          <a:off x="0" y="1940925"/>
          <a:ext cx="615156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DE25B-7E30-42E9-B41A-9E2395B18AB4}">
      <dsp:nvSpPr>
        <dsp:cNvPr id="0" name=""/>
        <dsp:cNvSpPr/>
      </dsp:nvSpPr>
      <dsp:spPr>
        <a:xfrm>
          <a:off x="307578" y="1571925"/>
          <a:ext cx="4306094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760" tIns="0" rIns="16276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IDENTIFI THE RISK FACTORS OF FALL INJURY</a:t>
          </a:r>
        </a:p>
      </dsp:txBody>
      <dsp:txXfrm>
        <a:off x="343604" y="1607951"/>
        <a:ext cx="4234042" cy="665948"/>
      </dsp:txXfrm>
    </dsp:sp>
    <dsp:sp modelId="{5260A98E-EAA0-42DA-B18D-00D7B0B8646B}">
      <dsp:nvSpPr>
        <dsp:cNvPr id="0" name=""/>
        <dsp:cNvSpPr/>
      </dsp:nvSpPr>
      <dsp:spPr>
        <a:xfrm>
          <a:off x="0" y="3074925"/>
          <a:ext cx="615156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B9AF7-C4F4-43B8-8978-9ED01D7720CF}">
      <dsp:nvSpPr>
        <dsp:cNvPr id="0" name=""/>
        <dsp:cNvSpPr/>
      </dsp:nvSpPr>
      <dsp:spPr>
        <a:xfrm>
          <a:off x="307578" y="2705925"/>
          <a:ext cx="4306094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760" tIns="0" rIns="16276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EXPLAIN THE FALL RISK PREVENTION SRTRATEGIES </a:t>
          </a:r>
        </a:p>
      </dsp:txBody>
      <dsp:txXfrm>
        <a:off x="343604" y="2741951"/>
        <a:ext cx="4234042" cy="665948"/>
      </dsp:txXfrm>
    </dsp:sp>
    <dsp:sp modelId="{F97602B4-FF4D-4C41-9A9D-B9B71E444749}">
      <dsp:nvSpPr>
        <dsp:cNvPr id="0" name=""/>
        <dsp:cNvSpPr/>
      </dsp:nvSpPr>
      <dsp:spPr>
        <a:xfrm>
          <a:off x="0" y="4208925"/>
          <a:ext cx="615156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4D3FA-DA64-45EE-9E3A-57C47D4B3902}">
      <dsp:nvSpPr>
        <dsp:cNvPr id="0" name=""/>
        <dsp:cNvSpPr/>
      </dsp:nvSpPr>
      <dsp:spPr>
        <a:xfrm>
          <a:off x="307578" y="3839925"/>
          <a:ext cx="4306094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760" tIns="0" rIns="16276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DISCUSE THE FALL RISK ASSESSMENT TOOLS </a:t>
          </a:r>
        </a:p>
      </dsp:txBody>
      <dsp:txXfrm>
        <a:off x="343604" y="3875951"/>
        <a:ext cx="4234042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1/14/2024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1/14/2024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1/14/2024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eryjacop.blogspot.com/2017/11/blog-post_11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FF399-C6DA-B6BB-BAD8-7EE36E8C5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5983" b="5893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28FE06EF-150C-6806-FCDA-AAAD0781D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753529"/>
            <a:ext cx="8991600" cy="1645759"/>
          </a:xfrm>
        </p:spPr>
        <p:txBody>
          <a:bodyPr>
            <a:normAutofit/>
          </a:bodyPr>
          <a:lstStyle/>
          <a:p>
            <a:r>
              <a:rPr lang="en-US" dirty="0"/>
              <a:t>Fall Prevention</a:t>
            </a:r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7216E59-FC3F-1A2B-144A-EAC906C6C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704731"/>
            <a:ext cx="6801612" cy="51318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MADA ALSEDRAH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BSN.MSN.RN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866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داخلي, حائط, أثاث المنزل, معدات طبية&#10;&#10;تم إنشاء الوصف تلقائياً">
            <a:extLst>
              <a:ext uri="{FF2B5EF4-FFF2-40B4-BE49-F238E27FC236}">
                <a16:creationId xmlns:a16="http://schemas.microsoft.com/office/drawing/2014/main" id="{0AEA96B2-056F-A6AD-652D-D404100A95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</a:blip>
          <a:srcRect t="15144" b="11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A7E3A6F5-B933-7A26-BCCF-51A593D15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chemeClr val="bg1">
              <a:alpha val="45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Bed Rails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2DA76C9-9DE1-1ABC-B994-F1BB186AC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558" y="2406690"/>
            <a:ext cx="8884883" cy="3101983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2200" dirty="0"/>
              <a:t>A bed rail (side rail) is a device that serves as a guard or barrier along the side of the bed.</a:t>
            </a:r>
          </a:p>
          <a:p>
            <a:pPr algn="l" rtl="0">
              <a:lnSpc>
                <a:spcPct val="90000"/>
              </a:lnSpc>
            </a:pPr>
            <a:r>
              <a:rPr lang="en-US" sz="2200" dirty="0"/>
              <a:t>They are needed by persons who are unconscious or sedated with drugs. Some confused or disoriented people need them. If a person needs bed rails, always keep them up except when giving bedside nursing care.</a:t>
            </a:r>
          </a:p>
          <a:p>
            <a:pPr algn="l" rtl="0">
              <a:lnSpc>
                <a:spcPct val="90000"/>
              </a:lnSpc>
            </a:pPr>
            <a:r>
              <a:rPr lang="en-US" sz="2200" dirty="0"/>
              <a:t>Bed rails are considered restraints if: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200" dirty="0"/>
              <a:t>• The person cannot get out of bed.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200" dirty="0"/>
              <a:t>• The person cannot lower them without help.</a:t>
            </a:r>
          </a:p>
          <a:p>
            <a:pPr algn="l" rtl="0">
              <a:lnSpc>
                <a:spcPct val="90000"/>
              </a:lnSpc>
            </a:pPr>
            <a:r>
              <a:rPr lang="en-US" sz="2200" dirty="0"/>
              <a:t>Some people feel safer with bed rails up. Others use them to change positions in bed.</a:t>
            </a:r>
            <a:endParaRPr lang="ar-SA" sz="2200" dirty="0"/>
          </a:p>
        </p:txBody>
      </p:sp>
    </p:spTree>
    <p:extLst>
      <p:ext uri="{BB962C8B-B14F-4D97-AF65-F5344CB8AC3E}">
        <p14:creationId xmlns:p14="http://schemas.microsoft.com/office/powerpoint/2010/main" val="369626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858BD7-6FB3-BB64-822D-93C787CB8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964692"/>
            <a:ext cx="5928637" cy="1188720"/>
          </a:xfrm>
        </p:spPr>
        <p:txBody>
          <a:bodyPr>
            <a:normAutofit/>
          </a:bodyPr>
          <a:lstStyle/>
          <a:p>
            <a:pPr rtl="0"/>
            <a:r>
              <a:rPr lang="en-US"/>
              <a:t>Handrails and Grab Bars</a:t>
            </a:r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3082E97-109A-263E-86FF-9F3A6D0B2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71" y="2683879"/>
            <a:ext cx="6408420" cy="3101983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/>
              <a:t>Handrails are in hallways and stairways .They give support to persons who are weak or unsteady when walking.</a:t>
            </a:r>
          </a:p>
          <a:p>
            <a:pPr algn="l" rtl="0"/>
            <a:r>
              <a:rPr lang="en-US" sz="2400" dirty="0"/>
              <a:t>Grab bars are in bathrooms and in shower/tub rooms .They provide support for sitting down or getting up from a toilet. They also are used for getting in and out of the shower or tub.</a:t>
            </a:r>
            <a:endParaRPr lang="ar-SA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D6B9D3-00A7-48F8-887B-6740897B9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0B2701-82BB-40DA-83D9-70420B737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6220" y="315301"/>
            <a:ext cx="4014216" cy="5623561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65B5B4-BB97-436E-B26D-4FD1E3174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0812" y="479893"/>
            <a:ext cx="3685032" cy="52943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 descr="صورة تحتوي على حائط, شخص, داخلي, مرحاض&#10;&#10;تم إنشاء الوصف تلقائياً">
            <a:extLst>
              <a:ext uri="{FF2B5EF4-FFF2-40B4-BE49-F238E27FC236}">
                <a16:creationId xmlns:a16="http://schemas.microsoft.com/office/drawing/2014/main" id="{E1760D65-BF25-FCC9-28F3-6E23B5C9D4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11561" b="2"/>
          <a:stretch/>
        </p:blipFill>
        <p:spPr>
          <a:xfrm>
            <a:off x="8186411" y="665018"/>
            <a:ext cx="3353834" cy="2032419"/>
          </a:xfrm>
          <a:prstGeom prst="rect">
            <a:avLst/>
          </a:prstGeom>
        </p:spPr>
      </p:pic>
      <p:pic>
        <p:nvPicPr>
          <p:cNvPr id="6" name="صورة 5" descr="صورة تحتوي على أجهزة صحية, داخلي, ملحقات المرحاض, مرحاض&#10;&#10;تم إنشاء الوصف تلقائياً">
            <a:extLst>
              <a:ext uri="{FF2B5EF4-FFF2-40B4-BE49-F238E27FC236}">
                <a16:creationId xmlns:a16="http://schemas.microsoft.com/office/drawing/2014/main" id="{BE5B82A2-9F6B-8071-828E-A11EC9E041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365" r="-4" b="20286"/>
          <a:stretch/>
        </p:blipFill>
        <p:spPr>
          <a:xfrm>
            <a:off x="8186411" y="2854035"/>
            <a:ext cx="3353834" cy="276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11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C0817B-C4C3-A14E-915C-E95CDD82E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Wheel Locks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E3D97BE-6C19-012B-EEF7-7E8480989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990" y="2638044"/>
            <a:ext cx="8660874" cy="3101983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/>
              <a:t>Bed legs have wheels. They let the bed move easily. Wheels have locks to prevent the bed from moving.</a:t>
            </a:r>
          </a:p>
          <a:p>
            <a:pPr algn="l" rtl="0"/>
            <a:r>
              <a:rPr lang="en-US" sz="2400" dirty="0"/>
              <a:t>Wheels are locked at all times except when moving the bed. </a:t>
            </a:r>
          </a:p>
          <a:p>
            <a:pPr algn="l" rtl="0"/>
            <a:r>
              <a:rPr lang="en-US" sz="2400" dirty="0"/>
              <a:t>Make sure bed wheels are locked:</a:t>
            </a:r>
          </a:p>
          <a:p>
            <a:pPr marL="0" indent="0" algn="l" rtl="0">
              <a:buNone/>
            </a:pPr>
            <a:r>
              <a:rPr lang="en-US" sz="2400" dirty="0"/>
              <a:t>• When giving bedside care</a:t>
            </a:r>
          </a:p>
          <a:p>
            <a:pPr marL="0" indent="0" algn="l" rtl="0">
              <a:buNone/>
            </a:pPr>
            <a:r>
              <a:rPr lang="en-US" sz="2400" dirty="0"/>
              <a:t>• When you transfer a person to and from the bed</a:t>
            </a:r>
          </a:p>
          <a:p>
            <a:pPr algn="l" rtl="0"/>
            <a:r>
              <a:rPr lang="en-US" sz="2400" dirty="0"/>
              <a:t>Wheelchair and stretcher wheels also are locked during transfers</a:t>
            </a:r>
            <a:endParaRPr lang="ar-SA" sz="2400" dirty="0"/>
          </a:p>
        </p:txBody>
      </p:sp>
      <p:pic>
        <p:nvPicPr>
          <p:cNvPr id="5" name="صورة 4" descr="صورة تحتوي على رشاش, أدوات المائدة&#10;&#10;تم إنشاء الوصف تلقائياً">
            <a:extLst>
              <a:ext uri="{FF2B5EF4-FFF2-40B4-BE49-F238E27FC236}">
                <a16:creationId xmlns:a16="http://schemas.microsoft.com/office/drawing/2014/main" id="{5CC189FD-39A4-1B83-CDE6-057049878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435" y="3054040"/>
            <a:ext cx="2269990" cy="22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12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D8A9B4-E633-CF26-BA36-2F49E3AC5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7865" y="2921173"/>
            <a:ext cx="2745667" cy="1015663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en-US" sz="1700">
                <a:solidFill>
                  <a:srgbClr val="262626"/>
                </a:solidFill>
              </a:rPr>
              <a:t>FALL RISK ASSESSMENT TOOLS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AFBB67-2575-4F5A-96CF-CD2EB02A1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354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عنصر نائب للمحتوى 4" descr="صورة تحتوي على نص, لقطة شاشة, الخط, رقم&#10;&#10;تم إنشاء الوصف تلقائياً">
            <a:extLst>
              <a:ext uri="{FF2B5EF4-FFF2-40B4-BE49-F238E27FC236}">
                <a16:creationId xmlns:a16="http://schemas.microsoft.com/office/drawing/2014/main" id="{676A6BBD-6DA7-710F-038E-8FF51C4F9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158" y="361008"/>
            <a:ext cx="6827107" cy="5120330"/>
          </a:xfrm>
          <a:prstGeom prst="rect">
            <a:avLst/>
          </a:prstGeom>
        </p:spPr>
      </p:pic>
      <p:pic>
        <p:nvPicPr>
          <p:cNvPr id="7" name="صورة 6" descr="صورة تحتوي على نص, لقطة شاشة, الخط, خط&#10;&#10;تم إنشاء الوصف تلقائياً">
            <a:extLst>
              <a:ext uri="{FF2B5EF4-FFF2-40B4-BE49-F238E27FC236}">
                <a16:creationId xmlns:a16="http://schemas.microsoft.com/office/drawing/2014/main" id="{BCA9067A-2C71-0205-B21F-CE595D852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25" y="5263912"/>
            <a:ext cx="5728771" cy="139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21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C4A20-0884-5D24-BD92-DC17576F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7865" y="2921173"/>
            <a:ext cx="2745667" cy="1015663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en-US" sz="2000">
                <a:solidFill>
                  <a:srgbClr val="262626"/>
                </a:solidFill>
              </a:rPr>
              <a:t>CONT…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AFBB67-2575-4F5A-96CF-CD2EB02A1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354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عنصر نائب للمحتوى 4" descr="صورة تحتوي على نص, لقطة شاشة, الخط, رقم&#10;&#10;تم إنشاء الوصف تلقائياً">
            <a:extLst>
              <a:ext uri="{FF2B5EF4-FFF2-40B4-BE49-F238E27FC236}">
                <a16:creationId xmlns:a16="http://schemas.microsoft.com/office/drawing/2014/main" id="{781BF850-EA6B-9D4C-FAB3-F97736FFA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238" y="711482"/>
            <a:ext cx="6827107" cy="512033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9D43012-C2F4-E513-4554-502E22A4BF17}"/>
              </a:ext>
            </a:extLst>
          </p:cNvPr>
          <p:cNvSpPr txBox="1"/>
          <p:nvPr/>
        </p:nvSpPr>
        <p:spPr>
          <a:xfrm>
            <a:off x="1393019" y="6021740"/>
            <a:ext cx="537754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HIGH RISK SCORE : 12 AND ABOVE , MINIMUM SCORE 7 AND MAXIMUM SCORE IS 23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09363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, لقطة شاشة, الخط, رقم&#10;&#10;تم إنشاء الوصف تلقائياً">
            <a:extLst>
              <a:ext uri="{FF2B5EF4-FFF2-40B4-BE49-F238E27FC236}">
                <a16:creationId xmlns:a16="http://schemas.microsoft.com/office/drawing/2014/main" id="{EF8D1F4E-897E-DF99-52D1-287F6373BD7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51008" y="1491507"/>
            <a:ext cx="8603848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69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041AB2-A9B4-4D3F-B120-38E7860A8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4" y="804334"/>
            <a:ext cx="10583332" cy="5249332"/>
          </a:xfrm>
          <a:prstGeom prst="rect">
            <a:avLst/>
          </a:prstGeom>
          <a:solidFill>
            <a:srgbClr val="FFFFFF"/>
          </a:solidFill>
          <a:ln w="190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 descr="صورة تحتوي على نص, لقطة شاشة, الخط, رقم&#10;&#10;تم إنشاء الوصف تلقائياً">
            <a:extLst>
              <a:ext uri="{FF2B5EF4-FFF2-40B4-BE49-F238E27FC236}">
                <a16:creationId xmlns:a16="http://schemas.microsoft.com/office/drawing/2014/main" id="{632507A6-8D4B-8FF5-E834-8ECA8382D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431" y="1124712"/>
            <a:ext cx="7229138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96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041AB2-A9B4-4D3F-B120-38E7860A8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4" y="804334"/>
            <a:ext cx="10583332" cy="5249332"/>
          </a:xfrm>
          <a:prstGeom prst="rect">
            <a:avLst/>
          </a:prstGeom>
          <a:solidFill>
            <a:srgbClr val="FFFFFF"/>
          </a:solidFill>
          <a:ln w="190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 descr="صورة تحتوي على نص, لقطة شاشة, صفحة ويب&#10;&#10;تم إنشاء الوصف تلقائياً">
            <a:extLst>
              <a:ext uri="{FF2B5EF4-FFF2-40B4-BE49-F238E27FC236}">
                <a16:creationId xmlns:a16="http://schemas.microsoft.com/office/drawing/2014/main" id="{71D8A485-0130-89FC-42F8-74E11C2E3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456" y="1124712"/>
            <a:ext cx="7649088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89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شعار, الخط&#10;&#10;تم إنشاء الوصف تلقائياً">
            <a:extLst>
              <a:ext uri="{FF2B5EF4-FFF2-40B4-BE49-F238E27FC236}">
                <a16:creationId xmlns:a16="http://schemas.microsoft.com/office/drawing/2014/main" id="{9037F109-CECB-0453-01B3-E4467B235F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23" b="36880"/>
          <a:stretch/>
        </p:blipFill>
        <p:spPr>
          <a:xfrm>
            <a:off x="1643604" y="1355074"/>
            <a:ext cx="9120852" cy="476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70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شعار, التصميم&#10;&#10;تم إنشاء الوصف تلقائياً">
            <a:extLst>
              <a:ext uri="{FF2B5EF4-FFF2-40B4-BE49-F238E27FC236}">
                <a16:creationId xmlns:a16="http://schemas.microsoft.com/office/drawing/2014/main" id="{8AFFFA15-1B00-30DD-99D4-46DCE1AB7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962" b="36371"/>
          <a:stretch/>
        </p:blipFill>
        <p:spPr>
          <a:xfrm>
            <a:off x="1226918" y="755248"/>
            <a:ext cx="9433366" cy="534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36D221-E91F-4CA7-904A-D533B97F4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5AAD0824-1513-357D-A5C9-CDAEB57F8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3"/>
            <a:ext cx="3401568" cy="149579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rgbClr val="0D0D0D"/>
                </a:solidFill>
              </a:rPr>
              <a:t>OBJECTIVES </a:t>
            </a:r>
            <a:endParaRPr lang="ar-SA">
              <a:solidFill>
                <a:srgbClr val="0D0D0D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3906AD-57D2-40AD-A4A4-DEE56613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عنصر نائب للمحتوى 2">
            <a:extLst>
              <a:ext uri="{FF2B5EF4-FFF2-40B4-BE49-F238E27FC236}">
                <a16:creationId xmlns:a16="http://schemas.microsoft.com/office/drawing/2014/main" id="{73C2ED21-81AB-AF94-90AA-37AFFE0D36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793123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1926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D0E430F6-2E2E-44BF-72DB-781AC933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82848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REFERANCES:</a:t>
            </a:r>
            <a:endParaRPr lang="ar-SA" sz="2600" dirty="0">
              <a:solidFill>
                <a:srgbClr val="FFFFFF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81576F5-8085-04AC-BD26-3D0738BD9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pPr algn="l" rtl="0"/>
            <a:r>
              <a:rPr lang="en-US" dirty="0"/>
              <a:t>1. Sorrentino, S. A., </a:t>
            </a:r>
            <a:r>
              <a:rPr lang="en-US" dirty="0" err="1"/>
              <a:t>Remmert</a:t>
            </a:r>
            <a:r>
              <a:rPr lang="en-US" dirty="0"/>
              <a:t>, L., &amp; Wilk, L. S. (2020). Mosby's Textbook for Nursing Assistants (10th ed.). St. Louis, MO: Elsevier.)</a:t>
            </a:r>
          </a:p>
          <a:p>
            <a:pPr algn="l" rtl="0"/>
            <a:r>
              <a:rPr lang="en-US" dirty="0"/>
              <a:t>KFSH-B POLICY &amp; PROCEDURE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53480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id="{98ED698A-61DA-D7FF-846E-C2FEF1E4C5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2487506" y="1271016"/>
            <a:ext cx="7672832" cy="431596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78B04510-A3E1-6E3C-14E2-1D39FFAD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en-US" sz="2000">
                <a:solidFill>
                  <a:srgbClr val="FFFFFF"/>
                </a:solidFill>
              </a:rPr>
              <a:t>ANY q ?</a:t>
            </a:r>
          </a:p>
        </p:txBody>
      </p:sp>
    </p:spTree>
    <p:extLst>
      <p:ext uri="{BB962C8B-B14F-4D97-AF65-F5344CB8AC3E}">
        <p14:creationId xmlns:p14="http://schemas.microsoft.com/office/powerpoint/2010/main" val="153138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Magnifying glass on clear background">
            <a:extLst>
              <a:ext uri="{FF2B5EF4-FFF2-40B4-BE49-F238E27FC236}">
                <a16:creationId xmlns:a16="http://schemas.microsoft.com/office/drawing/2014/main" id="{91305C60-7F61-8FA7-EDB6-98B6F03E6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07" b="31014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0CF875F-807F-8A71-22C0-907CC5EE0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753529"/>
            <a:ext cx="8991600" cy="164575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pPr rtl="0"/>
            <a:r>
              <a:rPr lang="en-US" sz="3800">
                <a:solidFill>
                  <a:srgbClr val="262626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92634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EA2493-E333-106E-2696-EFFA7AC6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3017582-C089-BD13-1CAE-2C963112A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04" y="2362623"/>
            <a:ext cx="10880993" cy="3817840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/>
              <a:t>The risk of falling increases with age. Persons older than 65 years are at risk. Falls are a leading cause of injuries and deaths among older persons. A history of falls increases the risk of falling again. Falls are the most common accidents in nursing centers.</a:t>
            </a:r>
          </a:p>
          <a:p>
            <a:pPr algn="l" rtl="0"/>
            <a:r>
              <a:rPr lang="en-US" sz="2400" dirty="0"/>
              <a:t>The Centers for Medicare &amp; Medicaid Services </a:t>
            </a:r>
            <a:r>
              <a:rPr lang="en-US" sz="2400" dirty="0">
                <a:solidFill>
                  <a:srgbClr val="FF0000"/>
                </a:solidFill>
              </a:rPr>
              <a:t>defines A Fall</a:t>
            </a:r>
            <a:r>
              <a:rPr lang="en-US" sz="2400" dirty="0"/>
              <a:t> as:</a:t>
            </a:r>
          </a:p>
          <a:p>
            <a:pPr algn="l" rtl="0"/>
            <a:r>
              <a:rPr lang="en-US" sz="2400" dirty="0">
                <a:solidFill>
                  <a:schemeClr val="tx1"/>
                </a:solidFill>
              </a:rPr>
              <a:t>Unintentionally coming to rest on the ground, floor, or other lower level. Force, such as being pushed, was not involved.</a:t>
            </a:r>
          </a:p>
          <a:p>
            <a:pPr algn="l" rtl="0"/>
            <a:r>
              <a:rPr lang="en-US" sz="2400" dirty="0">
                <a:solidFill>
                  <a:schemeClr val="tx1"/>
                </a:solidFill>
              </a:rPr>
              <a:t>When a person loses his or her balance and would have Fallen if staff did not act to prevent the fall.</a:t>
            </a:r>
          </a:p>
          <a:p>
            <a:pPr algn="l" rtl="0"/>
            <a:r>
              <a:rPr lang="en-US" sz="2400" dirty="0">
                <a:solidFill>
                  <a:schemeClr val="tx1"/>
                </a:solidFill>
              </a:rPr>
              <a:t>When </a:t>
            </a:r>
            <a:r>
              <a:rPr lang="en-US" sz="2400" dirty="0"/>
              <a:t>a person is found on the floor unless matters suggest otherwise.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48349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حائط, داخلي&#10;&#10;تم إنشاء الوصف تلقائياً">
            <a:extLst>
              <a:ext uri="{FF2B5EF4-FFF2-40B4-BE49-F238E27FC236}">
                <a16:creationId xmlns:a16="http://schemas.microsoft.com/office/drawing/2014/main" id="{424DE478-FDF6-23C6-F3BE-A2B1A76D9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638" r="913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0BD417E4-19E4-B69A-F80D-21B282926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CAUSES AND RISK FACTORS FOR FALLS</a:t>
            </a:r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3E0C33E-5D7F-2280-2E7B-F7D80E81F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8003534" cy="350936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l" rtl="0"/>
            <a:r>
              <a:rPr lang="en-US" sz="2400" dirty="0"/>
              <a:t>Most falls occur:</a:t>
            </a:r>
          </a:p>
          <a:p>
            <a:pPr marL="0" indent="0" algn="l" rtl="0">
              <a:buNone/>
            </a:pPr>
            <a:r>
              <a:rPr lang="en-US" sz="2400" dirty="0"/>
              <a:t>• In patient and resident rooms and in bathrooms.</a:t>
            </a:r>
          </a:p>
          <a:p>
            <a:pPr marL="0" indent="0" algn="l" rtl="0">
              <a:buNone/>
            </a:pPr>
            <a:r>
              <a:rPr lang="en-US" sz="2400" dirty="0"/>
              <a:t>• Within the first 72 hours of admission to a hospital or nursing center.</a:t>
            </a:r>
          </a:p>
          <a:p>
            <a:pPr marL="0" indent="0" algn="l" rtl="0">
              <a:buNone/>
            </a:pPr>
            <a:r>
              <a:rPr lang="en-US" sz="2400" dirty="0"/>
              <a:t>• During the night and after meals.</a:t>
            </a:r>
          </a:p>
          <a:p>
            <a:pPr marL="0" indent="0" algn="l" rtl="0">
              <a:buNone/>
            </a:pPr>
            <a:r>
              <a:rPr lang="en-US" sz="2400" dirty="0"/>
              <a:t>• During shift changes. Staff are busy going off and coming on duty. Confusion can occur about who gives care and answers call lights.</a:t>
            </a:r>
          </a:p>
          <a:p>
            <a:pPr algn="l" rtl="0"/>
            <a:r>
              <a:rPr lang="en-US" sz="2400" dirty="0"/>
              <a:t>The accident risk factor of the population at risk for safety hazards can lead to falls .</a:t>
            </a:r>
          </a:p>
        </p:txBody>
      </p:sp>
    </p:spTree>
    <p:extLst>
      <p:ext uri="{BB962C8B-B14F-4D97-AF65-F5344CB8AC3E}">
        <p14:creationId xmlns:p14="http://schemas.microsoft.com/office/powerpoint/2010/main" val="329379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لقطة شاشة, المستند, رقم&#10;&#10;تم إنشاء الوصف تلقائياً">
            <a:extLst>
              <a:ext uri="{FF2B5EF4-FFF2-40B4-BE49-F238E27FC236}">
                <a16:creationId xmlns:a16="http://schemas.microsoft.com/office/drawing/2014/main" id="{B495EC6F-6453-A1E7-8D38-965F5A093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947" y="555585"/>
            <a:ext cx="6184088" cy="577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0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>
            <a:extLst>
              <a:ext uri="{FF2B5EF4-FFF2-40B4-BE49-F238E27FC236}">
                <a16:creationId xmlns:a16="http://schemas.microsoft.com/office/drawing/2014/main" id="{7D718925-A1A9-F577-FAFB-E1EF7E725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pPr rtl="0"/>
            <a:r>
              <a:rPr lang="en-US">
                <a:solidFill>
                  <a:srgbClr val="262626"/>
                </a:solidFill>
              </a:rPr>
              <a:t>STRATEGIES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EBAAEF-3E73-4D85-9A3C-E40FEAFAE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 descr="صورة تحتوي على نص, لقطة شاشة, الخط, رسالة&#10;&#10;تم إنشاء الوصف تلقائياً">
            <a:extLst>
              <a:ext uri="{FF2B5EF4-FFF2-40B4-BE49-F238E27FC236}">
                <a16:creationId xmlns:a16="http://schemas.microsoft.com/office/drawing/2014/main" id="{FD3461B3-370C-9BEB-DEF7-18BC4D4AF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537" y="318304"/>
            <a:ext cx="4149547" cy="62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3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6E974B-4100-B51B-E2A1-CA15B09EF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pPr rtl="0"/>
            <a:r>
              <a:rPr lang="en-US">
                <a:solidFill>
                  <a:srgbClr val="262626"/>
                </a:solidFill>
              </a:rPr>
              <a:t>Cont…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BAAEF-3E73-4D85-9A3C-E40FEAFAE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عنصر نائب للمحتوى 8" descr="صورة تحتوي على نص, لقطة شاشة, الخط, رقم&#10;&#10;تم إنشاء الوصف تلقائياً">
            <a:extLst>
              <a:ext uri="{FF2B5EF4-FFF2-40B4-BE49-F238E27FC236}">
                <a16:creationId xmlns:a16="http://schemas.microsoft.com/office/drawing/2014/main" id="{F7B7DAE4-CF2D-E16E-F0D2-A6A60F97C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9336" y="330884"/>
            <a:ext cx="4747622" cy="6397293"/>
          </a:xfrm>
        </p:spPr>
      </p:pic>
    </p:spTree>
    <p:extLst>
      <p:ext uri="{BB962C8B-B14F-4D97-AF65-F5344CB8AC3E}">
        <p14:creationId xmlns:p14="http://schemas.microsoft.com/office/powerpoint/2010/main" val="3335554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رقم&#10;&#10;تم إنشاء الوصف تلقائياً">
            <a:extLst>
              <a:ext uri="{FF2B5EF4-FFF2-40B4-BE49-F238E27FC236}">
                <a16:creationId xmlns:a16="http://schemas.microsoft.com/office/drawing/2014/main" id="{992505B2-07ED-110A-9807-488DACBDA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2341824"/>
            <a:ext cx="11229975" cy="4095750"/>
          </a:xfrm>
          <a:prstGeom prst="rect">
            <a:avLst/>
          </a:prstGeom>
        </p:spPr>
      </p:pic>
      <p:sp>
        <p:nvSpPr>
          <p:cNvPr id="4" name="عنوان 3">
            <a:extLst>
              <a:ext uri="{FF2B5EF4-FFF2-40B4-BE49-F238E27FC236}">
                <a16:creationId xmlns:a16="http://schemas.microsoft.com/office/drawing/2014/main" id="{261C9221-ACFA-3A2B-8D96-A0BCE02A0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60083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معدات طبية, داخلي, رعاية صحية, مستشفى&#10;&#10;تم إنشاء الوصف تلقائياً">
            <a:extLst>
              <a:ext uri="{FF2B5EF4-FFF2-40B4-BE49-F238E27FC236}">
                <a16:creationId xmlns:a16="http://schemas.microsoft.com/office/drawing/2014/main" id="{CEF71915-4F1D-161C-DB65-061922D6DA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85" r="-3" b="2961"/>
          <a:stretch/>
        </p:blipFill>
        <p:spPr>
          <a:xfrm>
            <a:off x="1134318" y="1143005"/>
            <a:ext cx="4838219" cy="5165198"/>
          </a:xfrm>
          <a:prstGeom prst="rect">
            <a:avLst/>
          </a:prstGeom>
        </p:spPr>
      </p:pic>
      <p:pic>
        <p:nvPicPr>
          <p:cNvPr id="5" name="عنصر نائب للمحتوى 4" descr="صورة تحتوي على داخلي, أثاث المنزل, نص, البياضات/خيوط كتان&#10;&#10;تم إنشاء الوصف تلقائياً">
            <a:extLst>
              <a:ext uri="{FF2B5EF4-FFF2-40B4-BE49-F238E27FC236}">
                <a16:creationId xmlns:a16="http://schemas.microsoft.com/office/drawing/2014/main" id="{BB0597E0-1386-27D7-E473-4B68178FB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359" r="-3" b="822"/>
          <a:stretch/>
        </p:blipFill>
        <p:spPr>
          <a:xfrm>
            <a:off x="6219465" y="1143005"/>
            <a:ext cx="5135300" cy="516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04259"/>
      </p:ext>
    </p:extLst>
  </p:cSld>
  <p:clrMapOvr>
    <a:masterClrMapping/>
  </p:clrMapOvr>
</p:sld>
</file>

<file path=ppt/theme/theme1.xml><?xml version="1.0" encoding="utf-8"?>
<a:theme xmlns:a="http://schemas.openxmlformats.org/drawingml/2006/main" name="رزمة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رزمة</Template>
  <TotalTime>147</TotalTime>
  <Words>561</Words>
  <Application>Microsoft Office PowerPoint</Application>
  <PresentationFormat>شاشة عريضة</PresentationFormat>
  <Paragraphs>49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5" baseType="lpstr">
      <vt:lpstr>Arial</vt:lpstr>
      <vt:lpstr>Gill Sans MT</vt:lpstr>
      <vt:lpstr>رزمة</vt:lpstr>
      <vt:lpstr>Fall Prevention</vt:lpstr>
      <vt:lpstr>OBJECTIVES </vt:lpstr>
      <vt:lpstr>INTRODUCTION</vt:lpstr>
      <vt:lpstr>CAUSES AND RISK FACTORS FOR FALLS</vt:lpstr>
      <vt:lpstr>عرض تقديمي في PowerPoint</vt:lpstr>
      <vt:lpstr>STRATEGIES</vt:lpstr>
      <vt:lpstr>Cont…</vt:lpstr>
      <vt:lpstr>CONT…</vt:lpstr>
      <vt:lpstr>عرض تقديمي في PowerPoint</vt:lpstr>
      <vt:lpstr>Bed Rails</vt:lpstr>
      <vt:lpstr>Handrails and Grab Bars</vt:lpstr>
      <vt:lpstr>Wheel Locks</vt:lpstr>
      <vt:lpstr>FALL RISK ASSESSMENT TOOLS</vt:lpstr>
      <vt:lpstr>CONT…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REFERANCES:</vt:lpstr>
      <vt:lpstr>ANY q 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Prevention</dc:title>
  <dc:creator>مدى السدرة ID 442920354</dc:creator>
  <cp:lastModifiedBy>مدى السدرة ID 442920354</cp:lastModifiedBy>
  <cp:revision>2</cp:revision>
  <dcterms:created xsi:type="dcterms:W3CDTF">2024-01-13T14:30:38Z</dcterms:created>
  <dcterms:modified xsi:type="dcterms:W3CDTF">2024-01-14T18:01:28Z</dcterms:modified>
</cp:coreProperties>
</file>