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8" r:id="rId25"/>
    <p:sldId id="279" r:id="rId26"/>
    <p:sldId id="281" r:id="rId2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600" b="0" cap="none"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6/22/2024</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15535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29162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6/22/2024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8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79284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6/22/2024</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58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002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6/22/2024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48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6/22/2024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53740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6/22/2024</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825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6/22/2024</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5867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6/22/2024</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33690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lIns="109728" tIns="109728" rIns="109728" bIns="91440" anchor="ct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lIns="109728" tIns="109728" rIns="109728" bIns="9144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lIns="109728" tIns="109728" rIns="109728" bIns="91440" anchor="ctr"/>
          <a:lstStyle>
            <a:lvl1pPr algn="l">
              <a:defRPr sz="1200" spc="0" baseline="0">
                <a:solidFill>
                  <a:schemeClr val="tx1">
                    <a:lumMod val="75000"/>
                    <a:lumOff val="25000"/>
                  </a:schemeClr>
                </a:solidFill>
                <a:latin typeface="+mj-lt"/>
              </a:defRPr>
            </a:lvl1pPr>
          </a:lstStyle>
          <a:p>
            <a:fld id="{4AF8082C-0922-4249-A612-B415F5231620}" type="datetime1">
              <a:rPr lang="en-US" smtClean="0"/>
              <a:t>6/22/2024</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lIns="109728" tIns="109728" rIns="109728" bIns="91440" anchor="ctr"/>
          <a:lstStyle>
            <a:lvl1pPr algn="l">
              <a:defRPr sz="1200" spc="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lIns="109728" tIns="109728" rIns="109728" bIns="91440" anchor="b"/>
          <a:lstStyle>
            <a:lvl1pPr algn="r">
              <a:defRPr sz="1600" b="1" spc="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76904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20000"/>
        </a:lnSpc>
        <a:spcBef>
          <a:spcPct val="0"/>
        </a:spcBef>
        <a:buNone/>
        <a:defRPr sz="3600" b="1" kern="1200" spc="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14000"/>
        </a:lnSpc>
        <a:spcBef>
          <a:spcPts val="930"/>
        </a:spcBef>
        <a:buFont typeface="Corbel" panose="020B0503020204020204" pitchFamily="34" charset="0"/>
        <a:buNone/>
        <a:defRPr sz="2000" b="1"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14000"/>
        </a:lnSpc>
        <a:spcBef>
          <a:spcPts val="930"/>
        </a:spcBef>
        <a:buFont typeface="Corbel" panose="020B0503020204020204" pitchFamily="34" charset="0"/>
        <a:buNone/>
        <a:defRPr sz="18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14000"/>
        </a:lnSpc>
        <a:spcBef>
          <a:spcPts val="930"/>
        </a:spcBef>
        <a:buFont typeface="Corbel" panose="020B0503020204020204" pitchFamily="34" charset="0"/>
        <a:buChar char="–"/>
        <a:defRPr sz="1600" i="0"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14000"/>
        </a:lnSpc>
        <a:spcBef>
          <a:spcPts val="930"/>
        </a:spcBef>
        <a:buFont typeface="Corbel" panose="020B0503020204020204" pitchFamily="34" charset="0"/>
        <a:buChar char="–"/>
        <a:defRPr sz="16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14000"/>
        </a:lnSpc>
        <a:spcBef>
          <a:spcPts val="930"/>
        </a:spcBef>
        <a:buFont typeface="Corbel" panose="020B0503020204020204" pitchFamily="34" charset="0"/>
        <a:buChar char="–"/>
        <a:defRPr sz="1600" i="0"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ople holding hands">
            <a:extLst>
              <a:ext uri="{FF2B5EF4-FFF2-40B4-BE49-F238E27FC236}">
                <a16:creationId xmlns:a16="http://schemas.microsoft.com/office/drawing/2014/main" id="{3BE2ABF6-49CC-C90C-031C-239021FA7561}"/>
              </a:ext>
            </a:extLst>
          </p:cNvPr>
          <p:cNvPicPr>
            <a:picLocks noChangeAspect="1"/>
          </p:cNvPicPr>
          <p:nvPr/>
        </p:nvPicPr>
        <p:blipFill rotWithShape="1">
          <a:blip r:embed="rId2"/>
          <a:srcRect l="430" r="-1" b="-1"/>
          <a:stretch/>
        </p:blipFill>
        <p:spPr>
          <a:xfrm>
            <a:off x="20" y="1074544"/>
            <a:ext cx="7562606" cy="5069861"/>
          </a:xfrm>
          <a:prstGeom prst="rect">
            <a:avLst/>
          </a:prstGeom>
        </p:spPr>
      </p:pic>
      <p:sp>
        <p:nvSpPr>
          <p:cNvPr id="13" name="Rectangle 12">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AC7DBDB8-A193-1D12-14C0-307D87DBBD80}"/>
              </a:ext>
            </a:extLst>
          </p:cNvPr>
          <p:cNvSpPr>
            <a:spLocks noGrp="1"/>
          </p:cNvSpPr>
          <p:nvPr>
            <p:ph type="ctrTitle"/>
          </p:nvPr>
        </p:nvSpPr>
        <p:spPr>
          <a:xfrm>
            <a:off x="7973503" y="1709530"/>
            <a:ext cx="3754671" cy="2528515"/>
          </a:xfrm>
        </p:spPr>
        <p:txBody>
          <a:bodyPr anchor="b">
            <a:normAutofit/>
          </a:bodyPr>
          <a:lstStyle/>
          <a:p>
            <a:pPr>
              <a:spcAft>
                <a:spcPts val="800"/>
              </a:spcAft>
            </a:pPr>
            <a:r>
              <a:rPr lang="en-US" sz="3600">
                <a:solidFill>
                  <a:schemeClr val="tx2"/>
                </a:solidFill>
                <a:effectLst/>
                <a:latin typeface="Calibri" panose="020F0502020204030204" pitchFamily="34" charset="0"/>
                <a:ea typeface="Calibri" panose="020F0502020204030204" pitchFamily="34" charset="0"/>
                <a:cs typeface="Arial" panose="020B0604020202020204" pitchFamily="34" charset="0"/>
              </a:rPr>
              <a:t>C H A P T E R 5 9</a:t>
            </a:r>
            <a:br>
              <a:rPr lang="en-US" sz="3600">
                <a:solidFill>
                  <a:schemeClr val="tx2"/>
                </a:solidFill>
                <a:effectLst/>
                <a:latin typeface="Calibri" panose="020F0502020204030204" pitchFamily="34" charset="0"/>
                <a:ea typeface="Calibri" panose="020F0502020204030204" pitchFamily="34" charset="0"/>
                <a:cs typeface="Arial" panose="020B0604020202020204" pitchFamily="34" charset="0"/>
              </a:rPr>
            </a:br>
            <a:r>
              <a:rPr lang="en-US" sz="3600">
                <a:solidFill>
                  <a:schemeClr val="tx2"/>
                </a:solidFill>
                <a:effectLst/>
                <a:latin typeface="Calibri" panose="020F0502020204030204" pitchFamily="34" charset="0"/>
                <a:ea typeface="Calibri" panose="020F0502020204030204" pitchFamily="34" charset="0"/>
                <a:cs typeface="Arial" panose="020B0604020202020204" pitchFamily="34" charset="0"/>
              </a:rPr>
              <a:t>End-of-Life Care</a:t>
            </a:r>
            <a:endParaRPr lang="ar-SA" sz="3600">
              <a:solidFill>
                <a:schemeClr val="tx2"/>
              </a:solidFill>
            </a:endParaRPr>
          </a:p>
        </p:txBody>
      </p:sp>
      <p:sp>
        <p:nvSpPr>
          <p:cNvPr id="3" name="عنوان فرعي 2">
            <a:extLst>
              <a:ext uri="{FF2B5EF4-FFF2-40B4-BE49-F238E27FC236}">
                <a16:creationId xmlns:a16="http://schemas.microsoft.com/office/drawing/2014/main" id="{C28BFABA-9F42-C04A-6EA8-286FB65B939C}"/>
              </a:ext>
            </a:extLst>
          </p:cNvPr>
          <p:cNvSpPr>
            <a:spLocks noGrp="1"/>
          </p:cNvSpPr>
          <p:nvPr>
            <p:ph type="subTitle" idx="1"/>
          </p:nvPr>
        </p:nvSpPr>
        <p:spPr>
          <a:xfrm>
            <a:off x="7976914" y="4238046"/>
            <a:ext cx="3806919" cy="1741404"/>
          </a:xfrm>
        </p:spPr>
        <p:txBody>
          <a:bodyPr anchor="t">
            <a:normAutofit/>
          </a:bodyPr>
          <a:lstStyle/>
          <a:p>
            <a:pPr algn="ctr"/>
            <a:r>
              <a:rPr lang="en-US" sz="2000" dirty="0">
                <a:solidFill>
                  <a:schemeClr val="tx2"/>
                </a:solidFill>
              </a:rPr>
              <a:t>MADA ALSEDRAH</a:t>
            </a:r>
            <a:endParaRPr lang="ar-SA" sz="2000" dirty="0">
              <a:solidFill>
                <a:schemeClr val="tx2"/>
              </a:solidFill>
            </a:endParaRPr>
          </a:p>
        </p:txBody>
      </p:sp>
      <p:sp>
        <p:nvSpPr>
          <p:cNvPr id="17" name="Rectangle 16">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7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D8704FCF-5149-1DF2-EAB7-BA76EDD410F8}"/>
              </a:ext>
            </a:extLst>
          </p:cNvPr>
          <p:cNvSpPr>
            <a:spLocks noGrp="1"/>
          </p:cNvSpPr>
          <p:nvPr>
            <p:ph type="title"/>
          </p:nvPr>
        </p:nvSpPr>
        <p:spPr/>
        <p:txBody>
          <a:bodyPr/>
          <a:lstStyle/>
          <a:p>
            <a:r>
              <a:rPr lang="en-US" dirty="0" err="1"/>
              <a:t>Cont</a:t>
            </a:r>
            <a:r>
              <a:rPr lang="en-US" dirty="0"/>
              <a:t>…</a:t>
            </a:r>
            <a:endParaRPr lang="ar-SA" dirty="0"/>
          </a:p>
        </p:txBody>
      </p:sp>
      <p:sp>
        <p:nvSpPr>
          <p:cNvPr id="6" name="عنصر نائب للمحتوى 5">
            <a:extLst>
              <a:ext uri="{FF2B5EF4-FFF2-40B4-BE49-F238E27FC236}">
                <a16:creationId xmlns:a16="http://schemas.microsoft.com/office/drawing/2014/main" id="{861313B1-DA99-611C-F3C0-364D61329970}"/>
              </a:ext>
            </a:extLst>
          </p:cNvPr>
          <p:cNvSpPr>
            <a:spLocks noGrp="1"/>
          </p:cNvSpPr>
          <p:nvPr>
            <p:ph idx="1"/>
          </p:nvPr>
        </p:nvSpPr>
        <p:spPr>
          <a:xfrm>
            <a:off x="5380075" y="1531378"/>
            <a:ext cx="6172412" cy="5197497"/>
          </a:xfrm>
        </p:spPr>
        <p:txBody>
          <a:bodyPr/>
          <a:lstStyle/>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Stage 5: Acceptance. </a:t>
            </a:r>
            <a:r>
              <a:rPr lang="en-US" sz="2400" b="0" dirty="0">
                <a:effectLst/>
                <a:latin typeface="Calibri" panose="020F0502020204030204" pitchFamily="34" charset="0"/>
                <a:ea typeface="Calibri" panose="020F0502020204030204" pitchFamily="34" charset="0"/>
                <a:cs typeface="Arial" panose="020B0604020202020204" pitchFamily="34" charset="0"/>
              </a:rPr>
              <a:t>The person is calm, at peace, and accepts death. The person has said what needs to be said. Unfinished business is complete. This stage may last for many months or years. Reaching the acceptance stage does not mean death is near.</a:t>
            </a:r>
          </a:p>
          <a:p>
            <a:pPr marL="285750" indent="-285750" algn="ctr">
              <a:buFont typeface="Wingdings" panose="05000000000000000000" pitchFamily="2" charset="2"/>
              <a:buChar char="v"/>
            </a:pPr>
            <a:r>
              <a:rPr lang="en-US" sz="2400" b="0" dirty="0">
                <a:solidFill>
                  <a:srgbClr val="FF0000"/>
                </a:solidFill>
                <a:effectLst/>
                <a:latin typeface="Calibri" panose="020F0502020204030204" pitchFamily="34" charset="0"/>
                <a:ea typeface="Calibri" panose="020F0502020204030204" pitchFamily="34" charset="0"/>
                <a:cs typeface="Arial" panose="020B0604020202020204" pitchFamily="34" charset="0"/>
              </a:rPr>
              <a:t>Dying persons do not always pass through each stage. A person may stay in one stage. Some move back and forth between stages. For example, a person moves from acceptance back to bargaining and then moves forward to acceptance.</a:t>
            </a:r>
          </a:p>
          <a:p>
            <a:endParaRPr lang="en-US" sz="2400" b="0" dirty="0">
              <a:effectLst/>
              <a:latin typeface="Calibri" panose="020F0502020204030204" pitchFamily="34" charset="0"/>
              <a:ea typeface="Calibri" panose="020F0502020204030204" pitchFamily="34" charset="0"/>
              <a:cs typeface="Arial" panose="020B0604020202020204" pitchFamily="34" charset="0"/>
            </a:endParaRPr>
          </a:p>
          <a:p>
            <a:endParaRPr lang="ar-SA" sz="2800" b="0" dirty="0"/>
          </a:p>
        </p:txBody>
      </p:sp>
    </p:spTree>
    <p:extLst>
      <p:ext uri="{BB962C8B-B14F-4D97-AF65-F5344CB8AC3E}">
        <p14:creationId xmlns:p14="http://schemas.microsoft.com/office/powerpoint/2010/main" val="61712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646ADF6-69E5-5BCC-D722-2DE16D8D961F}"/>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Comfort Needs</a:t>
            </a:r>
            <a:endParaRPr lang="ar-SA" dirty="0">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B73B0D73-646D-377E-85DC-4E662CD7C027}"/>
              </a:ext>
            </a:extLst>
          </p:cNvPr>
          <p:cNvSpPr>
            <a:spLocks noGrp="1"/>
          </p:cNvSpPr>
          <p:nvPr>
            <p:ph idx="1"/>
          </p:nvPr>
        </p:nvSpPr>
        <p:spPr>
          <a:xfrm>
            <a:off x="1303072" y="2387788"/>
            <a:ext cx="10656628" cy="3426158"/>
          </a:xfrm>
        </p:spPr>
        <p:txBody>
          <a:bodyPr anchor="t">
            <a:no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End-of-life care </a:t>
            </a:r>
            <a:r>
              <a:rPr lang="en-US" sz="1800" b="0" dirty="0">
                <a:effectLst/>
                <a:latin typeface="Calibri" panose="020F0502020204030204" pitchFamily="34" charset="0"/>
                <a:ea typeface="Calibri" panose="020F0502020204030204" pitchFamily="34" charset="0"/>
                <a:cs typeface="Arial" panose="020B0604020202020204" pitchFamily="34" charset="0"/>
              </a:rPr>
              <a:t>involves physical, mental and emotional, and spiritual comfort. </a:t>
            </a:r>
            <a:r>
              <a:rPr lang="en-US" sz="1800" b="0" i="1" u="sng" dirty="0">
                <a:effectLst/>
                <a:latin typeface="Calibri" panose="020F0502020204030204" pitchFamily="34" charset="0"/>
                <a:ea typeface="Calibri" panose="020F0502020204030204" pitchFamily="34" charset="0"/>
                <a:cs typeface="Arial" panose="020B0604020202020204" pitchFamily="34" charset="0"/>
              </a:rPr>
              <a:t>Comfort goals are to:</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Prevent or relieve suffering to the extent possible.</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Respect and follow end-of-life wishes. </a:t>
            </a:r>
            <a:r>
              <a:rPr lang="en-US" sz="1800" b="0" dirty="0">
                <a:effectLst/>
                <a:latin typeface="Calibri" panose="020F0502020204030204" pitchFamily="34" charset="0"/>
                <a:ea typeface="Calibri" panose="020F0502020204030204" pitchFamily="34" charset="0"/>
                <a:cs typeface="Arial" panose="020B0604020202020204" pitchFamily="34" charset="0"/>
              </a:rPr>
              <a:t>Dying persons may want family and friends present. They may want to talk about fears, worries, and anxieties. Some want to be alone. Often, they need to talk during the night. Things are quiet, distractions are few, and there is more time to think. You need to listen and use touch.</a:t>
            </a:r>
          </a:p>
          <a:p>
            <a:pPr>
              <a:lnSpc>
                <a:spcPct val="107000"/>
              </a:lnSpc>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Listening. </a:t>
            </a:r>
            <a:r>
              <a:rPr lang="en-US" sz="1800" b="0" dirty="0">
                <a:effectLst/>
                <a:latin typeface="Calibri" panose="020F0502020204030204" pitchFamily="34" charset="0"/>
                <a:ea typeface="Calibri" panose="020F0502020204030204" pitchFamily="34" charset="0"/>
                <a:cs typeface="Arial" panose="020B0604020202020204" pitchFamily="34" charset="0"/>
              </a:rPr>
              <a:t>The person may need to talk, and share worries and concerns. Let the person express feelings and emotions. Do not worry about saying the wrong thing or finding comforting words. You do not need to say anything. Being there is what counts. </a:t>
            </a:r>
          </a:p>
          <a:p>
            <a:pPr>
              <a:lnSpc>
                <a:spcPct val="107000"/>
              </a:lnSpc>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Touch.</a:t>
            </a:r>
            <a:r>
              <a:rPr lang="en-US" sz="1800" b="0" dirty="0">
                <a:effectLst/>
                <a:latin typeface="Calibri" panose="020F0502020204030204" pitchFamily="34" charset="0"/>
                <a:ea typeface="Calibri" panose="020F0502020204030204" pitchFamily="34" charset="0"/>
                <a:cs typeface="Arial" panose="020B0604020202020204" pitchFamily="34" charset="0"/>
              </a:rPr>
              <a:t> Touch shows care and concern when words cannot. Sometimes the person does not want to talk but needs you nearby. Do not feel that you must talk. Silence, along with touch, is a powerful and meaningful way to communicate.</a:t>
            </a:r>
          </a:p>
        </p:txBody>
      </p:sp>
    </p:spTree>
    <p:extLst>
      <p:ext uri="{BB962C8B-B14F-4D97-AF65-F5344CB8AC3E}">
        <p14:creationId xmlns:p14="http://schemas.microsoft.com/office/powerpoint/2010/main" val="425705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F6F07979-11BD-7A5D-EF76-2E6DB6331F21}"/>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Physical Needs</a:t>
            </a:r>
            <a:endParaRPr lang="ar-SA" dirty="0">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6052E8BA-07D6-6546-B7D3-4ADD3E9A84BC}"/>
              </a:ext>
            </a:extLst>
          </p:cNvPr>
          <p:cNvSpPr>
            <a:spLocks noGrp="1"/>
          </p:cNvSpPr>
          <p:nvPr>
            <p:ph idx="1"/>
          </p:nvPr>
        </p:nvSpPr>
        <p:spPr>
          <a:xfrm>
            <a:off x="1204442" y="2300161"/>
            <a:ext cx="10821881" cy="3426158"/>
          </a:xfrm>
        </p:spPr>
        <p:txBody>
          <a:bodyPr anchor="t">
            <a:noAutofit/>
          </a:bodyPr>
          <a:lstStyle/>
          <a:p>
            <a:pPr>
              <a:lnSpc>
                <a:spcPct val="107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Dying may take a few minutes, hours, days, or weeks. Body processes slow. The person is weak. Levels of consciousness change. The person is independent to the extent possible. As the person weakens, basic needs are met by others. Every effort is made to promote physical and psychological comfort. The person is allowed to die in peace and with dignity.</a:t>
            </a:r>
          </a:p>
          <a:p>
            <a:pPr marL="285750" indent="-285750">
              <a:lnSpc>
                <a:spcPct val="100000"/>
              </a:lnSpc>
              <a:spcAft>
                <a:spcPts val="800"/>
              </a:spcAft>
              <a:buFont typeface="Arial" panose="020B0604020202020204" pitchFamily="34" charset="0"/>
              <a:buChar char="•"/>
            </a:pPr>
            <a:r>
              <a:rPr lang="en-US" b="0" dirty="0">
                <a:effectLst/>
                <a:latin typeface="Calibri" panose="020F0502020204030204" pitchFamily="34" charset="0"/>
                <a:ea typeface="Calibri" panose="020F0502020204030204" pitchFamily="34" charset="0"/>
                <a:cs typeface="Arial" panose="020B0604020202020204" pitchFamily="34" charset="0"/>
              </a:rPr>
              <a:t>Pain. </a:t>
            </a:r>
          </a:p>
          <a:p>
            <a:pPr marL="285750" indent="-285750">
              <a:lnSpc>
                <a:spcPct val="100000"/>
              </a:lnSpc>
              <a:spcAft>
                <a:spcPts val="800"/>
              </a:spcAft>
              <a:buFont typeface="Arial" panose="020B0604020202020204" pitchFamily="34" charset="0"/>
              <a:buChar char="•"/>
            </a:pPr>
            <a:r>
              <a:rPr lang="en-US" b="0" dirty="0">
                <a:effectLst/>
                <a:latin typeface="Calibri" panose="020F0502020204030204" pitchFamily="34" charset="0"/>
                <a:ea typeface="Calibri" panose="020F0502020204030204" pitchFamily="34" charset="0"/>
                <a:cs typeface="Arial" panose="020B0604020202020204" pitchFamily="34" charset="0"/>
              </a:rPr>
              <a:t>Breathing Problems.</a:t>
            </a:r>
          </a:p>
          <a:p>
            <a:pPr marL="285750" indent="-285750">
              <a:lnSpc>
                <a:spcPct val="100000"/>
              </a:lnSpc>
              <a:spcAft>
                <a:spcPts val="800"/>
              </a:spcAft>
              <a:buFont typeface="Arial" panose="020B0604020202020204" pitchFamily="34" charset="0"/>
              <a:buChar char="•"/>
            </a:pPr>
            <a:r>
              <a:rPr lang="en-US" b="0" dirty="0">
                <a:effectLst/>
                <a:latin typeface="Calibri" panose="020F0502020204030204" pitchFamily="34" charset="0"/>
                <a:ea typeface="Calibri" panose="020F0502020204030204" pitchFamily="34" charset="0"/>
                <a:cs typeface="Arial" panose="020B0604020202020204" pitchFamily="34" charset="0"/>
              </a:rPr>
              <a:t>Vision, Hearing, and Speech.</a:t>
            </a:r>
          </a:p>
          <a:p>
            <a:pPr marL="285750" indent="-285750">
              <a:lnSpc>
                <a:spcPct val="100000"/>
              </a:lnSpc>
              <a:spcAft>
                <a:spcPts val="800"/>
              </a:spcAft>
              <a:buFont typeface="Arial" panose="020B0604020202020204" pitchFamily="34" charset="0"/>
              <a:buChar char="•"/>
            </a:pPr>
            <a:r>
              <a:rPr lang="en-US" b="0" dirty="0">
                <a:effectLst/>
                <a:latin typeface="Calibri" panose="020F0502020204030204" pitchFamily="34" charset="0"/>
                <a:ea typeface="Calibri" panose="020F0502020204030204" pitchFamily="34" charset="0"/>
                <a:cs typeface="Arial" panose="020B0604020202020204" pitchFamily="34" charset="0"/>
              </a:rPr>
              <a:t>Mouth, Nose, and Skin.</a:t>
            </a:r>
          </a:p>
          <a:p>
            <a:pPr marL="285750" indent="-285750">
              <a:lnSpc>
                <a:spcPct val="100000"/>
              </a:lnSpc>
              <a:spcAft>
                <a:spcPts val="800"/>
              </a:spcAft>
              <a:buFont typeface="Arial" panose="020B0604020202020204" pitchFamily="34" charset="0"/>
              <a:buChar char="•"/>
            </a:pPr>
            <a:r>
              <a:rPr lang="en-US" b="0" dirty="0">
                <a:effectLst/>
                <a:latin typeface="Calibri" panose="020F0502020204030204" pitchFamily="34" charset="0"/>
                <a:ea typeface="Calibri" panose="020F0502020204030204" pitchFamily="34" charset="0"/>
                <a:cs typeface="Arial" panose="020B0604020202020204" pitchFamily="34" charset="0"/>
              </a:rPr>
              <a:t>Nutrition</a:t>
            </a:r>
            <a:r>
              <a:rPr lang="en-US" b="0" dirty="0">
                <a:latin typeface="Calibri" panose="020F0502020204030204" pitchFamily="34" charset="0"/>
                <a:ea typeface="Calibri" panose="020F0502020204030204" pitchFamily="34" charset="0"/>
                <a:cs typeface="Arial" panose="020B0604020202020204" pitchFamily="34" charset="0"/>
              </a:rPr>
              <a:t> and </a:t>
            </a:r>
            <a:r>
              <a:rPr lang="en-US" b="0" dirty="0">
                <a:effectLst/>
                <a:latin typeface="Calibri" panose="020F0502020204030204" pitchFamily="34" charset="0"/>
                <a:ea typeface="Calibri" panose="020F0502020204030204" pitchFamily="34" charset="0"/>
                <a:cs typeface="Arial" panose="020B0604020202020204" pitchFamily="34" charset="0"/>
              </a:rPr>
              <a:t>Elimination.</a:t>
            </a:r>
          </a:p>
        </p:txBody>
      </p:sp>
    </p:spTree>
    <p:extLst>
      <p:ext uri="{BB962C8B-B14F-4D97-AF65-F5344CB8AC3E}">
        <p14:creationId xmlns:p14="http://schemas.microsoft.com/office/powerpoint/2010/main" val="316755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6C5DCAA5-516A-35A8-BF13-A9C9E7E72D29}"/>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Mental and Emotional Needs</a:t>
            </a:r>
            <a:endParaRPr lang="ar-SA" dirty="0">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B75D9F79-7D6E-66A9-B3AD-46412917D2A9}"/>
              </a:ext>
            </a:extLst>
          </p:cNvPr>
          <p:cNvSpPr>
            <a:spLocks noGrp="1"/>
          </p:cNvSpPr>
          <p:nvPr>
            <p:ph idx="1"/>
          </p:nvPr>
        </p:nvSpPr>
        <p:spPr>
          <a:xfrm>
            <a:off x="1535371" y="2535201"/>
            <a:ext cx="9935571" cy="3426158"/>
          </a:xfrm>
        </p:spPr>
        <p:txBody>
          <a:bodyPr anchor="t">
            <a:noAutofit/>
          </a:bodyPr>
          <a:lstStyle/>
          <a:p>
            <a:pPr>
              <a:lnSpc>
                <a:spcPct val="107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Mental and emotional needs are very personal. Some persons are calm and at peace. Others are anxious or depressed or have specific fears and concerns. </a:t>
            </a:r>
            <a:r>
              <a:rPr lang="en-US" b="0" u="sng" dirty="0">
                <a:effectLst/>
                <a:latin typeface="Calibri" panose="020F0502020204030204" pitchFamily="34" charset="0"/>
                <a:ea typeface="Calibri" panose="020F0502020204030204" pitchFamily="34" charset="0"/>
                <a:cs typeface="Arial" panose="020B0604020202020204" pitchFamily="34" charset="0"/>
              </a:rPr>
              <a:t>Examples include</a:t>
            </a:r>
            <a:r>
              <a:rPr lang="en-US" b="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Severe pain</a:t>
            </a:r>
          </a:p>
          <a:p>
            <a:pPr>
              <a:lnSpc>
                <a:spcPct val="107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When and how death will occur</a:t>
            </a:r>
          </a:p>
          <a:p>
            <a:pPr>
              <a:lnSpc>
                <a:spcPct val="107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What will happen to loved ones</a:t>
            </a:r>
          </a:p>
          <a:p>
            <a:pPr>
              <a:lnSpc>
                <a:spcPct val="107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Dying alone</a:t>
            </a:r>
          </a:p>
          <a:p>
            <a:pPr>
              <a:lnSpc>
                <a:spcPct val="107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Simple measures may be soothing—touch, holding hands, back massage, soft lighting, music at a low volume.</a:t>
            </a:r>
          </a:p>
        </p:txBody>
      </p:sp>
    </p:spTree>
    <p:extLst>
      <p:ext uri="{BB962C8B-B14F-4D97-AF65-F5344CB8AC3E}">
        <p14:creationId xmlns:p14="http://schemas.microsoft.com/office/powerpoint/2010/main" val="330527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4CC7AA-797E-7B6C-CF58-DC50017A9FA0}"/>
              </a:ext>
            </a:extLst>
          </p:cNvPr>
          <p:cNvSpPr>
            <a:spLocks noGrp="1"/>
          </p:cNvSpPr>
          <p:nvPr>
            <p:ph type="title"/>
          </p:nvPr>
        </p:nvSpPr>
        <p:spPr/>
        <p:txBody>
          <a:bodyPr/>
          <a:lstStyle/>
          <a:p>
            <a:pPr algn="ctr"/>
            <a:r>
              <a:rPr lang="en-US" dirty="0"/>
              <a:t>“Do Not Resuscitate” Orders.</a:t>
            </a:r>
            <a:endParaRPr lang="ar-SA" dirty="0"/>
          </a:p>
        </p:txBody>
      </p:sp>
      <p:sp>
        <p:nvSpPr>
          <p:cNvPr id="3" name="عنصر نائب للمحتوى 2">
            <a:extLst>
              <a:ext uri="{FF2B5EF4-FFF2-40B4-BE49-F238E27FC236}">
                <a16:creationId xmlns:a16="http://schemas.microsoft.com/office/drawing/2014/main" id="{5313AA97-0083-CACF-6DE9-A3A3FBFA7D65}"/>
              </a:ext>
            </a:extLst>
          </p:cNvPr>
          <p:cNvSpPr>
            <a:spLocks noGrp="1"/>
          </p:cNvSpPr>
          <p:nvPr>
            <p:ph idx="1"/>
          </p:nvPr>
        </p:nvSpPr>
        <p:spPr>
          <a:xfrm>
            <a:off x="5376670" y="830251"/>
            <a:ext cx="6172412" cy="5197497"/>
          </a:xfrm>
        </p:spPr>
        <p:txBody>
          <a:bodyPr/>
          <a:lstStyle/>
          <a:p>
            <a:pPr algn="ctr"/>
            <a:r>
              <a:rPr lang="en-US" sz="2400" b="0" dirty="0">
                <a:effectLst/>
                <a:latin typeface="Calibri" panose="020F0502020204030204" pitchFamily="34" charset="0"/>
                <a:ea typeface="Calibri" panose="020F0502020204030204" pitchFamily="34" charset="0"/>
                <a:cs typeface="Arial" panose="020B0604020202020204" pitchFamily="34" charset="0"/>
              </a:rPr>
              <a:t>“Do Not Resuscitate” (DNR) or “No Code” orders mean that the person will not be resuscitated. The person is allowed to die with peace and dignity. The orders are written after consulting with the person and family. The family and doctor make the decision if the person is not mentally able to do so.</a:t>
            </a:r>
          </a:p>
          <a:p>
            <a:pPr algn="ctr"/>
            <a:endParaRPr lang="ar-SA" sz="2800" b="0" dirty="0"/>
          </a:p>
        </p:txBody>
      </p:sp>
    </p:spTree>
    <p:extLst>
      <p:ext uri="{BB962C8B-B14F-4D97-AF65-F5344CB8AC3E}">
        <p14:creationId xmlns:p14="http://schemas.microsoft.com/office/powerpoint/2010/main" val="328379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1B36CC-1A50-F73D-86DF-E21A0B00F046}"/>
              </a:ext>
            </a:extLst>
          </p:cNvPr>
          <p:cNvSpPr>
            <a:spLocks noGrp="1"/>
          </p:cNvSpPr>
          <p:nvPr>
            <p:ph type="title"/>
          </p:nvPr>
        </p:nvSpPr>
        <p:spPr/>
        <p:txBody>
          <a:bodyPr/>
          <a:lstStyle/>
          <a:p>
            <a:r>
              <a:rPr lang="en-US" dirty="0"/>
              <a:t>Signs of Death</a:t>
            </a:r>
            <a:endParaRPr lang="ar-SA" dirty="0"/>
          </a:p>
        </p:txBody>
      </p:sp>
      <p:sp>
        <p:nvSpPr>
          <p:cNvPr id="3" name="عنصر نائب للمحتوى 2">
            <a:extLst>
              <a:ext uri="{FF2B5EF4-FFF2-40B4-BE49-F238E27FC236}">
                <a16:creationId xmlns:a16="http://schemas.microsoft.com/office/drawing/2014/main" id="{11976EE8-5B9E-33CA-A855-742A983DDBA3}"/>
              </a:ext>
            </a:extLst>
          </p:cNvPr>
          <p:cNvSpPr>
            <a:spLocks noGrp="1"/>
          </p:cNvSpPr>
          <p:nvPr>
            <p:ph idx="1"/>
          </p:nvPr>
        </p:nvSpPr>
        <p:spPr>
          <a:xfrm>
            <a:off x="5376670" y="973471"/>
            <a:ext cx="6172412" cy="5197497"/>
          </a:xfrm>
        </p:spPr>
        <p:txBody>
          <a:bodyPr/>
          <a:lstStyle/>
          <a:p>
            <a:pPr>
              <a:lnSpc>
                <a:spcPct val="107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In the weeks or days before death, the dying process may, involve:</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Restlessness and agitation</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Shortness of breath; pauses in breathing</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Depression</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Anxiety</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Drowsiness</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Confusion</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Constipation or incontinence</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Nausea and loss of appetite</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Healing problems</a:t>
            </a:r>
          </a:p>
          <a:p>
            <a:pPr>
              <a:lnSpc>
                <a:spcPct val="100000"/>
              </a:lnSpc>
              <a:spcAft>
                <a:spcPts val="800"/>
              </a:spcAft>
            </a:pPr>
            <a:r>
              <a:rPr lang="en-US" b="0" dirty="0">
                <a:effectLst/>
                <a:latin typeface="Calibri" panose="020F0502020204030204" pitchFamily="34" charset="0"/>
                <a:ea typeface="Calibri" panose="020F0502020204030204" pitchFamily="34" charset="0"/>
                <a:cs typeface="Arial" panose="020B0604020202020204" pitchFamily="34" charset="0"/>
              </a:rPr>
              <a:t>• Swelling in the hands, feet, or other body areas</a:t>
            </a:r>
          </a:p>
          <a:p>
            <a:endParaRPr lang="ar-SA" sz="2400" b="0" dirty="0"/>
          </a:p>
        </p:txBody>
      </p:sp>
    </p:spTree>
    <p:extLst>
      <p:ext uri="{BB962C8B-B14F-4D97-AF65-F5344CB8AC3E}">
        <p14:creationId xmlns:p14="http://schemas.microsoft.com/office/powerpoint/2010/main" val="132249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88E6DE6A-63D8-6AA4-D186-7BC6BF4C9209}"/>
              </a:ext>
            </a:extLst>
          </p:cNvPr>
          <p:cNvSpPr txBox="1"/>
          <p:nvPr/>
        </p:nvSpPr>
        <p:spPr>
          <a:xfrm>
            <a:off x="724358" y="669554"/>
            <a:ext cx="10898437" cy="6167586"/>
          </a:xfrm>
          <a:prstGeom prst="rect">
            <a:avLst/>
          </a:prstGeom>
          <a:noFill/>
        </p:spPr>
        <p:txBody>
          <a:bodyPr wrap="square">
            <a:spAutoFit/>
          </a:bodyPr>
          <a:lstStyle/>
          <a:p>
            <a:pPr marL="342900" lvl="0" indent="-342900" algn="l" rtl="0">
              <a:lnSpc>
                <a:spcPct val="107000"/>
              </a:lnSpc>
              <a:spcAft>
                <a:spcPts val="8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Arial" panose="020B0604020202020204" pitchFamily="34" charset="0"/>
              </a:rPr>
              <a:t>As death nears, the following signs may occur fast or slowly.</a:t>
            </a:r>
          </a:p>
          <a:p>
            <a:pPr algn="l">
              <a:lnSpc>
                <a:spcPct val="107000"/>
              </a:lnSpc>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 Movement, muscle tone, and sensation are lost. This usually starts in the feet and legs. Mouth muscles relax, the jaw drops. The mouth may stay open. The facial expression is often peaceful. </a:t>
            </a:r>
          </a:p>
          <a:p>
            <a:pPr algn="l">
              <a:lnSpc>
                <a:spcPct val="107000"/>
              </a:lnSpc>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 Gastro-intestinal functions slow down. Abdominal distention, fecal incontinence, nausea, and vomiting are common.</a:t>
            </a:r>
          </a:p>
          <a:p>
            <a:pPr algn="l">
              <a:lnSpc>
                <a:spcPct val="107000"/>
              </a:lnSpc>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 Body temperature changes. The person feels cool or cold, looks pale, and perspires heavily.</a:t>
            </a:r>
          </a:p>
          <a:p>
            <a:pPr algn="l">
              <a:lnSpc>
                <a:spcPct val="107000"/>
              </a:lnSpc>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 Circulation fails. The pulse is fast or slow, weak, and irregular. Blood pressure starts to fall.</a:t>
            </a:r>
          </a:p>
          <a:p>
            <a:pPr algn="l">
              <a:lnSpc>
                <a:spcPct val="107000"/>
              </a:lnSpc>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 The respiratory system fails. Slow or rapid and shallow respirations are observed. Mucus collects in the airway. Breathing sounds are noisy and gurgling (death </a:t>
            </a:r>
            <a:r>
              <a:rPr lang="en-US" sz="2000" dirty="0" err="1">
                <a:effectLst/>
                <a:latin typeface="Calibri" panose="020F0502020204030204" pitchFamily="34" charset="0"/>
                <a:ea typeface="Calibri" panose="020F0502020204030204" pitchFamily="34" charset="0"/>
                <a:cs typeface="Arial" panose="020B0604020202020204" pitchFamily="34" charset="0"/>
              </a:rPr>
              <a:t>ra</a:t>
            </a:r>
            <a:r>
              <a:rPr lang="en-US" sz="2000" dirty="0">
                <a:effectLst/>
                <a:latin typeface="Calibri" panose="020F0502020204030204" pitchFamily="34" charset="0"/>
                <a:ea typeface="Calibri" panose="020F0502020204030204" pitchFamily="34" charset="0"/>
                <a:cs typeface="Arial" panose="020B0604020202020204" pitchFamily="34" charset="0"/>
              </a:rPr>
              <a:t> le).</a:t>
            </a:r>
          </a:p>
          <a:p>
            <a:pPr algn="l">
              <a:lnSpc>
                <a:spcPct val="107000"/>
              </a:lnSpc>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 Pain decreases as the person loses consciousness. However, some people are conscious until the moment of death.</a:t>
            </a:r>
          </a:p>
          <a:p>
            <a:pPr marL="285750" indent="-285750" algn="l" rtl="0">
              <a:lnSpc>
                <a:spcPct val="107000"/>
              </a:lnSpc>
              <a:spcAft>
                <a:spcPts val="80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Arial" panose="020B0604020202020204" pitchFamily="34" charset="0"/>
              </a:rPr>
              <a:t>The signs of death include no pulse, no respirations, and no blood pressure. A doctor determines that death has occurred. He or she pronounces the person dead. If a doctor is not present in a nursing center, a nurse calls the doctor to report the signs of death. The time and place are noted for the death certificate.</a:t>
            </a:r>
          </a:p>
          <a:p>
            <a:pPr marL="342900" lvl="0" indent="-342900" algn="l" rtl="0">
              <a:lnSpc>
                <a:spcPct val="107000"/>
              </a:lnSpc>
              <a:spcAft>
                <a:spcPts val="800"/>
              </a:spcAft>
              <a:buFont typeface="Wingdings" panose="05000000000000000000" pitchFamily="2" charset="2"/>
              <a:buChar char=""/>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65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A966C7DA-E623-22C2-3113-4111B9D1B508}"/>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Care of the Body After Death</a:t>
            </a:r>
            <a:endParaRPr lang="ar-SA" dirty="0">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2308EA4E-FF79-F7E2-DEE1-3BA0EF48E611}"/>
              </a:ext>
            </a:extLst>
          </p:cNvPr>
          <p:cNvSpPr>
            <a:spLocks noGrp="1"/>
          </p:cNvSpPr>
          <p:nvPr>
            <p:ph idx="1"/>
          </p:nvPr>
        </p:nvSpPr>
        <p:spPr>
          <a:xfrm>
            <a:off x="1006765" y="2083065"/>
            <a:ext cx="10854933" cy="3426158"/>
          </a:xfrm>
        </p:spPr>
        <p:txBody>
          <a:bodyPr anchor="t">
            <a:noAutofit/>
          </a:bodyPr>
          <a:lstStyle/>
          <a:p>
            <a:pPr marL="285750" indent="-285750">
              <a:lnSpc>
                <a:spcPct val="107000"/>
              </a:lnSpc>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Care of the body after (post) death (mortem) is called postmortem care. You may be asked to assist the nurse. Postmortem care begins when the person is pronounced dead.</a:t>
            </a:r>
          </a:p>
          <a:p>
            <a:pPr marL="285750" indent="-285750">
              <a:lnSpc>
                <a:spcPct val="107000"/>
              </a:lnSpc>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Post-mortem care is done to maintain a good appearance of the body. Discoloration and skin damage are prevented. Valuables and personal items are gathered for the family.</a:t>
            </a:r>
          </a:p>
          <a:p>
            <a:pPr marL="285750" indent="-285750">
              <a:lnSpc>
                <a:spcPct val="107000"/>
              </a:lnSpc>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Within 2 to 4 hours after death, rigor mortis develops. Rigor mortis is the stiffness or rigidity (rigor) of skeletal muscles that occurs after death (mortis). The body is positioned in normal alignment before rigor mortis sets in. The body should appear in a comfortable and natural position when the family sees the body.</a:t>
            </a:r>
          </a:p>
          <a:p>
            <a:pPr marL="285750" indent="-285750">
              <a:lnSpc>
                <a:spcPct val="107000"/>
              </a:lnSpc>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Sometimes an autopsy is done. An autopsy is the examination of the body after death. (Autos means self. </a:t>
            </a:r>
            <a:r>
              <a:rPr lang="en-US" sz="1800" b="0" dirty="0" err="1">
                <a:effectLst/>
                <a:latin typeface="Calibri" panose="020F0502020204030204" pitchFamily="34" charset="0"/>
                <a:ea typeface="Calibri" panose="020F0502020204030204" pitchFamily="34" charset="0"/>
                <a:cs typeface="Arial" panose="020B0604020202020204" pitchFamily="34" charset="0"/>
              </a:rPr>
              <a:t>Opsis</a:t>
            </a:r>
            <a:r>
              <a:rPr lang="en-US" sz="1800" b="0" dirty="0">
                <a:effectLst/>
                <a:latin typeface="Calibri" panose="020F0502020204030204" pitchFamily="34" charset="0"/>
                <a:ea typeface="Calibri" panose="020F0502020204030204" pitchFamily="34" charset="0"/>
                <a:cs typeface="Arial" panose="020B0604020202020204" pitchFamily="34" charset="0"/>
              </a:rPr>
              <a:t> means view.) It is done to determine the cause of death. Post-mortem care is not done. Doing so could remove or destroy evidence.</a:t>
            </a:r>
          </a:p>
          <a:p>
            <a:pPr marL="285750" indent="-285750">
              <a:lnSpc>
                <a:spcPct val="107000"/>
              </a:lnSpc>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Post-mortem care involves bathing soiled areas and positioning the body in good alignment. When moving the body, air in the lungs, stomach, and intestines can be expelled. When air is expelled, sounds are produced. Do not let those sounds alarm or frighten you. They are normal and expected.</a:t>
            </a:r>
          </a:p>
        </p:txBody>
      </p:sp>
    </p:spTree>
    <p:extLst>
      <p:ext uri="{BB962C8B-B14F-4D97-AF65-F5344CB8AC3E}">
        <p14:creationId xmlns:p14="http://schemas.microsoft.com/office/powerpoint/2010/main" val="165395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3E3C13-4A22-9596-CF0C-EBC380024BF9}"/>
              </a:ext>
            </a:extLst>
          </p:cNvPr>
          <p:cNvSpPr>
            <a:spLocks noGrp="1"/>
          </p:cNvSpPr>
          <p:nvPr>
            <p:ph type="title"/>
          </p:nvPr>
        </p:nvSpPr>
        <p:spPr/>
        <p:txBody>
          <a:bodyPr/>
          <a:lstStyle/>
          <a:p>
            <a:pPr algn="ctr"/>
            <a:r>
              <a:rPr lang="en-US" dirty="0"/>
              <a:t>Assisting With Post-Mortem Care</a:t>
            </a:r>
            <a:endParaRPr lang="ar-SA" dirty="0"/>
          </a:p>
        </p:txBody>
      </p:sp>
      <p:sp>
        <p:nvSpPr>
          <p:cNvPr id="3" name="عنصر نائب للمحتوى 2">
            <a:extLst>
              <a:ext uri="{FF2B5EF4-FFF2-40B4-BE49-F238E27FC236}">
                <a16:creationId xmlns:a16="http://schemas.microsoft.com/office/drawing/2014/main" id="{C0EA235A-D993-7666-6F16-1CDED1A6547B}"/>
              </a:ext>
            </a:extLst>
          </p:cNvPr>
          <p:cNvSpPr>
            <a:spLocks noGrp="1"/>
          </p:cNvSpPr>
          <p:nvPr>
            <p:ph idx="1"/>
          </p:nvPr>
        </p:nvSpPr>
        <p:spPr/>
        <p:txBody>
          <a:bodyPr/>
          <a:lstStyle/>
          <a:p>
            <a:pPr marL="342900" lvl="0" indent="-342900" rtl="0">
              <a:lnSpc>
                <a:spcPct val="107000"/>
              </a:lnSpc>
              <a:buFont typeface="Symbol" panose="05050102010706020507" pitchFamily="18" charset="2"/>
              <a:buChar char=""/>
            </a:pPr>
            <a:r>
              <a:rPr lang="en-US" sz="2800" b="0" dirty="0">
                <a:effectLst/>
                <a:latin typeface="Calibri" panose="020F0502020204030204" pitchFamily="34" charset="0"/>
                <a:ea typeface="Calibri" panose="020F0502020204030204" pitchFamily="34" charset="0"/>
                <a:cs typeface="Arial" panose="020B0604020202020204" pitchFamily="34" charset="0"/>
              </a:rPr>
              <a:t>Safety</a:t>
            </a:r>
          </a:p>
          <a:p>
            <a:pPr marL="457200">
              <a:lnSpc>
                <a:spcPct val="107000"/>
              </a:lnSpc>
            </a:pPr>
            <a:r>
              <a:rPr lang="en-US" sz="2800" b="0" dirty="0">
                <a:effectLst/>
                <a:latin typeface="Calibri" panose="020F0502020204030204" pitchFamily="34" charset="0"/>
                <a:ea typeface="Calibri" panose="020F0502020204030204" pitchFamily="34" charset="0"/>
                <a:cs typeface="Arial" panose="020B0604020202020204" pitchFamily="34" charset="0"/>
              </a:rPr>
              <a:t>Standard Precautions and the Bloodborne Pathogen Standard are followed.</a:t>
            </a:r>
          </a:p>
        </p:txBody>
      </p:sp>
    </p:spTree>
    <p:extLst>
      <p:ext uri="{BB962C8B-B14F-4D97-AF65-F5344CB8AC3E}">
        <p14:creationId xmlns:p14="http://schemas.microsoft.com/office/powerpoint/2010/main" val="240255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9703D0-95DD-ACE0-93F5-DEF4FB4F4961}"/>
              </a:ext>
            </a:extLst>
          </p:cNvPr>
          <p:cNvSpPr>
            <a:spLocks noGrp="1"/>
          </p:cNvSpPr>
          <p:nvPr>
            <p:ph type="title"/>
          </p:nvPr>
        </p:nvSpPr>
        <p:spPr/>
        <p:txBody>
          <a:bodyPr/>
          <a:lstStyle/>
          <a:p>
            <a:pPr algn="ctr"/>
            <a:r>
              <a:rPr lang="en-US" dirty="0"/>
              <a:t>Pre </a:t>
            </a:r>
            <a:endParaRPr lang="ar-SA" dirty="0"/>
          </a:p>
        </p:txBody>
      </p:sp>
      <p:pic>
        <p:nvPicPr>
          <p:cNvPr id="5" name="عنصر نائب للمحتوى 4" descr="صورة تحتوي على نص, لقطة شاشة, الخط, المستند&#10;&#10;تم إنشاء الوصف تلقائياً">
            <a:extLst>
              <a:ext uri="{FF2B5EF4-FFF2-40B4-BE49-F238E27FC236}">
                <a16:creationId xmlns:a16="http://schemas.microsoft.com/office/drawing/2014/main" id="{FA91DBBB-56CB-5E40-9B8F-3A70D1BC9C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551"/>
          <a:stretch/>
        </p:blipFill>
        <p:spPr>
          <a:xfrm>
            <a:off x="5275143" y="1145754"/>
            <a:ext cx="6620506" cy="4877718"/>
          </a:xfrm>
        </p:spPr>
      </p:pic>
    </p:spTree>
    <p:extLst>
      <p:ext uri="{BB962C8B-B14F-4D97-AF65-F5344CB8AC3E}">
        <p14:creationId xmlns:p14="http://schemas.microsoft.com/office/powerpoint/2010/main" val="176163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0D13C972-950C-7746-3ED8-58F326DCFFB0}"/>
              </a:ext>
            </a:extLst>
          </p:cNvPr>
          <p:cNvSpPr>
            <a:spLocks noGrp="1"/>
          </p:cNvSpPr>
          <p:nvPr>
            <p:ph type="title"/>
          </p:nvPr>
        </p:nvSpPr>
        <p:spPr/>
        <p:txBody>
          <a:bodyPr/>
          <a:lstStyle/>
          <a:p>
            <a:r>
              <a:rPr lang="en-US" dirty="0"/>
              <a:t>OBJECTIVES</a:t>
            </a:r>
            <a:endParaRPr lang="ar-SA" dirty="0"/>
          </a:p>
        </p:txBody>
      </p:sp>
      <p:sp>
        <p:nvSpPr>
          <p:cNvPr id="5" name="عنصر نائب للمحتوى 4">
            <a:extLst>
              <a:ext uri="{FF2B5EF4-FFF2-40B4-BE49-F238E27FC236}">
                <a16:creationId xmlns:a16="http://schemas.microsoft.com/office/drawing/2014/main" id="{52EE9A54-5539-E4EF-7E9A-6BCD542641C0}"/>
              </a:ext>
            </a:extLst>
          </p:cNvPr>
          <p:cNvSpPr>
            <a:spLocks noGrp="1"/>
          </p:cNvSpPr>
          <p:nvPr>
            <p:ph idx="1"/>
          </p:nvPr>
        </p:nvSpPr>
        <p:spPr>
          <a:xfrm>
            <a:off x="5123282" y="830251"/>
            <a:ext cx="6815329" cy="5197497"/>
          </a:xfrm>
        </p:spPr>
        <p:txBody>
          <a:bodyPr/>
          <a:lstStyle/>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Define the key terms and key abbreviations </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Describe palliative care and hospice care.</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Describe the factors affecting attitudes about death.</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Describe the 5 stages of dying.</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Explain how to meet the needs of the dying person and family.</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Identify the signs of approaching death and the signs of death.</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Explain how to assist with post-mortem care.</a:t>
            </a:r>
          </a:p>
        </p:txBody>
      </p:sp>
    </p:spTree>
    <p:extLst>
      <p:ext uri="{BB962C8B-B14F-4D97-AF65-F5344CB8AC3E}">
        <p14:creationId xmlns:p14="http://schemas.microsoft.com/office/powerpoint/2010/main" val="188486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لقطة شاشة, الخط, المستند&#10;&#10;تم إنشاء الوصف تلقائياً">
            <a:extLst>
              <a:ext uri="{FF2B5EF4-FFF2-40B4-BE49-F238E27FC236}">
                <a16:creationId xmlns:a16="http://schemas.microsoft.com/office/drawing/2014/main" id="{0BA37A9D-5FD7-5553-AC12-CA421B9CF3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7517" y="782198"/>
            <a:ext cx="8055422" cy="5235104"/>
          </a:xfrm>
          <a:prstGeom prst="rect">
            <a:avLst/>
          </a:prstGeom>
        </p:spPr>
      </p:pic>
      <p:sp>
        <p:nvSpPr>
          <p:cNvPr id="16" name="Rectangle 15">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414EFBA-DEC5-4782-9B45-CEF1661DB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21586"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1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رسالة, لقطة شاشة, الخط&#10;&#10;تم إنشاء الوصف تلقائياً">
            <a:extLst>
              <a:ext uri="{FF2B5EF4-FFF2-40B4-BE49-F238E27FC236}">
                <a16:creationId xmlns:a16="http://schemas.microsoft.com/office/drawing/2014/main" id="{A5B812B2-B1A9-5916-9F1B-1EC7212914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8315" y="231494"/>
            <a:ext cx="6018834" cy="5953057"/>
          </a:xfrm>
          <a:prstGeom prst="rect">
            <a:avLst/>
          </a:prstGeom>
        </p:spPr>
      </p:pic>
      <p:sp>
        <p:nvSpPr>
          <p:cNvPr id="30" name="Rectangle 18">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415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الخط, لقطة شاشة, الجبر&#10;&#10;تم إنشاء الوصف تلقائياً">
            <a:extLst>
              <a:ext uri="{FF2B5EF4-FFF2-40B4-BE49-F238E27FC236}">
                <a16:creationId xmlns:a16="http://schemas.microsoft.com/office/drawing/2014/main" id="{2A11F3B6-3EE3-BC49-18B4-725B26C2B0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938" y="1078023"/>
            <a:ext cx="10906125" cy="2209187"/>
          </a:xfrm>
          <a:prstGeom prst="rect">
            <a:avLst/>
          </a:prstGeom>
        </p:spPr>
      </p:pic>
      <p:sp>
        <p:nvSpPr>
          <p:cNvPr id="12" name="Rectangle 11">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صورة تحتوي على نص, الخط, أبيض, الجبر&#10;&#10;تم إنشاء الوصف تلقائياً">
            <a:extLst>
              <a:ext uri="{FF2B5EF4-FFF2-40B4-BE49-F238E27FC236}">
                <a16:creationId xmlns:a16="http://schemas.microsoft.com/office/drawing/2014/main" id="{00D22FB8-D992-0E1F-4B1B-913F2AE8A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9" y="3194892"/>
            <a:ext cx="10906124" cy="1948608"/>
          </a:xfrm>
          <a:prstGeom prst="rect">
            <a:avLst/>
          </a:prstGeom>
        </p:spPr>
      </p:pic>
    </p:spTree>
    <p:extLst>
      <p:ext uri="{BB962C8B-B14F-4D97-AF65-F5344CB8AC3E}">
        <p14:creationId xmlns:p14="http://schemas.microsoft.com/office/powerpoint/2010/main" val="75349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FE62D83E-14D0-D864-BA94-B39D3E6749A5}"/>
              </a:ext>
            </a:extLst>
          </p:cNvPr>
          <p:cNvSpPr>
            <a:spLocks noGrp="1"/>
          </p:cNvSpPr>
          <p:nvPr>
            <p:ph type="title"/>
          </p:nvPr>
        </p:nvSpPr>
        <p:spPr>
          <a:xfrm>
            <a:off x="1535371" y="1044054"/>
            <a:ext cx="10013709" cy="1030360"/>
          </a:xfrm>
        </p:spPr>
        <p:txBody>
          <a:bodyPr>
            <a:normAutofit fontScale="90000"/>
          </a:bodyPr>
          <a:lstStyle/>
          <a:p>
            <a:r>
              <a:rPr lang="en-US" dirty="0">
                <a:solidFill>
                  <a:schemeClr val="bg1"/>
                </a:solidFill>
              </a:rPr>
              <a:t>Personal and Professional Responsibility To give quality care to the dying person:</a:t>
            </a:r>
            <a:endParaRPr lang="ar-SA" dirty="0">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23C75028-0B46-8817-3CE3-296449F7A905}"/>
              </a:ext>
            </a:extLst>
          </p:cNvPr>
          <p:cNvSpPr>
            <a:spLocks noGrp="1"/>
          </p:cNvSpPr>
          <p:nvPr>
            <p:ph idx="1"/>
          </p:nvPr>
        </p:nvSpPr>
        <p:spPr>
          <a:xfrm>
            <a:off x="1535371" y="2702257"/>
            <a:ext cx="9935571" cy="3426158"/>
          </a:xfrm>
        </p:spPr>
        <p:txBody>
          <a:bodyPr anchor="t">
            <a:normAutofit/>
          </a:bodyPr>
          <a:lstStyle/>
          <a:p>
            <a:pPr marL="457200"/>
            <a:r>
              <a:rPr lang="en-US" sz="2400" b="0" dirty="0">
                <a:effectLst/>
                <a:latin typeface="Calibri" panose="020F0502020204030204" pitchFamily="34" charset="0"/>
                <a:ea typeface="Calibri" panose="020F0502020204030204" pitchFamily="34" charset="0"/>
                <a:cs typeface="Arial" panose="020B0604020202020204" pitchFamily="34" charset="0"/>
              </a:rPr>
              <a:t>• Promote comfort. Report complaints or signs of pain at once. Follow the comfort measures in the care plan.</a:t>
            </a:r>
          </a:p>
          <a:p>
            <a:pPr marL="457200"/>
            <a:r>
              <a:rPr lang="en-US" sz="2400" b="0" dirty="0">
                <a:effectLst/>
                <a:latin typeface="Calibri" panose="020F0502020204030204" pitchFamily="34" charset="0"/>
                <a:ea typeface="Calibri" panose="020F0502020204030204" pitchFamily="34" charset="0"/>
                <a:cs typeface="Arial" panose="020B0604020202020204" pitchFamily="34" charset="0"/>
              </a:rPr>
              <a:t>• Protect the person's privacy.</a:t>
            </a:r>
          </a:p>
          <a:p>
            <a:pPr marL="457200"/>
            <a:r>
              <a:rPr lang="en-US" sz="2400" b="0" dirty="0">
                <a:effectLst/>
                <a:latin typeface="Calibri" panose="020F0502020204030204" pitchFamily="34" charset="0"/>
                <a:ea typeface="Calibri" panose="020F0502020204030204" pitchFamily="34" charset="0"/>
                <a:cs typeface="Arial" panose="020B0604020202020204" pitchFamily="34" charset="0"/>
              </a:rPr>
              <a:t>• Provide support to the person and family. Be kind. Show compassion and respect.</a:t>
            </a:r>
          </a:p>
          <a:p>
            <a:pPr marL="457200">
              <a:spcAft>
                <a:spcPts val="800"/>
              </a:spcAft>
            </a:pPr>
            <a:r>
              <a:rPr lang="en-US" sz="2400" b="0" dirty="0">
                <a:effectLst/>
                <a:latin typeface="Calibri" panose="020F0502020204030204" pitchFamily="34" charset="0"/>
                <a:ea typeface="Calibri" panose="020F0502020204030204" pitchFamily="34" charset="0"/>
                <a:cs typeface="Arial" panose="020B0604020202020204" pitchFamily="34" charset="0"/>
              </a:rPr>
              <a:t>• Offer the family time alone with the person.</a:t>
            </a:r>
          </a:p>
          <a:p>
            <a:endParaRPr lang="ar-SA" sz="2400" b="0" dirty="0"/>
          </a:p>
        </p:txBody>
      </p:sp>
    </p:spTree>
    <p:extLst>
      <p:ext uri="{BB962C8B-B14F-4D97-AF65-F5344CB8AC3E}">
        <p14:creationId xmlns:p14="http://schemas.microsoft.com/office/powerpoint/2010/main" val="6085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5" name="Rectangle 2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عنصر نائب للمحتوى 4" descr="أحجية في عقل">
            <a:extLst>
              <a:ext uri="{FF2B5EF4-FFF2-40B4-BE49-F238E27FC236}">
                <a16:creationId xmlns:a16="http://schemas.microsoft.com/office/drawing/2014/main" id="{E9CEA8D0-FFD6-9F53-CECF-FEC8D88DC7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29" b="21671"/>
          <a:stretch/>
        </p:blipFill>
        <p:spPr>
          <a:xfrm>
            <a:off x="20" y="-2"/>
            <a:ext cx="12191980" cy="6858002"/>
          </a:xfrm>
          <a:prstGeom prst="rect">
            <a:avLst/>
          </a:prstGeom>
        </p:spPr>
      </p:pic>
      <p:sp>
        <p:nvSpPr>
          <p:cNvPr id="29" name="Rectangle 28">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301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5BA7A2-943A-3F53-9E11-E297C6684C93}"/>
              </a:ext>
            </a:extLst>
          </p:cNvPr>
          <p:cNvSpPr>
            <a:spLocks noGrp="1"/>
          </p:cNvSpPr>
          <p:nvPr>
            <p:ph type="title"/>
          </p:nvPr>
        </p:nvSpPr>
        <p:spPr/>
        <p:txBody>
          <a:bodyPr/>
          <a:lstStyle/>
          <a:p>
            <a:r>
              <a:rPr lang="en-US" dirty="0"/>
              <a:t>References </a:t>
            </a:r>
            <a:endParaRPr lang="ar-SA" dirty="0"/>
          </a:p>
        </p:txBody>
      </p:sp>
      <p:sp>
        <p:nvSpPr>
          <p:cNvPr id="3" name="عنصر نائب للمحتوى 2">
            <a:extLst>
              <a:ext uri="{FF2B5EF4-FFF2-40B4-BE49-F238E27FC236}">
                <a16:creationId xmlns:a16="http://schemas.microsoft.com/office/drawing/2014/main" id="{F1F2F1D3-939F-13E2-9008-DE3C6EFF394E}"/>
              </a:ext>
            </a:extLst>
          </p:cNvPr>
          <p:cNvSpPr>
            <a:spLocks noGrp="1"/>
          </p:cNvSpPr>
          <p:nvPr>
            <p:ph idx="1"/>
          </p:nvPr>
        </p:nvSpPr>
        <p:spPr/>
        <p:txBody>
          <a:bodyPr/>
          <a:lstStyle/>
          <a:p>
            <a:r>
              <a:rPr lang="en-US" dirty="0"/>
              <a:t>1. Sorrentino, S. A., </a:t>
            </a:r>
            <a:r>
              <a:rPr lang="en-US" dirty="0" err="1"/>
              <a:t>Remmert</a:t>
            </a:r>
            <a:r>
              <a:rPr lang="en-US" dirty="0"/>
              <a:t>, L., &amp; Wilk, L. S. (2020). Mosby's Textbook for Nursing Assistants (10th ed.). St. Louis, MO: Elsevier.)</a:t>
            </a:r>
          </a:p>
          <a:p>
            <a:pPr marL="0" indent="0">
              <a:buNone/>
            </a:pPr>
            <a:endParaRPr lang="ar-SA" dirty="0"/>
          </a:p>
          <a:p>
            <a:endParaRPr lang="ar-SA" dirty="0"/>
          </a:p>
        </p:txBody>
      </p:sp>
    </p:spTree>
    <p:extLst>
      <p:ext uri="{BB962C8B-B14F-4D97-AF65-F5344CB8AC3E}">
        <p14:creationId xmlns:p14="http://schemas.microsoft.com/office/powerpoint/2010/main" val="3645726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مقربة لحزمة ذات علامة فارغة">
            <a:extLst>
              <a:ext uri="{FF2B5EF4-FFF2-40B4-BE49-F238E27FC236}">
                <a16:creationId xmlns:a16="http://schemas.microsoft.com/office/drawing/2014/main" id="{8DFDD4AF-4176-E338-B3B8-00347F6C39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41" b="16741"/>
          <a:stretch/>
        </p:blipFill>
        <p:spPr>
          <a:xfrm>
            <a:off x="20" y="10"/>
            <a:ext cx="12191981" cy="6857990"/>
          </a:xfrm>
          <a:prstGeom prst="rect">
            <a:avLst/>
          </a:prstGeom>
        </p:spPr>
      </p:pic>
      <p:sp>
        <p:nvSpPr>
          <p:cNvPr id="6" name="مربع نص 5">
            <a:extLst>
              <a:ext uri="{FF2B5EF4-FFF2-40B4-BE49-F238E27FC236}">
                <a16:creationId xmlns:a16="http://schemas.microsoft.com/office/drawing/2014/main" id="{4BC4AE52-7619-DD12-AD42-7D1D0F0CDF1F}"/>
              </a:ext>
            </a:extLst>
          </p:cNvPr>
          <p:cNvSpPr txBox="1"/>
          <p:nvPr/>
        </p:nvSpPr>
        <p:spPr>
          <a:xfrm>
            <a:off x="6645796" y="5058137"/>
            <a:ext cx="2696902" cy="1200329"/>
          </a:xfrm>
          <a:prstGeom prst="rect">
            <a:avLst/>
          </a:prstGeom>
          <a:noFill/>
        </p:spPr>
        <p:txBody>
          <a:bodyPr wrap="square" rtlCol="1">
            <a:spAutoFit/>
          </a:bodyPr>
          <a:lstStyle/>
          <a:p>
            <a:pPr algn="ctr"/>
            <a:r>
              <a:rPr lang="en-US" sz="3600" b="1" dirty="0"/>
              <a:t>THANK YOU</a:t>
            </a:r>
            <a:endParaRPr lang="ar-SA" sz="3600" b="1" dirty="0"/>
          </a:p>
        </p:txBody>
      </p:sp>
    </p:spTree>
    <p:extLst>
      <p:ext uri="{BB962C8B-B14F-4D97-AF65-F5344CB8AC3E}">
        <p14:creationId xmlns:p14="http://schemas.microsoft.com/office/powerpoint/2010/main" val="233243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0B676F-4D75-6B3B-CDD5-4098B71AF042}"/>
              </a:ext>
            </a:extLst>
          </p:cNvPr>
          <p:cNvSpPr>
            <a:spLocks noGrp="1"/>
          </p:cNvSpPr>
          <p:nvPr>
            <p:ph type="title"/>
          </p:nvPr>
        </p:nvSpPr>
        <p:spPr/>
        <p:txBody>
          <a:bodyPr/>
          <a:lstStyle/>
          <a:p>
            <a:r>
              <a:rPr lang="en-US" dirty="0"/>
              <a:t>KEY TERMS</a:t>
            </a:r>
            <a:endParaRPr lang="ar-SA" dirty="0"/>
          </a:p>
        </p:txBody>
      </p:sp>
      <p:sp>
        <p:nvSpPr>
          <p:cNvPr id="3" name="عنصر نائب للمحتوى 2">
            <a:extLst>
              <a:ext uri="{FF2B5EF4-FFF2-40B4-BE49-F238E27FC236}">
                <a16:creationId xmlns:a16="http://schemas.microsoft.com/office/drawing/2014/main" id="{A4B078EF-25F3-F2A1-6C71-840D799A8C3A}"/>
              </a:ext>
            </a:extLst>
          </p:cNvPr>
          <p:cNvSpPr>
            <a:spLocks noGrp="1"/>
          </p:cNvSpPr>
          <p:nvPr>
            <p:ph idx="1"/>
          </p:nvPr>
        </p:nvSpPr>
        <p:spPr>
          <a:xfrm>
            <a:off x="4869456" y="454462"/>
            <a:ext cx="7205031" cy="5949075"/>
          </a:xfrm>
        </p:spPr>
        <p:txBody>
          <a:bodyPr/>
          <a:lstStyle/>
          <a:p>
            <a:pPr marL="28575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Autopsy </a:t>
            </a:r>
            <a:r>
              <a:rPr lang="en-US" sz="2400" b="0" dirty="0">
                <a:effectLst/>
                <a:latin typeface="Calibri" panose="020F0502020204030204" pitchFamily="34" charset="0"/>
                <a:ea typeface="Calibri" panose="020F0502020204030204" pitchFamily="34" charset="0"/>
                <a:cs typeface="Arial" panose="020B0604020202020204" pitchFamily="34" charset="0"/>
              </a:rPr>
              <a:t>the examination of the body after death </a:t>
            </a:r>
          </a:p>
          <a:p>
            <a:pPr marL="28575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End-of-life care </a:t>
            </a:r>
            <a:r>
              <a:rPr lang="en-US" sz="2400" b="0" dirty="0">
                <a:effectLst/>
                <a:latin typeface="Calibri" panose="020F0502020204030204" pitchFamily="34" charset="0"/>
                <a:ea typeface="Calibri" panose="020F0502020204030204" pitchFamily="34" charset="0"/>
                <a:cs typeface="Arial" panose="020B0604020202020204" pitchFamily="34" charset="0"/>
              </a:rPr>
              <a:t>the support and care given during the time surrounding death </a:t>
            </a:r>
          </a:p>
          <a:p>
            <a:pPr marL="28575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Palliative care </a:t>
            </a:r>
            <a:r>
              <a:rPr lang="en-US" sz="2400" b="0" dirty="0" err="1">
                <a:effectLst/>
                <a:latin typeface="Calibri" panose="020F0502020204030204" pitchFamily="34" charset="0"/>
                <a:ea typeface="Calibri" panose="020F0502020204030204" pitchFamily="34" charset="0"/>
                <a:cs typeface="Arial" panose="020B0604020202020204" pitchFamily="34" charset="0"/>
              </a:rPr>
              <a:t>care</a:t>
            </a:r>
            <a:r>
              <a:rPr lang="en-US" sz="2400" b="0" dirty="0">
                <a:effectLst/>
                <a:latin typeface="Calibri" panose="020F0502020204030204" pitchFamily="34" charset="0"/>
                <a:ea typeface="Calibri" panose="020F0502020204030204" pitchFamily="34" charset="0"/>
                <a:cs typeface="Arial" panose="020B0604020202020204" pitchFamily="34" charset="0"/>
              </a:rPr>
              <a:t> to relieve or reduce the intensity of uncomfortable symptoms without producing a cure </a:t>
            </a:r>
          </a:p>
          <a:p>
            <a:pPr marL="28575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Post-mortem care </a:t>
            </a:r>
            <a:r>
              <a:rPr lang="en-US" sz="2400" b="0" dirty="0" err="1">
                <a:effectLst/>
                <a:latin typeface="Calibri" panose="020F0502020204030204" pitchFamily="34" charset="0"/>
                <a:ea typeface="Calibri" panose="020F0502020204030204" pitchFamily="34" charset="0"/>
                <a:cs typeface="Arial" panose="020B0604020202020204" pitchFamily="34" charset="0"/>
              </a:rPr>
              <a:t>care</a:t>
            </a:r>
            <a:r>
              <a:rPr lang="en-US" sz="2400" b="0" dirty="0">
                <a:effectLst/>
                <a:latin typeface="Calibri" panose="020F0502020204030204" pitchFamily="34" charset="0"/>
                <a:ea typeface="Calibri" panose="020F0502020204030204" pitchFamily="34" charset="0"/>
                <a:cs typeface="Arial" panose="020B0604020202020204" pitchFamily="34" charset="0"/>
              </a:rPr>
              <a:t> of the body after (post) death (mortem) </a:t>
            </a:r>
          </a:p>
          <a:p>
            <a:pPr marL="28575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Rigor mortis </a:t>
            </a:r>
            <a:r>
              <a:rPr lang="en-US" sz="2400" b="0" dirty="0">
                <a:effectLst/>
                <a:latin typeface="Calibri" panose="020F0502020204030204" pitchFamily="34" charset="0"/>
                <a:ea typeface="Calibri" panose="020F0502020204030204" pitchFamily="34" charset="0"/>
                <a:cs typeface="Arial" panose="020B0604020202020204" pitchFamily="34" charset="0"/>
              </a:rPr>
              <a:t>the stiffness or rigidity (rigor) of skeletal muscles that occurs after death (mortis) </a:t>
            </a:r>
          </a:p>
          <a:p>
            <a:pPr marL="28575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Terminal illness </a:t>
            </a:r>
            <a:r>
              <a:rPr lang="en-US" sz="2400" b="0" dirty="0">
                <a:effectLst/>
                <a:latin typeface="Calibri" panose="020F0502020204030204" pitchFamily="34" charset="0"/>
                <a:ea typeface="Calibri" panose="020F0502020204030204" pitchFamily="34" charset="0"/>
                <a:cs typeface="Arial" panose="020B0604020202020204" pitchFamily="34" charset="0"/>
              </a:rPr>
              <a:t>an illness or injury from which the person will not likely recover.</a:t>
            </a:r>
          </a:p>
          <a:p>
            <a:pPr marL="285750" indent="-28575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Arial" panose="020B0604020202020204" pitchFamily="34" charset="0"/>
              </a:rPr>
              <a:t>DNR </a:t>
            </a:r>
            <a:r>
              <a:rPr lang="en-US" sz="2400" b="0" dirty="0">
                <a:effectLst/>
                <a:latin typeface="Calibri" panose="020F0502020204030204" pitchFamily="34" charset="0"/>
                <a:ea typeface="Calibri" panose="020F0502020204030204" pitchFamily="34" charset="0"/>
                <a:cs typeface="Arial" panose="020B0604020202020204" pitchFamily="34" charset="0"/>
              </a:rPr>
              <a:t>do not resuscitate</a:t>
            </a:r>
          </a:p>
        </p:txBody>
      </p:sp>
    </p:spTree>
    <p:extLst>
      <p:ext uri="{BB962C8B-B14F-4D97-AF65-F5344CB8AC3E}">
        <p14:creationId xmlns:p14="http://schemas.microsoft.com/office/powerpoint/2010/main" val="159168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عنوان 5">
            <a:extLst>
              <a:ext uri="{FF2B5EF4-FFF2-40B4-BE49-F238E27FC236}">
                <a16:creationId xmlns:a16="http://schemas.microsoft.com/office/drawing/2014/main" id="{07B5FBE3-911A-04F2-DBA5-48C06D1E48AA}"/>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End-of-life care </a:t>
            </a:r>
            <a:endParaRPr lang="ar-SA" dirty="0">
              <a:solidFill>
                <a:schemeClr val="bg1"/>
              </a:solidFill>
            </a:endParaRPr>
          </a:p>
        </p:txBody>
      </p:sp>
      <p:sp>
        <p:nvSpPr>
          <p:cNvPr id="18" name="Rectangle 17">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عنصر نائب للمحتوى 6">
            <a:extLst>
              <a:ext uri="{FF2B5EF4-FFF2-40B4-BE49-F238E27FC236}">
                <a16:creationId xmlns:a16="http://schemas.microsoft.com/office/drawing/2014/main" id="{EA17954E-BEF4-B8E3-CFE7-7859331A2350}"/>
              </a:ext>
            </a:extLst>
          </p:cNvPr>
          <p:cNvSpPr>
            <a:spLocks noGrp="1"/>
          </p:cNvSpPr>
          <p:nvPr>
            <p:ph idx="1"/>
          </p:nvPr>
        </p:nvSpPr>
        <p:spPr>
          <a:xfrm>
            <a:off x="1574439" y="2525294"/>
            <a:ext cx="9935571" cy="3426158"/>
          </a:xfrm>
        </p:spPr>
        <p:txBody>
          <a:bodyPr anchor="t">
            <a:noAutofit/>
          </a:bodyPr>
          <a:lstStyle/>
          <a:p>
            <a:r>
              <a:rPr lang="en-US" b="0" dirty="0"/>
              <a:t>-Describes the support and care given during the time surrounding death. Sometimes death is sudden. Often it is expected. Some people gradually fail. End-of life care may involve days, weeks, or months. The person may need hospital, nursing center, or home care. Hospice care is common.</a:t>
            </a:r>
          </a:p>
          <a:p>
            <a:pPr>
              <a:lnSpc>
                <a:spcPct val="107000"/>
              </a:lnSpc>
              <a:spcAft>
                <a:spcPts val="800"/>
              </a:spcAft>
            </a:pPr>
            <a:r>
              <a:rPr lang="en-US" b="0" dirty="0"/>
              <a:t>-</a:t>
            </a:r>
            <a:r>
              <a:rPr lang="en-US" b="0" dirty="0">
                <a:effectLst/>
                <a:ea typeface="Calibri" panose="020F0502020204030204" pitchFamily="34" charset="0"/>
                <a:cs typeface="Arial" panose="020B0604020202020204" pitchFamily="34" charset="0"/>
              </a:rPr>
              <a:t>Death and dying may cause staff discomfort because of feeling helpless and failing to cure. They remind us that our loved ones and we will die.</a:t>
            </a:r>
          </a:p>
          <a:p>
            <a:pPr>
              <a:lnSpc>
                <a:spcPct val="107000"/>
              </a:lnSpc>
              <a:spcAft>
                <a:spcPts val="800"/>
              </a:spcAft>
            </a:pPr>
            <a:r>
              <a:rPr lang="en-US" b="0" dirty="0">
                <a:effectLst/>
                <a:ea typeface="Calibri" panose="020F0502020204030204" pitchFamily="34" charset="0"/>
                <a:cs typeface="Arial" panose="020B0604020202020204" pitchFamily="34" charset="0"/>
              </a:rPr>
              <a:t>-Your feelings about death affect the care you give. You will help meet the dying person's physical, psychological, social, and spiritual needs. Therefore you must understand the dying process. Then you can approach the dying person with caring, kindness, and respect.</a:t>
            </a:r>
          </a:p>
          <a:p>
            <a:endParaRPr lang="ar-SA" b="0" dirty="0"/>
          </a:p>
        </p:txBody>
      </p:sp>
    </p:spTree>
    <p:extLst>
      <p:ext uri="{BB962C8B-B14F-4D97-AF65-F5344CB8AC3E}">
        <p14:creationId xmlns:p14="http://schemas.microsoft.com/office/powerpoint/2010/main" val="72978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6315B180-90A0-6277-A3E0-B65AFBC79518}"/>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Terminal Illness</a:t>
            </a:r>
            <a:endParaRPr lang="ar-SA" dirty="0">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21C8D02C-1A43-C17D-38E1-3D2072A12EB5}"/>
              </a:ext>
            </a:extLst>
          </p:cNvPr>
          <p:cNvSpPr>
            <a:spLocks noGrp="1"/>
          </p:cNvSpPr>
          <p:nvPr>
            <p:ph idx="1"/>
          </p:nvPr>
        </p:nvSpPr>
        <p:spPr>
          <a:xfrm>
            <a:off x="1337067" y="2391770"/>
            <a:ext cx="9935571" cy="3426158"/>
          </a:xfrm>
        </p:spPr>
        <p:txBody>
          <a:bodyPr anchor="t">
            <a:noAutofit/>
          </a:bodyPr>
          <a:lstStyle/>
          <a:p>
            <a:pPr marL="285750" indent="-285750">
              <a:lnSpc>
                <a:spcPct val="107000"/>
              </a:lnSpc>
              <a:spcAft>
                <a:spcPts val="800"/>
              </a:spcAft>
              <a:buFont typeface="Arial" panose="020B0604020202020204" pitchFamily="34" charset="0"/>
              <a:buChar char="•"/>
            </a:pPr>
            <a:r>
              <a:rPr lang="en-US" sz="2200" b="0" dirty="0">
                <a:effectLst/>
                <a:latin typeface="Calibri" panose="020F0502020204030204" pitchFamily="34" charset="0"/>
                <a:ea typeface="Calibri" panose="020F0502020204030204" pitchFamily="34" charset="0"/>
                <a:cs typeface="Arial" panose="020B0604020202020204" pitchFamily="34" charset="0"/>
              </a:rPr>
              <a:t>Many illnesses and diseases have no cure. The body cannot function after some injuries. Recovery is not expected. The disease or injury ends in death. An illness or injury from which the person will not likely recover is a terminal illness.</a:t>
            </a:r>
          </a:p>
          <a:p>
            <a:pPr marL="285750" indent="-285750">
              <a:lnSpc>
                <a:spcPct val="107000"/>
              </a:lnSpc>
              <a:spcAft>
                <a:spcPts val="800"/>
              </a:spcAft>
              <a:buFont typeface="Arial" panose="020B0604020202020204" pitchFamily="34" charset="0"/>
              <a:buChar char="•"/>
            </a:pPr>
            <a:r>
              <a:rPr lang="en-US" sz="2200" b="0" dirty="0">
                <a:effectLst/>
                <a:latin typeface="Calibri" panose="020F0502020204030204" pitchFamily="34" charset="0"/>
                <a:ea typeface="Calibri" panose="020F0502020204030204" pitchFamily="34" charset="0"/>
                <a:cs typeface="Arial" panose="020B0604020202020204" pitchFamily="34" charset="0"/>
              </a:rPr>
              <a:t>Doctors cannot predict the time of death. A person may have days, months, weeks, or years to live. People expected to live for a short time have lived for years.</a:t>
            </a:r>
          </a:p>
          <a:p>
            <a:pPr marL="285750" indent="-285750">
              <a:lnSpc>
                <a:spcPct val="107000"/>
              </a:lnSpc>
              <a:spcAft>
                <a:spcPts val="800"/>
              </a:spcAft>
              <a:buFont typeface="Arial" panose="020B0604020202020204" pitchFamily="34" charset="0"/>
              <a:buChar char="•"/>
            </a:pPr>
            <a:r>
              <a:rPr lang="en-US" sz="2200" b="0" dirty="0">
                <a:effectLst/>
                <a:latin typeface="Calibri" panose="020F0502020204030204" pitchFamily="34" charset="0"/>
                <a:ea typeface="Calibri" panose="020F0502020204030204" pitchFamily="34" charset="0"/>
                <a:cs typeface="Arial" panose="020B0604020202020204" pitchFamily="34" charset="0"/>
              </a:rPr>
              <a:t>Others have died earlier than expected.</a:t>
            </a:r>
          </a:p>
          <a:p>
            <a:pPr marL="285750" indent="-285750">
              <a:lnSpc>
                <a:spcPct val="107000"/>
              </a:lnSpc>
              <a:spcAft>
                <a:spcPts val="800"/>
              </a:spcAft>
              <a:buFont typeface="Arial" panose="020B0604020202020204" pitchFamily="34" charset="0"/>
              <a:buChar char="•"/>
            </a:pPr>
            <a:r>
              <a:rPr lang="en-US" sz="2200" b="0" dirty="0">
                <a:effectLst/>
                <a:latin typeface="Calibri" panose="020F0502020204030204" pitchFamily="34" charset="0"/>
                <a:ea typeface="Calibri" panose="020F0502020204030204" pitchFamily="34" charset="0"/>
                <a:cs typeface="Arial" panose="020B0604020202020204" pitchFamily="34" charset="0"/>
              </a:rPr>
              <a:t>Modern medicine has prolonged life in many cases. Research will bring new cures. However, hope and the will to live strongly influence living and dying. Many people have died for no apparent reason after losing hope or the will to live.</a:t>
            </a:r>
          </a:p>
          <a:p>
            <a:pPr marL="342900" indent="-342900">
              <a:buFont typeface="Arial" panose="020B0604020202020204" pitchFamily="34" charset="0"/>
              <a:buChar char="•"/>
            </a:pPr>
            <a:endParaRPr lang="ar-SA" sz="2200" b="0" dirty="0"/>
          </a:p>
        </p:txBody>
      </p:sp>
    </p:spTree>
    <p:extLst>
      <p:ext uri="{BB962C8B-B14F-4D97-AF65-F5344CB8AC3E}">
        <p14:creationId xmlns:p14="http://schemas.microsoft.com/office/powerpoint/2010/main" val="334255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B67FE66F-2916-5996-9065-BC27FDB0E86D}"/>
              </a:ext>
            </a:extLst>
          </p:cNvPr>
          <p:cNvSpPr>
            <a:spLocks noGrp="1"/>
          </p:cNvSpPr>
          <p:nvPr>
            <p:ph type="title"/>
          </p:nvPr>
        </p:nvSpPr>
        <p:spPr/>
        <p:txBody>
          <a:bodyPr/>
          <a:lstStyle/>
          <a:p>
            <a:r>
              <a:rPr lang="en-US" dirty="0"/>
              <a:t>Types of Care</a:t>
            </a:r>
            <a:endParaRPr lang="ar-SA" dirty="0"/>
          </a:p>
        </p:txBody>
      </p:sp>
      <p:sp>
        <p:nvSpPr>
          <p:cNvPr id="5" name="عنصر نائب للمحتوى 4">
            <a:extLst>
              <a:ext uri="{FF2B5EF4-FFF2-40B4-BE49-F238E27FC236}">
                <a16:creationId xmlns:a16="http://schemas.microsoft.com/office/drawing/2014/main" id="{3F36448A-32D1-ED41-AE6A-B7FD09BDA21F}"/>
              </a:ext>
            </a:extLst>
          </p:cNvPr>
          <p:cNvSpPr>
            <a:spLocks noGrp="1"/>
          </p:cNvSpPr>
          <p:nvPr>
            <p:ph sz="half" idx="1"/>
          </p:nvPr>
        </p:nvSpPr>
        <p:spPr/>
        <p:txBody>
          <a:bodyPr/>
          <a:lstStyle/>
          <a:p>
            <a:pPr algn="ctr"/>
            <a:r>
              <a:rPr lang="en-US" sz="2400" b="0"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Palliative care</a:t>
            </a:r>
            <a:r>
              <a:rPr lang="en-US" sz="2400" b="0" dirty="0">
                <a:effectLst/>
                <a:latin typeface="Calibri" panose="020F0502020204030204" pitchFamily="34" charset="0"/>
                <a:ea typeface="Calibri" panose="020F0502020204030204" pitchFamily="34" charset="0"/>
                <a:cs typeface="Arial" panose="020B0604020202020204" pitchFamily="34" charset="0"/>
              </a:rPr>
              <a:t>. Palliate means to soothe or relieve. Palliative care relieves or reduces the intensity of uncomfortable symptoms without producing a cure. The focus is on comfort. The intent is to improve quality of life and provide family support. Palliative care can be given along with disease treatment.</a:t>
            </a:r>
          </a:p>
        </p:txBody>
      </p:sp>
      <p:sp>
        <p:nvSpPr>
          <p:cNvPr id="6" name="عنصر نائب للمحتوى 5">
            <a:extLst>
              <a:ext uri="{FF2B5EF4-FFF2-40B4-BE49-F238E27FC236}">
                <a16:creationId xmlns:a16="http://schemas.microsoft.com/office/drawing/2014/main" id="{D196A685-7F94-DF96-C19A-358C8F9BBBCF}"/>
              </a:ext>
            </a:extLst>
          </p:cNvPr>
          <p:cNvSpPr>
            <a:spLocks noGrp="1"/>
          </p:cNvSpPr>
          <p:nvPr>
            <p:ph sz="half" idx="2"/>
          </p:nvPr>
        </p:nvSpPr>
        <p:spPr>
          <a:xfrm>
            <a:off x="5376671" y="3853300"/>
            <a:ext cx="6172411" cy="2346960"/>
          </a:xfrm>
        </p:spPr>
        <p:txBody>
          <a:bodyPr/>
          <a:lstStyle/>
          <a:p>
            <a:pPr algn="ctr"/>
            <a:r>
              <a:rPr lang="en-US" b="0"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Hospice care. </a:t>
            </a:r>
            <a:r>
              <a:rPr lang="en-US" b="0" dirty="0">
                <a:effectLst/>
                <a:latin typeface="Calibri" panose="020F0502020204030204" pitchFamily="34" charset="0"/>
                <a:ea typeface="Calibri" panose="020F0502020204030204" pitchFamily="34" charset="0"/>
                <a:cs typeface="Arial" panose="020B0604020202020204" pitchFamily="34" charset="0"/>
              </a:rPr>
              <a:t>The focus is on the physical, emotional, social, and spiritual needs of dying persons and their families. Often the person has less than 6 months to live. Cure or life- saving measures are not concerns. Pain relief and comfort are stressed. The goal is to improve quality of life. Follow-up care and support groups for survivors are hospice services. Hospice also supports the health team in dealing with a person's death.</a:t>
            </a:r>
          </a:p>
        </p:txBody>
      </p:sp>
    </p:spTree>
    <p:extLst>
      <p:ext uri="{BB962C8B-B14F-4D97-AF65-F5344CB8AC3E}">
        <p14:creationId xmlns:p14="http://schemas.microsoft.com/office/powerpoint/2010/main" val="267501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وان 4">
            <a:extLst>
              <a:ext uri="{FF2B5EF4-FFF2-40B4-BE49-F238E27FC236}">
                <a16:creationId xmlns:a16="http://schemas.microsoft.com/office/drawing/2014/main" id="{270A7C0D-2C23-B441-9DF5-5D9E309C00E7}"/>
              </a:ext>
            </a:extLst>
          </p:cNvPr>
          <p:cNvSpPr>
            <a:spLocks noGrp="1"/>
          </p:cNvSpPr>
          <p:nvPr>
            <p:ph type="title"/>
          </p:nvPr>
        </p:nvSpPr>
        <p:spPr>
          <a:xfrm>
            <a:off x="1535372" y="4872251"/>
            <a:ext cx="10013709" cy="1030360"/>
          </a:xfrm>
        </p:spPr>
        <p:txBody>
          <a:bodyPr>
            <a:normAutofit/>
          </a:bodyPr>
          <a:lstStyle/>
          <a:p>
            <a:r>
              <a:rPr lang="en-US">
                <a:solidFill>
                  <a:schemeClr val="bg1"/>
                </a:solidFill>
              </a:rPr>
              <a:t>Attitudes About Death</a:t>
            </a:r>
            <a:endParaRPr lang="ar-SA">
              <a:solidFill>
                <a:schemeClr val="bg1"/>
              </a:solidFill>
            </a:endParaRPr>
          </a:p>
        </p:txBody>
      </p:sp>
      <p:sp>
        <p:nvSpPr>
          <p:cNvPr id="17" name="Rectangle 16">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عنصر نائب للمحتوى 5">
            <a:extLst>
              <a:ext uri="{FF2B5EF4-FFF2-40B4-BE49-F238E27FC236}">
                <a16:creationId xmlns:a16="http://schemas.microsoft.com/office/drawing/2014/main" id="{E3FF37E9-BBDC-41F1-B61E-3C0F13553B07}"/>
              </a:ext>
            </a:extLst>
          </p:cNvPr>
          <p:cNvSpPr>
            <a:spLocks noGrp="1"/>
          </p:cNvSpPr>
          <p:nvPr>
            <p:ph idx="1"/>
          </p:nvPr>
        </p:nvSpPr>
        <p:spPr>
          <a:xfrm>
            <a:off x="1535372" y="705114"/>
            <a:ext cx="9935571" cy="3703114"/>
          </a:xfrm>
        </p:spPr>
        <p:txBody>
          <a:bodyPr>
            <a:normAutofit/>
          </a:bodyPr>
          <a:lstStyle/>
          <a:p>
            <a:pPr algn="ctr"/>
            <a:r>
              <a:rPr lang="en-US" sz="2800" b="0" dirty="0">
                <a:effectLst/>
                <a:latin typeface="Calibri" panose="020F0502020204030204" pitchFamily="34" charset="0"/>
                <a:ea typeface="Calibri" panose="020F0502020204030204" pitchFamily="34" charset="0"/>
                <a:cs typeface="Arial" panose="020B0604020202020204" pitchFamily="34" charset="0"/>
              </a:rPr>
              <a:t>Experiences, culture, religion, and age influence attitudes about death. Many people fear death. Others do not believe they will die. Some look forward to and accept death. Attitudes about death often change as a person grows older and with changing needs. Therefore, it may be frightening, morbid, and a mystery.</a:t>
            </a:r>
          </a:p>
        </p:txBody>
      </p:sp>
    </p:spTree>
    <p:extLst>
      <p:ext uri="{BB962C8B-B14F-4D97-AF65-F5344CB8AC3E}">
        <p14:creationId xmlns:p14="http://schemas.microsoft.com/office/powerpoint/2010/main" val="212042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31BF8963-2688-325D-AEFE-04992F48C8DC}"/>
              </a:ext>
            </a:extLst>
          </p:cNvPr>
          <p:cNvSpPr>
            <a:spLocks noGrp="1"/>
          </p:cNvSpPr>
          <p:nvPr>
            <p:ph type="title"/>
          </p:nvPr>
        </p:nvSpPr>
        <p:spPr/>
        <p:txBody>
          <a:bodyPr/>
          <a:lstStyle/>
          <a:p>
            <a:pPr algn="ctr"/>
            <a:r>
              <a:rPr lang="en-US" dirty="0"/>
              <a:t>The Stages of Dying</a:t>
            </a:r>
            <a:br>
              <a:rPr lang="en-US" dirty="0"/>
            </a:br>
            <a:br>
              <a:rPr lang="en-US" dirty="0"/>
            </a:br>
            <a:r>
              <a:rPr lang="en-US" sz="1800" dirty="0">
                <a:effectLst/>
                <a:latin typeface="Calibri" panose="020F0502020204030204" pitchFamily="34" charset="0"/>
                <a:ea typeface="Calibri" panose="020F0502020204030204" pitchFamily="34" charset="0"/>
                <a:cs typeface="Arial" panose="020B0604020202020204" pitchFamily="34" charset="0"/>
              </a:rPr>
              <a:t>Dr. Elisabeth Kübler-Ross described 5 stages of dying. They also are called the “stages of grief.” Grief is the person's response to loss.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ar-SA" dirty="0"/>
          </a:p>
        </p:txBody>
      </p:sp>
      <p:sp>
        <p:nvSpPr>
          <p:cNvPr id="5" name="عنصر نائب للمحتوى 4">
            <a:extLst>
              <a:ext uri="{FF2B5EF4-FFF2-40B4-BE49-F238E27FC236}">
                <a16:creationId xmlns:a16="http://schemas.microsoft.com/office/drawing/2014/main" id="{19E9C524-5C5A-FDF0-5A1D-7DE564B134AB}"/>
              </a:ext>
            </a:extLst>
          </p:cNvPr>
          <p:cNvSpPr>
            <a:spLocks noGrp="1"/>
          </p:cNvSpPr>
          <p:nvPr>
            <p:ph sz="half" idx="1"/>
          </p:nvPr>
        </p:nvSpPr>
        <p:spPr/>
        <p:txBody>
          <a:bodyPr/>
          <a:lstStyle/>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Stage 1: Denial. </a:t>
            </a:r>
            <a:r>
              <a:rPr lang="en-US" b="0" dirty="0">
                <a:effectLst/>
                <a:latin typeface="Calibri" panose="020F0502020204030204" pitchFamily="34" charset="0"/>
                <a:ea typeface="Calibri" panose="020F0502020204030204" pitchFamily="34" charset="0"/>
                <a:cs typeface="Calibri" panose="020F0502020204030204" pitchFamily="34" charset="0"/>
              </a:rPr>
              <a:t>The person refuses to believe that he or she is dying. “No, not me” is a common response. The person believes a mistake was made. Information about the illness or injury is not heard. The person cannot deal with any problem or decision about the ma er. This stage can last for a few hours, days, or much longer. Some people remain in denial.</a:t>
            </a:r>
          </a:p>
        </p:txBody>
      </p:sp>
      <p:sp>
        <p:nvSpPr>
          <p:cNvPr id="6" name="عنصر نائب للمحتوى 5">
            <a:extLst>
              <a:ext uri="{FF2B5EF4-FFF2-40B4-BE49-F238E27FC236}">
                <a16:creationId xmlns:a16="http://schemas.microsoft.com/office/drawing/2014/main" id="{3B0CCFC5-47DC-7851-F37F-FCDB55E966D8}"/>
              </a:ext>
            </a:extLst>
          </p:cNvPr>
          <p:cNvSpPr>
            <a:spLocks noGrp="1"/>
          </p:cNvSpPr>
          <p:nvPr>
            <p:ph sz="half" idx="2"/>
          </p:nvPr>
        </p:nvSpPr>
        <p:spPr>
          <a:xfrm>
            <a:off x="5376671" y="3936326"/>
            <a:ext cx="6172411" cy="2346960"/>
          </a:xfrm>
        </p:spPr>
        <p:txBody>
          <a:bodyPr/>
          <a:lstStyle/>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Arial" panose="020B0604020202020204" pitchFamily="34" charset="0"/>
              </a:rPr>
              <a:t>Stage 2: Anger. </a:t>
            </a:r>
            <a:r>
              <a:rPr lang="en-US" b="0" dirty="0">
                <a:effectLst/>
                <a:latin typeface="Calibri" panose="020F0502020204030204" pitchFamily="34" charset="0"/>
                <a:ea typeface="Calibri" panose="020F0502020204030204" pitchFamily="34" charset="0"/>
                <a:cs typeface="Arial" panose="020B0604020202020204" pitchFamily="34" charset="0"/>
              </a:rPr>
              <a:t>The person thinks “Why me?” There is anger and rage. Dying persons envy and resent those with life and health. Family, friends, and the health team are often targets of anger. The person blames others and finds fault with those who are loved and needed the most. It can be hard to deal with the person during this stage. Anger is normal and healthy. Do not take anger personally. Control any urge to attack back or avoid the person.</a:t>
            </a:r>
          </a:p>
        </p:txBody>
      </p:sp>
    </p:spTree>
    <p:extLst>
      <p:ext uri="{BB962C8B-B14F-4D97-AF65-F5344CB8AC3E}">
        <p14:creationId xmlns:p14="http://schemas.microsoft.com/office/powerpoint/2010/main" val="380253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1B518B-7DA9-9E98-C58D-8BEEEF3BE649}"/>
              </a:ext>
            </a:extLst>
          </p:cNvPr>
          <p:cNvSpPr>
            <a:spLocks noGrp="1"/>
          </p:cNvSpPr>
          <p:nvPr>
            <p:ph type="title"/>
          </p:nvPr>
        </p:nvSpPr>
        <p:spPr/>
        <p:txBody>
          <a:bodyPr/>
          <a:lstStyle/>
          <a:p>
            <a:r>
              <a:rPr lang="en-US" dirty="0" err="1"/>
              <a:t>Cont</a:t>
            </a:r>
            <a:r>
              <a:rPr lang="en-US" dirty="0"/>
              <a:t>…</a:t>
            </a:r>
            <a:endParaRPr lang="ar-SA" dirty="0"/>
          </a:p>
        </p:txBody>
      </p:sp>
      <p:sp>
        <p:nvSpPr>
          <p:cNvPr id="3" name="عنصر نائب للمحتوى 2">
            <a:extLst>
              <a:ext uri="{FF2B5EF4-FFF2-40B4-BE49-F238E27FC236}">
                <a16:creationId xmlns:a16="http://schemas.microsoft.com/office/drawing/2014/main" id="{571C73F9-EA3B-64E3-A81C-1CD6CAB66494}"/>
              </a:ext>
            </a:extLst>
          </p:cNvPr>
          <p:cNvSpPr>
            <a:spLocks noGrp="1"/>
          </p:cNvSpPr>
          <p:nvPr>
            <p:ph sz="half" idx="1"/>
          </p:nvPr>
        </p:nvSpPr>
        <p:spPr>
          <a:xfrm>
            <a:off x="5376670" y="1274555"/>
            <a:ext cx="6172412" cy="2029307"/>
          </a:xfrm>
        </p:spPr>
        <p:txBody>
          <a:bodyPr/>
          <a:lstStyle/>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Arial" panose="020B0604020202020204" pitchFamily="34" charset="0"/>
              </a:rPr>
              <a:t>Stage 3: Bargaining.</a:t>
            </a:r>
            <a:r>
              <a:rPr lang="en-US" b="0" dirty="0">
                <a:effectLst/>
                <a:latin typeface="Calibri" panose="020F0502020204030204" pitchFamily="34" charset="0"/>
                <a:ea typeface="Calibri" panose="020F0502020204030204" pitchFamily="34" charset="0"/>
                <a:cs typeface="Arial" panose="020B0604020202020204" pitchFamily="34" charset="0"/>
              </a:rPr>
              <a:t> Anger has passed. The person now says: “Yes, me but...” The person may bargain with God or a higher power for more time. Promises are made in exchange for more time. The person may want to see a child marry, see a grandchild, have another Christmas, or live for a special event. Usually, more promises are made as the person makes “just one more” request. Bargaining is usually private and spiritual.</a:t>
            </a:r>
          </a:p>
        </p:txBody>
      </p:sp>
      <p:sp>
        <p:nvSpPr>
          <p:cNvPr id="4" name="عنصر نائب للمحتوى 3">
            <a:extLst>
              <a:ext uri="{FF2B5EF4-FFF2-40B4-BE49-F238E27FC236}">
                <a16:creationId xmlns:a16="http://schemas.microsoft.com/office/drawing/2014/main" id="{0455AE20-A86F-17A6-65E3-1639FB1B0767}"/>
              </a:ext>
            </a:extLst>
          </p:cNvPr>
          <p:cNvSpPr>
            <a:spLocks noGrp="1"/>
          </p:cNvSpPr>
          <p:nvPr>
            <p:ph sz="half" idx="2"/>
          </p:nvPr>
        </p:nvSpPr>
        <p:spPr/>
        <p:txBody>
          <a:bodyPr/>
          <a:lstStyle/>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Arial" panose="020B0604020202020204" pitchFamily="34" charset="0"/>
              </a:rPr>
              <a:t>Stage 4: Depression</a:t>
            </a:r>
            <a:r>
              <a:rPr lang="en-US" b="0" dirty="0">
                <a:effectLst/>
                <a:latin typeface="Calibri" panose="020F0502020204030204" pitchFamily="34" charset="0"/>
                <a:ea typeface="Calibri" panose="020F0502020204030204" pitchFamily="34" charset="0"/>
                <a:cs typeface="Arial" panose="020B0604020202020204" pitchFamily="34" charset="0"/>
              </a:rPr>
              <a:t>. The person thinks “Yes, me” and is very sad. The person mourns lost things and the future loss of life. The person may cry or say </a:t>
            </a:r>
            <a:r>
              <a:rPr lang="en-US" b="0" dirty="0" err="1">
                <a:effectLst/>
                <a:latin typeface="Calibri" panose="020F0502020204030204" pitchFamily="34" charset="0"/>
                <a:ea typeface="Calibri" panose="020F0502020204030204" pitchFamily="34" charset="0"/>
                <a:cs typeface="Arial" panose="020B0604020202020204" pitchFamily="34" charset="0"/>
              </a:rPr>
              <a:t>litle</a:t>
            </a:r>
            <a:r>
              <a:rPr lang="en-US" b="0" dirty="0">
                <a:effectLst/>
                <a:latin typeface="Calibri" panose="020F0502020204030204" pitchFamily="34" charset="0"/>
                <a:ea typeface="Calibri" panose="020F0502020204030204" pitchFamily="34" charset="0"/>
                <a:cs typeface="Arial" panose="020B0604020202020204" pitchFamily="34" charset="0"/>
              </a:rPr>
              <a:t>. Sometimes the person talks about people and things that will be left behind.</a:t>
            </a:r>
          </a:p>
          <a:p>
            <a:endParaRPr lang="ar-SA" sz="2400" b="0" dirty="0"/>
          </a:p>
        </p:txBody>
      </p:sp>
    </p:spTree>
    <p:extLst>
      <p:ext uri="{BB962C8B-B14F-4D97-AF65-F5344CB8AC3E}">
        <p14:creationId xmlns:p14="http://schemas.microsoft.com/office/powerpoint/2010/main" val="744893258"/>
      </p:ext>
    </p:extLst>
  </p:cSld>
  <p:clrMapOvr>
    <a:masterClrMapping/>
  </p:clrMapOvr>
</p:sld>
</file>

<file path=ppt/theme/theme1.xml><?xml version="1.0" encoding="utf-8"?>
<a:theme xmlns:a="http://schemas.openxmlformats.org/drawingml/2006/main" name="ShojiVTI">
  <a:themeElements>
    <a:clrScheme name="AnalogousFromLightSeed_2SEEDS">
      <a:dk1>
        <a:srgbClr val="000000"/>
      </a:dk1>
      <a:lt1>
        <a:srgbClr val="FFFFFF"/>
      </a:lt1>
      <a:dk2>
        <a:srgbClr val="242B41"/>
      </a:dk2>
      <a:lt2>
        <a:srgbClr val="E8E6E2"/>
      </a:lt2>
      <a:accent1>
        <a:srgbClr val="778DC2"/>
      </a:accent1>
      <a:accent2>
        <a:srgbClr val="73AAC0"/>
      </a:accent2>
      <a:accent3>
        <a:srgbClr val="9790CD"/>
      </a:accent3>
      <a:accent4>
        <a:srgbClr val="C27777"/>
      </a:accent4>
      <a:accent5>
        <a:srgbClr val="C4997B"/>
      </a:accent5>
      <a:accent6>
        <a:srgbClr val="B0A46C"/>
      </a:accent6>
      <a:hlink>
        <a:srgbClr val="928158"/>
      </a:hlink>
      <a:folHlink>
        <a:srgbClr val="7F7F7F"/>
      </a:folHlink>
    </a:clrScheme>
    <a:fontScheme name="Custom 7">
      <a:majorFont>
        <a:latin typeface="Segoe UI"/>
        <a:ea typeface=""/>
        <a:cs typeface=""/>
      </a:majorFont>
      <a:minorFont>
        <a:latin typeface="Segoe U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emplate/>
  <TotalTime>54</TotalTime>
  <Words>2223</Words>
  <Application>Microsoft Office PowerPoint</Application>
  <PresentationFormat>شاشة عريضة</PresentationFormat>
  <Paragraphs>101</Paragraphs>
  <Slides>26</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26</vt:i4>
      </vt:variant>
    </vt:vector>
  </HeadingPairs>
  <TitlesOfParts>
    <vt:vector size="33" baseType="lpstr">
      <vt:lpstr>Arial</vt:lpstr>
      <vt:lpstr>Calibri</vt:lpstr>
      <vt:lpstr>Corbel</vt:lpstr>
      <vt:lpstr>Segoe UI</vt:lpstr>
      <vt:lpstr>Symbol</vt:lpstr>
      <vt:lpstr>Wingdings</vt:lpstr>
      <vt:lpstr>ShojiVTI</vt:lpstr>
      <vt:lpstr>C H A P T E R 5 9 End-of-Life Care</vt:lpstr>
      <vt:lpstr>OBJECTIVES</vt:lpstr>
      <vt:lpstr>KEY TERMS</vt:lpstr>
      <vt:lpstr>End-of-life care </vt:lpstr>
      <vt:lpstr>Terminal Illness</vt:lpstr>
      <vt:lpstr>Types of Care</vt:lpstr>
      <vt:lpstr>Attitudes About Death</vt:lpstr>
      <vt:lpstr>The Stages of Dying  Dr. Elisabeth Kübler-Ross described 5 stages of dying. They also are called the “stages of grief.” Grief is the person's response to loss. </vt:lpstr>
      <vt:lpstr>Cont…</vt:lpstr>
      <vt:lpstr>Cont…</vt:lpstr>
      <vt:lpstr>Comfort Needs</vt:lpstr>
      <vt:lpstr>Physical Needs</vt:lpstr>
      <vt:lpstr>Mental and Emotional Needs</vt:lpstr>
      <vt:lpstr>“Do Not Resuscitate” Orders.</vt:lpstr>
      <vt:lpstr>Signs of Death</vt:lpstr>
      <vt:lpstr>عرض تقديمي في PowerPoint</vt:lpstr>
      <vt:lpstr>Care of the Body After Death</vt:lpstr>
      <vt:lpstr>Assisting With Post-Mortem Care</vt:lpstr>
      <vt:lpstr>Pre </vt:lpstr>
      <vt:lpstr>عرض تقديمي في PowerPoint</vt:lpstr>
      <vt:lpstr>عرض تقديمي في PowerPoint</vt:lpstr>
      <vt:lpstr>عرض تقديمي في PowerPoint</vt:lpstr>
      <vt:lpstr>Personal and Professional Responsibility To give quality care to the dying person:</vt:lpstr>
      <vt:lpstr>عرض تقديمي في PowerPoint</vt:lpstr>
      <vt:lpstr>References </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5 9 End-of-Life Care</dc:title>
  <dc:creator>مدى السدرة ID 442920354</dc:creator>
  <cp:lastModifiedBy>مدى السدرة ID 442920354</cp:lastModifiedBy>
  <cp:revision>1</cp:revision>
  <dcterms:created xsi:type="dcterms:W3CDTF">2024-06-22T17:04:59Z</dcterms:created>
  <dcterms:modified xsi:type="dcterms:W3CDTF">2024-06-22T17:59:04Z</dcterms:modified>
</cp:coreProperties>
</file>