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3" r:id="rId1"/>
  </p:sldMasterIdLst>
  <p:sldIdLst>
    <p:sldId id="256" r:id="rId2"/>
    <p:sldId id="257" r:id="rId3"/>
    <p:sldId id="258" r:id="rId4"/>
    <p:sldId id="260" r:id="rId5"/>
    <p:sldId id="259"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77" r:id="rId24"/>
    <p:sldId id="278" r:id="rId25"/>
    <p:sldId id="294" r:id="rId26"/>
    <p:sldId id="280" r:id="rId27"/>
    <p:sldId id="283" r:id="rId28"/>
    <p:sldId id="281" r:id="rId29"/>
    <p:sldId id="282" r:id="rId30"/>
    <p:sldId id="284" r:id="rId31"/>
    <p:sldId id="289" r:id="rId32"/>
    <p:sldId id="285" r:id="rId33"/>
    <p:sldId id="286" r:id="rId34"/>
    <p:sldId id="287" r:id="rId35"/>
    <p:sldId id="288" r:id="rId36"/>
    <p:sldId id="290" r:id="rId37"/>
    <p:sldId id="291" r:id="rId38"/>
    <p:sldId id="292" r:id="rId39"/>
    <p:sldId id="293"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6" autoAdjust="0"/>
    <p:restoredTop sz="94660"/>
  </p:normalViewPr>
  <p:slideViewPr>
    <p:cSldViewPr snapToGrid="0">
      <p:cViewPr varScale="1">
        <p:scale>
          <a:sx n="87" d="100"/>
          <a:sy n="87"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lstStyle>
            <a:lvl1pPr algn="l">
              <a:lnSpc>
                <a:spcPct val="100000"/>
              </a:lnSpc>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786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2106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572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7427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9134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8511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2131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92195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3280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04401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82446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1/27/2024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1841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a:solidFill>
                  <a:schemeClr val="tx1">
                    <a:tint val="75000"/>
                  </a:schemeClr>
                </a:solidFill>
              </a:defRPr>
            </a:lvl1pPr>
          </a:lstStyle>
          <a:p>
            <a:fld id="{3C04E684-10F4-4CC3-A0B9-F03AA7BE37CF}" type="datetimeFigureOut">
              <a:rPr lang="en-US" smtClean="0"/>
              <a:t>1/27/2024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7423193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1" r:id="rId7"/>
    <p:sldLayoutId id="2147483702" r:id="rId8"/>
    <p:sldLayoutId id="2147483703" r:id="rId9"/>
    <p:sldLayoutId id="2147483704" r:id="rId10"/>
    <p:sldLayoutId id="2147483705" r:id="rId11"/>
    <p:sldLayoutId id="2147483707" r:id="rId12"/>
  </p:sldLayoutIdLst>
  <p:txStyles>
    <p:titleStyle>
      <a:lvl1pPr algn="l" defTabSz="914400" rtl="0" eaLnBrk="1" latinLnBrk="0" hangingPunct="1">
        <a:lnSpc>
          <a:spcPct val="90000"/>
        </a:lnSpc>
        <a:spcBef>
          <a:spcPct val="0"/>
        </a:spcBef>
        <a:buNone/>
        <a:defRPr sz="5400" b="1" i="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صورة تحتوي على الشعاب المرجانية, خريطة, فن, المناظر الطبيعية&#10;&#10;تم إنشاء الوصف تلقائياً">
            <a:extLst>
              <a:ext uri="{FF2B5EF4-FFF2-40B4-BE49-F238E27FC236}">
                <a16:creationId xmlns:a16="http://schemas.microsoft.com/office/drawing/2014/main" id="{E30B6C2C-915A-C3F6-0CC0-388FB3DCE145}"/>
              </a:ext>
            </a:extLst>
          </p:cNvPr>
          <p:cNvPicPr>
            <a:picLocks noChangeAspect="1"/>
          </p:cNvPicPr>
          <p:nvPr/>
        </p:nvPicPr>
        <p:blipFill rotWithShape="1">
          <a:blip r:embed="rId2"/>
          <a:srcRect t="6463" b="8309"/>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عنوان 1">
            <a:extLst>
              <a:ext uri="{FF2B5EF4-FFF2-40B4-BE49-F238E27FC236}">
                <a16:creationId xmlns:a16="http://schemas.microsoft.com/office/drawing/2014/main" id="{9F6DB9FF-2CA6-29C7-D94D-26EC86C856A1}"/>
              </a:ext>
            </a:extLst>
          </p:cNvPr>
          <p:cNvSpPr>
            <a:spLocks noGrp="1"/>
          </p:cNvSpPr>
          <p:nvPr>
            <p:ph type="ctrTitle"/>
          </p:nvPr>
        </p:nvSpPr>
        <p:spPr>
          <a:xfrm>
            <a:off x="6095999" y="3834174"/>
            <a:ext cx="5257800" cy="1701570"/>
          </a:xfrm>
        </p:spPr>
        <p:txBody>
          <a:bodyPr anchor="b">
            <a:normAutofit fontScale="90000"/>
          </a:bodyPr>
          <a:lstStyle/>
          <a:p>
            <a:pPr algn="ctr">
              <a:lnSpc>
                <a:spcPct val="90000"/>
              </a:lnSpc>
            </a:pPr>
            <a:r>
              <a:rPr lang="en-US" sz="3700" dirty="0"/>
              <a:t>Module 3:Facility management &amp; safety (FMS)</a:t>
            </a:r>
            <a:endParaRPr lang="ar-SA" sz="3700" dirty="0"/>
          </a:p>
        </p:txBody>
      </p:sp>
      <p:sp>
        <p:nvSpPr>
          <p:cNvPr id="3" name="عنوان فرعي 2">
            <a:extLst>
              <a:ext uri="{FF2B5EF4-FFF2-40B4-BE49-F238E27FC236}">
                <a16:creationId xmlns:a16="http://schemas.microsoft.com/office/drawing/2014/main" id="{97ADF812-3922-787A-F1E5-5EA66C82D9ED}"/>
              </a:ext>
            </a:extLst>
          </p:cNvPr>
          <p:cNvSpPr>
            <a:spLocks noGrp="1"/>
          </p:cNvSpPr>
          <p:nvPr>
            <p:ph type="subTitle" idx="1"/>
          </p:nvPr>
        </p:nvSpPr>
        <p:spPr>
          <a:xfrm>
            <a:off x="6096000" y="5592499"/>
            <a:ext cx="5147960" cy="995588"/>
          </a:xfrm>
        </p:spPr>
        <p:txBody>
          <a:bodyPr>
            <a:normAutofit/>
          </a:bodyPr>
          <a:lstStyle/>
          <a:p>
            <a:pPr algn="ctr">
              <a:lnSpc>
                <a:spcPct val="100000"/>
              </a:lnSpc>
            </a:pPr>
            <a:r>
              <a:rPr lang="en-US" sz="1400" dirty="0" err="1"/>
              <a:t>Mada</a:t>
            </a:r>
            <a:r>
              <a:rPr lang="en-US" sz="1400" dirty="0"/>
              <a:t> </a:t>
            </a:r>
            <a:r>
              <a:rPr lang="en-US" sz="1400" dirty="0" err="1"/>
              <a:t>Alsedrah</a:t>
            </a:r>
            <a:endParaRPr lang="en-US" sz="1400" dirty="0"/>
          </a:p>
          <a:p>
            <a:pPr algn="ctr">
              <a:lnSpc>
                <a:spcPct val="100000"/>
              </a:lnSpc>
            </a:pPr>
            <a:r>
              <a:rPr lang="en-US" sz="1400" dirty="0"/>
              <a:t>BSN.MSN,RN</a:t>
            </a:r>
            <a:endParaRPr lang="ar-SA" sz="1400" dirty="0"/>
          </a:p>
        </p:txBody>
      </p:sp>
    </p:spTree>
    <p:extLst>
      <p:ext uri="{BB962C8B-B14F-4D97-AF65-F5344CB8AC3E}">
        <p14:creationId xmlns:p14="http://schemas.microsoft.com/office/powerpoint/2010/main" val="17530916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عنوان 2">
            <a:extLst>
              <a:ext uri="{FF2B5EF4-FFF2-40B4-BE49-F238E27FC236}">
                <a16:creationId xmlns:a16="http://schemas.microsoft.com/office/drawing/2014/main" id="{6335A2A1-CD18-7013-89DD-3CC8551F2F2F}"/>
              </a:ext>
            </a:extLst>
          </p:cNvPr>
          <p:cNvSpPr>
            <a:spLocks noGrp="1"/>
          </p:cNvSpPr>
          <p:nvPr>
            <p:ph type="title"/>
          </p:nvPr>
        </p:nvSpPr>
        <p:spPr>
          <a:xfrm>
            <a:off x="549097" y="281364"/>
            <a:ext cx="3888526" cy="1800526"/>
          </a:xfrm>
        </p:spPr>
        <p:txBody>
          <a:bodyPr>
            <a:normAutofit/>
          </a:bodyPr>
          <a:lstStyle/>
          <a:p>
            <a:r>
              <a:rPr lang="en-US" dirty="0"/>
              <a:t>Body Mechanics</a:t>
            </a:r>
            <a:endParaRPr lang="ar-SA" dirty="0"/>
          </a:p>
        </p:txBody>
      </p:sp>
      <p:sp>
        <p:nvSpPr>
          <p:cNvPr id="4" name="عنصر نائب للمحتوى 3">
            <a:extLst>
              <a:ext uri="{FF2B5EF4-FFF2-40B4-BE49-F238E27FC236}">
                <a16:creationId xmlns:a16="http://schemas.microsoft.com/office/drawing/2014/main" id="{905E340B-FA47-C4D7-2BBD-F8AEAD7D6E0A}"/>
              </a:ext>
            </a:extLst>
          </p:cNvPr>
          <p:cNvSpPr>
            <a:spLocks noGrp="1"/>
          </p:cNvSpPr>
          <p:nvPr>
            <p:ph idx="1"/>
          </p:nvPr>
        </p:nvSpPr>
        <p:spPr>
          <a:xfrm>
            <a:off x="81023" y="1778627"/>
            <a:ext cx="5532699" cy="4798009"/>
          </a:xfrm>
        </p:spPr>
        <p:txBody>
          <a:bodyPr>
            <a:noAutofit/>
          </a:bodyPr>
          <a:lstStyle/>
          <a:p>
            <a:pPr>
              <a:lnSpc>
                <a:spcPct val="100000"/>
              </a:lnSpc>
            </a:pPr>
            <a:r>
              <a:rPr lang="en-US" sz="2400" dirty="0"/>
              <a:t>Body mechanics, you use your body in a safe and efficient way to accomplish tasks such as lifting, pushing and pulling. Good body mechanics are all about alignment, balance and coordination.</a:t>
            </a:r>
          </a:p>
          <a:p>
            <a:pPr>
              <a:lnSpc>
                <a:spcPct val="100000"/>
              </a:lnSpc>
            </a:pPr>
            <a:r>
              <a:rPr lang="en-US" sz="2400" dirty="0"/>
              <a:t>Balance is stability achieved through the even distribution of weight. spreading your legs apart and bending your knees to bring your torso lower helps you to remain stable on your feet.</a:t>
            </a:r>
          </a:p>
          <a:p>
            <a:pPr>
              <a:lnSpc>
                <a:spcPct val="100000"/>
              </a:lnSpc>
            </a:pPr>
            <a:r>
              <a:rPr lang="en-US" sz="2400" dirty="0"/>
              <a:t>Coordination is the use of direction and force for purposeful action.</a:t>
            </a:r>
          </a:p>
        </p:txBody>
      </p:sp>
      <p:pic>
        <p:nvPicPr>
          <p:cNvPr id="6" name="صورة 5" descr="صورة تحتوي على تلبيس, شخص, الأحذية, الوقوف&#10;&#10;تم إنشاء الوصف تلقائياً">
            <a:extLst>
              <a:ext uri="{FF2B5EF4-FFF2-40B4-BE49-F238E27FC236}">
                <a16:creationId xmlns:a16="http://schemas.microsoft.com/office/drawing/2014/main" id="{F17C17DB-98D1-8438-CF78-6FF4A6941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86" y="1081266"/>
            <a:ext cx="4747547" cy="4723811"/>
          </a:xfrm>
          <a:prstGeom prst="rect">
            <a:avLst/>
          </a:prstGeom>
        </p:spPr>
      </p:pic>
    </p:spTree>
    <p:extLst>
      <p:ext uri="{BB962C8B-B14F-4D97-AF65-F5344CB8AC3E}">
        <p14:creationId xmlns:p14="http://schemas.microsoft.com/office/powerpoint/2010/main" val="259221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A359C7D-4B45-49B7-B3C2-04217BBCD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1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عنوان 1">
            <a:extLst>
              <a:ext uri="{FF2B5EF4-FFF2-40B4-BE49-F238E27FC236}">
                <a16:creationId xmlns:a16="http://schemas.microsoft.com/office/drawing/2014/main" id="{AA369EB5-9F81-A8F5-1935-A9F2A3DFEA21}"/>
              </a:ext>
            </a:extLst>
          </p:cNvPr>
          <p:cNvSpPr>
            <a:spLocks noGrp="1"/>
          </p:cNvSpPr>
          <p:nvPr>
            <p:ph type="title"/>
          </p:nvPr>
        </p:nvSpPr>
        <p:spPr>
          <a:xfrm>
            <a:off x="344000" y="0"/>
            <a:ext cx="3964008" cy="1800526"/>
          </a:xfrm>
        </p:spPr>
        <p:txBody>
          <a:bodyPr>
            <a:normAutofit/>
          </a:bodyPr>
          <a:lstStyle/>
          <a:p>
            <a:r>
              <a:rPr lang="en-US" dirty="0" err="1"/>
              <a:t>Cont</a:t>
            </a:r>
            <a:r>
              <a:rPr lang="en-US" dirty="0"/>
              <a:t>…</a:t>
            </a:r>
            <a:endParaRPr lang="ar-SA" dirty="0"/>
          </a:p>
        </p:txBody>
      </p:sp>
      <p:sp>
        <p:nvSpPr>
          <p:cNvPr id="3" name="عنصر نائب للمحتوى 2">
            <a:extLst>
              <a:ext uri="{FF2B5EF4-FFF2-40B4-BE49-F238E27FC236}">
                <a16:creationId xmlns:a16="http://schemas.microsoft.com/office/drawing/2014/main" id="{1D29B65F-8175-1BE5-828F-6EEBAB073437}"/>
              </a:ext>
            </a:extLst>
          </p:cNvPr>
          <p:cNvSpPr>
            <a:spLocks noGrp="1"/>
          </p:cNvSpPr>
          <p:nvPr>
            <p:ph idx="1"/>
          </p:nvPr>
        </p:nvSpPr>
        <p:spPr>
          <a:xfrm>
            <a:off x="-22377" y="1652209"/>
            <a:ext cx="6820730" cy="3553581"/>
          </a:xfrm>
        </p:spPr>
        <p:txBody>
          <a:bodyPr>
            <a:noAutofit/>
          </a:bodyPr>
          <a:lstStyle/>
          <a:p>
            <a:pPr>
              <a:lnSpc>
                <a:spcPct val="100000"/>
              </a:lnSpc>
              <a:buFont typeface="Wingdings" panose="05000000000000000000" pitchFamily="2" charset="2"/>
              <a:buChar char="q"/>
            </a:pPr>
            <a:r>
              <a:rPr lang="en-US" sz="2400" dirty="0"/>
              <a:t>Alignment is good posture.</a:t>
            </a:r>
          </a:p>
          <a:p>
            <a:pPr>
              <a:lnSpc>
                <a:spcPct val="100000"/>
              </a:lnSpc>
            </a:pPr>
            <a:r>
              <a:rPr lang="en-US" sz="2400" dirty="0"/>
              <a:t>Standing. To practice good alignment while standing, keep your knees slightly bent and stand with your feet shoulder-width apart. Put your weight evenly on both legs. Keep your shoulders straight and centered over your hips, your stomach muscles tightened, and buttocks tucked under, your head up and your chin level</a:t>
            </a:r>
          </a:p>
          <a:p>
            <a:pPr>
              <a:lnSpc>
                <a:spcPct val="100000"/>
              </a:lnSpc>
            </a:pPr>
            <a:r>
              <a:rPr lang="en-US" sz="2400" dirty="0"/>
              <a:t>Sitting. To practice good alignment while sitting, sit with your knees level with your hips, your back straight, your stomach muscles tightened, and your shoulders straight and centered above your hips.</a:t>
            </a:r>
          </a:p>
        </p:txBody>
      </p:sp>
      <p:pic>
        <p:nvPicPr>
          <p:cNvPr id="5" name="صورة 4" descr="صورة تحتوي على تلبيس, الأحذية, شخص, أثاث المنزل&#10;&#10;تم إنشاء الوصف تلقائياً">
            <a:extLst>
              <a:ext uri="{FF2B5EF4-FFF2-40B4-BE49-F238E27FC236}">
                <a16:creationId xmlns:a16="http://schemas.microsoft.com/office/drawing/2014/main" id="{40DBD612-858F-C7F1-9F60-56D274AA3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908" y="1216195"/>
            <a:ext cx="4700327" cy="4960767"/>
          </a:xfrm>
          <a:prstGeom prst="rect">
            <a:avLst/>
          </a:prstGeom>
        </p:spPr>
      </p:pic>
    </p:spTree>
    <p:extLst>
      <p:ext uri="{BB962C8B-B14F-4D97-AF65-F5344CB8AC3E}">
        <p14:creationId xmlns:p14="http://schemas.microsoft.com/office/powerpoint/2010/main" val="254509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7B7366-37C8-497F-8B24-C0D854C7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783BFC0B-3815-0930-2145-CFBC271C3727}"/>
              </a:ext>
            </a:extLst>
          </p:cNvPr>
          <p:cNvSpPr>
            <a:spLocks noGrp="1"/>
          </p:cNvSpPr>
          <p:nvPr>
            <p:ph type="title"/>
          </p:nvPr>
        </p:nvSpPr>
        <p:spPr>
          <a:xfrm>
            <a:off x="838200" y="365125"/>
            <a:ext cx="10515600" cy="1325563"/>
          </a:xfrm>
        </p:spPr>
        <p:txBody>
          <a:bodyPr>
            <a:normAutofit/>
          </a:bodyPr>
          <a:lstStyle/>
          <a:p>
            <a:r>
              <a:rPr lang="en-US" dirty="0"/>
              <a:t>Lifting Safely</a:t>
            </a:r>
            <a:endParaRPr lang="ar-SA" dirty="0"/>
          </a:p>
        </p:txBody>
      </p:sp>
      <p:pic>
        <p:nvPicPr>
          <p:cNvPr id="5" name="صورة 4" descr="صورة تحتوي على الأحذية, نص, تلبيس, لقطة شاشة&#10;&#10;تم إنشاء الوصف تلقائياً">
            <a:extLst>
              <a:ext uri="{FF2B5EF4-FFF2-40B4-BE49-F238E27FC236}">
                <a16:creationId xmlns:a16="http://schemas.microsoft.com/office/drawing/2014/main" id="{71DA7E60-905C-20C5-9FAD-1F24CC4478DA}"/>
              </a:ext>
            </a:extLst>
          </p:cNvPr>
          <p:cNvPicPr>
            <a:picLocks noChangeAspect="1"/>
          </p:cNvPicPr>
          <p:nvPr/>
        </p:nvPicPr>
        <p:blipFill rotWithShape="1">
          <a:blip r:embed="rId2">
            <a:extLst>
              <a:ext uri="{28A0092B-C50C-407E-A947-70E740481C1C}">
                <a14:useLocalDpi xmlns:a14="http://schemas.microsoft.com/office/drawing/2010/main" val="0"/>
              </a:ext>
            </a:extLst>
          </a:blip>
          <a:srcRect l="3683" r="1" b="1"/>
          <a:stretch/>
        </p:blipFill>
        <p:spPr>
          <a:xfrm>
            <a:off x="245376" y="2013626"/>
            <a:ext cx="5628776" cy="4163336"/>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3" name="عنصر نائب للمحتوى 2">
            <a:extLst>
              <a:ext uri="{FF2B5EF4-FFF2-40B4-BE49-F238E27FC236}">
                <a16:creationId xmlns:a16="http://schemas.microsoft.com/office/drawing/2014/main" id="{976324D1-CD97-AA7D-CF9B-02504460F527}"/>
              </a:ext>
            </a:extLst>
          </p:cNvPr>
          <p:cNvSpPr>
            <a:spLocks noGrp="1"/>
          </p:cNvSpPr>
          <p:nvPr>
            <p:ph idx="1"/>
          </p:nvPr>
        </p:nvSpPr>
        <p:spPr>
          <a:xfrm>
            <a:off x="6119528" y="1064871"/>
            <a:ext cx="5628776" cy="5112091"/>
          </a:xfrm>
        </p:spPr>
        <p:txBody>
          <a:bodyPr>
            <a:normAutofit lnSpcReduction="10000"/>
          </a:bodyPr>
          <a:lstStyle/>
          <a:p>
            <a:r>
              <a:rPr lang="en-US" sz="2400" dirty="0"/>
              <a:t>Proper lifting technique involves using the powerful muscles of your legs and buttocks to drive yourself, and whatever you are lifting, upward. To practice proper lifting technique:</a:t>
            </a:r>
          </a:p>
          <a:p>
            <a:r>
              <a:rPr lang="en-US" sz="2400" dirty="0"/>
              <a:t>1. Plan your lift and get help if you need it.</a:t>
            </a:r>
          </a:p>
          <a:p>
            <a:r>
              <a:rPr lang="en-US" sz="2400" dirty="0"/>
              <a:t>2. Stand close to the person or object you are lifting. Avoid leaning over or reaching.</a:t>
            </a:r>
          </a:p>
          <a:p>
            <a:r>
              <a:rPr lang="en-US" sz="2400" dirty="0"/>
              <a:t>3. Place your feet about 12 inches apart, with one foot slightly in front of the other.</a:t>
            </a:r>
            <a:endParaRPr lang="ar-SA" sz="2400" dirty="0"/>
          </a:p>
        </p:txBody>
      </p:sp>
    </p:spTree>
    <p:extLst>
      <p:ext uri="{BB962C8B-B14F-4D97-AF65-F5344CB8AC3E}">
        <p14:creationId xmlns:p14="http://schemas.microsoft.com/office/powerpoint/2010/main" val="151127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B58444-AB21-AB11-5DB7-B0F03467D449}"/>
              </a:ext>
            </a:extLst>
          </p:cNvPr>
          <p:cNvSpPr>
            <a:spLocks noGrp="1"/>
          </p:cNvSpPr>
          <p:nvPr>
            <p:ph type="title"/>
          </p:nvPr>
        </p:nvSpPr>
        <p:spPr/>
        <p:txBody>
          <a:bodyPr/>
          <a:lstStyle/>
          <a:p>
            <a:r>
              <a:rPr lang="en-US" dirty="0" err="1"/>
              <a:t>Cont</a:t>
            </a:r>
            <a:r>
              <a:rPr lang="en-US" dirty="0"/>
              <a:t>…</a:t>
            </a:r>
            <a:endParaRPr lang="ar-SA" dirty="0"/>
          </a:p>
        </p:txBody>
      </p:sp>
      <p:sp>
        <p:nvSpPr>
          <p:cNvPr id="3" name="عنصر نائب للمحتوى 2">
            <a:extLst>
              <a:ext uri="{FF2B5EF4-FFF2-40B4-BE49-F238E27FC236}">
                <a16:creationId xmlns:a16="http://schemas.microsoft.com/office/drawing/2014/main" id="{59452037-C7C0-0B6C-588B-09D392AFC724}"/>
              </a:ext>
            </a:extLst>
          </p:cNvPr>
          <p:cNvSpPr>
            <a:spLocks noGrp="1"/>
          </p:cNvSpPr>
          <p:nvPr>
            <p:ph idx="1"/>
          </p:nvPr>
        </p:nvSpPr>
        <p:spPr/>
        <p:txBody>
          <a:bodyPr/>
          <a:lstStyle/>
          <a:p>
            <a:r>
              <a:rPr lang="en-US" dirty="0"/>
              <a:t>4. Avoid bending over at the waist. Instead, bend your knees and keep your back straight. Keeping the person or object close to your body, tighten your stomach muscles and drive yourself upward, using the muscles of your legs and buttocks.</a:t>
            </a:r>
          </a:p>
          <a:p>
            <a:r>
              <a:rPr lang="en-US" dirty="0"/>
              <a:t>5. To turn, pivot with your feet. Avoid twisting your body at the waist when your arms are loaded.</a:t>
            </a:r>
            <a:endParaRPr lang="ar-SA" dirty="0"/>
          </a:p>
        </p:txBody>
      </p:sp>
    </p:spTree>
    <p:extLst>
      <p:ext uri="{BB962C8B-B14F-4D97-AF65-F5344CB8AC3E}">
        <p14:creationId xmlns:p14="http://schemas.microsoft.com/office/powerpoint/2010/main" val="369600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BC9BF56-78A3-9785-E51C-797DA39C81FA}"/>
              </a:ext>
            </a:extLst>
          </p:cNvPr>
          <p:cNvSpPr>
            <a:spLocks noGrp="1"/>
          </p:cNvSpPr>
          <p:nvPr>
            <p:ph type="title"/>
          </p:nvPr>
        </p:nvSpPr>
        <p:spPr/>
        <p:txBody>
          <a:bodyPr/>
          <a:lstStyle/>
          <a:p>
            <a:r>
              <a:rPr lang="en-US" dirty="0"/>
              <a:t>USING EQUIPMENT SAFELY</a:t>
            </a:r>
            <a:endParaRPr lang="ar-SA" dirty="0"/>
          </a:p>
        </p:txBody>
      </p:sp>
      <p:sp>
        <p:nvSpPr>
          <p:cNvPr id="3" name="عنصر نائب للمحتوى 2">
            <a:extLst>
              <a:ext uri="{FF2B5EF4-FFF2-40B4-BE49-F238E27FC236}">
                <a16:creationId xmlns:a16="http://schemas.microsoft.com/office/drawing/2014/main" id="{011D6DF3-A865-F444-81B1-FC161F0F55B0}"/>
              </a:ext>
            </a:extLst>
          </p:cNvPr>
          <p:cNvSpPr>
            <a:spLocks noGrp="1"/>
          </p:cNvSpPr>
          <p:nvPr>
            <p:ph idx="1"/>
          </p:nvPr>
        </p:nvSpPr>
        <p:spPr/>
        <p:txBody>
          <a:bodyPr/>
          <a:lstStyle/>
          <a:p>
            <a:r>
              <a:rPr lang="en-US" dirty="0"/>
              <a:t>Before using any piece of equipment, be sure you understand how it works. Read the user’s manual and follow instructions exactly.</a:t>
            </a:r>
          </a:p>
          <a:p>
            <a:r>
              <a:rPr lang="en-US" dirty="0"/>
              <a:t>If you are not completely confident about using the equipment, ask the nurse for help rather than risk injuring yourself or the person in your care.</a:t>
            </a:r>
            <a:endParaRPr lang="ar-SA" dirty="0"/>
          </a:p>
        </p:txBody>
      </p:sp>
    </p:spTree>
    <p:extLst>
      <p:ext uri="{BB962C8B-B14F-4D97-AF65-F5344CB8AC3E}">
        <p14:creationId xmlns:p14="http://schemas.microsoft.com/office/powerpoint/2010/main" val="302477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15D7882A-8C33-0B24-285E-60A1D1123EC7}"/>
              </a:ext>
            </a:extLst>
          </p:cNvPr>
          <p:cNvSpPr>
            <a:spLocks noGrp="1"/>
          </p:cNvSpPr>
          <p:nvPr>
            <p:ph type="title"/>
          </p:nvPr>
        </p:nvSpPr>
        <p:spPr>
          <a:xfrm>
            <a:off x="838201" y="365125"/>
            <a:ext cx="3816095" cy="1807305"/>
          </a:xfrm>
        </p:spPr>
        <p:txBody>
          <a:bodyPr>
            <a:normAutofit/>
          </a:bodyPr>
          <a:lstStyle/>
          <a:p>
            <a:pPr algn="ctr"/>
            <a:r>
              <a:rPr lang="en-US" dirty="0"/>
              <a:t>Equipment with Wheels</a:t>
            </a:r>
            <a:endParaRPr lang="ar-SA" dirty="0"/>
          </a:p>
        </p:txBody>
      </p:sp>
      <p:sp>
        <p:nvSpPr>
          <p:cNvPr id="3" name="عنصر نائب للمحتوى 2">
            <a:extLst>
              <a:ext uri="{FF2B5EF4-FFF2-40B4-BE49-F238E27FC236}">
                <a16:creationId xmlns:a16="http://schemas.microsoft.com/office/drawing/2014/main" id="{035787FD-C83A-1F42-6325-6E67C3E106B2}"/>
              </a:ext>
            </a:extLst>
          </p:cNvPr>
          <p:cNvSpPr>
            <a:spLocks noGrp="1"/>
          </p:cNvSpPr>
          <p:nvPr>
            <p:ph idx="1"/>
          </p:nvPr>
        </p:nvSpPr>
        <p:spPr>
          <a:xfrm>
            <a:off x="838201" y="2333297"/>
            <a:ext cx="3816096" cy="3843666"/>
          </a:xfrm>
        </p:spPr>
        <p:txBody>
          <a:bodyPr>
            <a:normAutofit/>
          </a:bodyPr>
          <a:lstStyle/>
          <a:p>
            <a:r>
              <a:rPr lang="en-US" sz="2400" dirty="0"/>
              <a:t>Many pieces of equipment that you will use in the health care setting, such as beds, shower chairs and wheelchairs, have wheels. The brakes provided on equipment with wheels prevent the equipment from rolling.</a:t>
            </a:r>
            <a:endParaRPr lang="ar-SA" sz="2400" dirty="0"/>
          </a:p>
        </p:txBody>
      </p:sp>
      <p:pic>
        <p:nvPicPr>
          <p:cNvPr id="5" name="صورة 4" descr="صورة تحتوي على عجلة, قطع غيار السيارات, كرسي&#10;&#10;تم إنشاء الوصف تلقائياً">
            <a:extLst>
              <a:ext uri="{FF2B5EF4-FFF2-40B4-BE49-F238E27FC236}">
                <a16:creationId xmlns:a16="http://schemas.microsoft.com/office/drawing/2014/main" id="{75550C46-F274-4904-4748-6E68E8F7DCE4}"/>
              </a:ext>
            </a:extLst>
          </p:cNvPr>
          <p:cNvPicPr>
            <a:picLocks noChangeAspect="1"/>
          </p:cNvPicPr>
          <p:nvPr/>
        </p:nvPicPr>
        <p:blipFill rotWithShape="1">
          <a:blip r:embed="rId2">
            <a:extLst>
              <a:ext uri="{28A0092B-C50C-407E-A947-70E740481C1C}">
                <a14:useLocalDpi xmlns:a14="http://schemas.microsoft.com/office/drawing/2010/main" val="0"/>
              </a:ext>
            </a:extLst>
          </a:blip>
          <a:srcRect l="4659" r="10083" b="2"/>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4042842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56305B56-50F6-6308-B6EC-5EE23E994481}"/>
              </a:ext>
            </a:extLst>
          </p:cNvPr>
          <p:cNvSpPr>
            <a:spLocks noGrp="1"/>
          </p:cNvSpPr>
          <p:nvPr>
            <p:ph type="title"/>
          </p:nvPr>
        </p:nvSpPr>
        <p:spPr>
          <a:xfrm>
            <a:off x="6568872" y="283401"/>
            <a:ext cx="4840010" cy="1952744"/>
          </a:xfrm>
        </p:spPr>
        <p:txBody>
          <a:bodyPr>
            <a:normAutofit/>
          </a:bodyPr>
          <a:lstStyle/>
          <a:p>
            <a:pPr algn="ctr"/>
            <a:r>
              <a:rPr lang="en-US" dirty="0"/>
              <a:t>Side Rails</a:t>
            </a:r>
            <a:endParaRPr lang="ar-SA" dirty="0"/>
          </a:p>
        </p:txBody>
      </p:sp>
      <p:sp>
        <p:nvSpPr>
          <p:cNvPr id="12" name="Freeform: Shape 11">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صورة 4" descr="صورة تحتوي على نص, رسوم متحركة, رسم, الوجه الإنساني&#10;&#10;تم إنشاء الوصف تلقائياً">
            <a:extLst>
              <a:ext uri="{FF2B5EF4-FFF2-40B4-BE49-F238E27FC236}">
                <a16:creationId xmlns:a16="http://schemas.microsoft.com/office/drawing/2014/main" id="{77D8B1EF-554E-0633-F7B6-FE0751D8C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50" y="365125"/>
            <a:ext cx="3210068" cy="6143668"/>
          </a:xfrm>
          <a:prstGeom prst="rect">
            <a:avLst/>
          </a:prstGeom>
        </p:spPr>
      </p:pic>
      <p:sp>
        <p:nvSpPr>
          <p:cNvPr id="3" name="عنصر نائب للمحتوى 2">
            <a:extLst>
              <a:ext uri="{FF2B5EF4-FFF2-40B4-BE49-F238E27FC236}">
                <a16:creationId xmlns:a16="http://schemas.microsoft.com/office/drawing/2014/main" id="{A7B600FD-2FB1-6CE4-AB67-A61AFE86D1E1}"/>
              </a:ext>
            </a:extLst>
          </p:cNvPr>
          <p:cNvSpPr>
            <a:spLocks noGrp="1"/>
          </p:cNvSpPr>
          <p:nvPr>
            <p:ph idx="1"/>
          </p:nvPr>
        </p:nvSpPr>
        <p:spPr>
          <a:xfrm>
            <a:off x="6290596" y="1775303"/>
            <a:ext cx="5396561" cy="3679705"/>
          </a:xfrm>
        </p:spPr>
        <p:txBody>
          <a:bodyPr>
            <a:noAutofit/>
          </a:bodyPr>
          <a:lstStyle/>
          <a:p>
            <a:r>
              <a:rPr lang="en-US" sz="2400" dirty="0"/>
              <a:t>Entrapment is also a concern when side rails are in use, especially with older people who are confused or disoriented. In entrapment, the person’s head or another body part gets trapped between, under, or on side rails , or between the mattress and the side rails.</a:t>
            </a:r>
          </a:p>
          <a:p>
            <a:r>
              <a:rPr lang="en-US" sz="2400" dirty="0"/>
              <a:t>The person’s care plan will state whether the side rails are to be lowered or raised when the person is in bed. </a:t>
            </a:r>
            <a:endParaRPr lang="ar-SA" sz="2400" dirty="0"/>
          </a:p>
        </p:txBody>
      </p:sp>
    </p:spTree>
    <p:extLst>
      <p:ext uri="{BB962C8B-B14F-4D97-AF65-F5344CB8AC3E}">
        <p14:creationId xmlns:p14="http://schemas.microsoft.com/office/powerpoint/2010/main" val="135010363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ملف فيديو 3" descr="Hands Forming A Heart">
            <a:extLst>
              <a:ext uri="{FF2B5EF4-FFF2-40B4-BE49-F238E27FC236}">
                <a16:creationId xmlns:a16="http://schemas.microsoft.com/office/drawing/2014/main" id="{DB66C446-6734-14C6-5C22-196F687BFD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665CCE95-6AF6-AC5E-3873-1AA2A589FDB1}"/>
              </a:ext>
            </a:extLst>
          </p:cNvPr>
          <p:cNvSpPr>
            <a:spLocks noGrp="1"/>
          </p:cNvSpPr>
          <p:nvPr>
            <p:ph type="title"/>
          </p:nvPr>
        </p:nvSpPr>
        <p:spPr>
          <a:xfrm>
            <a:off x="1524000" y="4416721"/>
            <a:ext cx="9144000" cy="1152663"/>
          </a:xfrm>
        </p:spPr>
        <p:txBody>
          <a:bodyPr vert="horz" lIns="91440" tIns="45720" rIns="91440" bIns="45720" rtlCol="0" anchor="b">
            <a:normAutofit/>
          </a:bodyPr>
          <a:lstStyle/>
          <a:p>
            <a:r>
              <a:rPr lang="en-US" sz="3700" i="1">
                <a:solidFill>
                  <a:schemeClr val="bg1"/>
                </a:solidFill>
              </a:rPr>
              <a:t>KEEPING THE PEOPLE IN YOUR</a:t>
            </a:r>
            <a:br>
              <a:rPr lang="en-US" sz="3700" i="1">
                <a:solidFill>
                  <a:schemeClr val="bg1"/>
                </a:solidFill>
              </a:rPr>
            </a:br>
            <a:r>
              <a:rPr lang="en-US" sz="3700" i="1">
                <a:solidFill>
                  <a:schemeClr val="bg1"/>
                </a:solidFill>
              </a:rPr>
              <a:t>CARE SAFE</a:t>
            </a:r>
          </a:p>
        </p:txBody>
      </p:sp>
    </p:spTree>
    <p:extLst>
      <p:ext uri="{BB962C8B-B14F-4D97-AF65-F5344CB8AC3E}">
        <p14:creationId xmlns:p14="http://schemas.microsoft.com/office/powerpoint/2010/main" val="423130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C1E127D2-04EF-2C5B-6FF4-98C40D96110A}"/>
              </a:ext>
            </a:extLst>
          </p:cNvPr>
          <p:cNvSpPr>
            <a:spLocks noGrp="1"/>
          </p:cNvSpPr>
          <p:nvPr>
            <p:ph type="title"/>
          </p:nvPr>
        </p:nvSpPr>
        <p:spPr>
          <a:xfrm>
            <a:off x="676518" y="2159306"/>
            <a:ext cx="4620584" cy="2313168"/>
          </a:xfrm>
        </p:spPr>
        <p:txBody>
          <a:bodyPr vert="horz" lIns="91440" tIns="45720" rIns="91440" bIns="45720" rtlCol="0" anchor="b">
            <a:normAutofit/>
          </a:bodyPr>
          <a:lstStyle/>
          <a:p>
            <a:r>
              <a:rPr lang="en-US" sz="4800" i="1" dirty="0"/>
              <a:t>Common hazards in clinical settings</a:t>
            </a:r>
          </a:p>
        </p:txBody>
      </p:sp>
      <p:pic>
        <p:nvPicPr>
          <p:cNvPr id="4" name="Picture 3" descr="صورة تحتوي على التلون, أرجواني, زهري, غشاوة&#10;&#10;تم إنشاء الوصف تلقائياً">
            <a:extLst>
              <a:ext uri="{FF2B5EF4-FFF2-40B4-BE49-F238E27FC236}">
                <a16:creationId xmlns:a16="http://schemas.microsoft.com/office/drawing/2014/main" id="{DDDFE338-CA88-6D34-EEB6-012F640481DC}"/>
              </a:ext>
            </a:extLst>
          </p:cNvPr>
          <p:cNvPicPr>
            <a:picLocks noChangeAspect="1"/>
          </p:cNvPicPr>
          <p:nvPr/>
        </p:nvPicPr>
        <p:blipFill rotWithShape="1">
          <a:blip r:embed="rId2"/>
          <a:srcRect l="21624" r="2033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9365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عنصر نائب للمحتوى 3">
            <a:extLst>
              <a:ext uri="{FF2B5EF4-FFF2-40B4-BE49-F238E27FC236}">
                <a16:creationId xmlns:a16="http://schemas.microsoft.com/office/drawing/2014/main" id="{567A9CE1-8892-4571-4413-93450547F03E}"/>
              </a:ext>
            </a:extLst>
          </p:cNvPr>
          <p:cNvSpPr>
            <a:spLocks noGrp="1"/>
          </p:cNvSpPr>
          <p:nvPr>
            <p:ph idx="1"/>
          </p:nvPr>
        </p:nvSpPr>
        <p:spPr>
          <a:xfrm>
            <a:off x="479386" y="706057"/>
            <a:ext cx="4763946" cy="4857448"/>
          </a:xfrm>
        </p:spPr>
        <p:txBody>
          <a:bodyPr>
            <a:noAutofit/>
          </a:bodyPr>
          <a:lstStyle/>
          <a:p>
            <a:pPr marL="514350" indent="-514350">
              <a:lnSpc>
                <a:spcPct val="100000"/>
              </a:lnSpc>
              <a:buFont typeface="+mj-lt"/>
              <a:buAutoNum type="arabicPeriod"/>
            </a:pPr>
            <a:r>
              <a:rPr lang="en-US" sz="2400" dirty="0"/>
              <a:t>Falls</a:t>
            </a:r>
          </a:p>
          <a:p>
            <a:pPr marL="514350" indent="-514350">
              <a:lnSpc>
                <a:spcPct val="100000"/>
              </a:lnSpc>
              <a:buFont typeface="+mj-lt"/>
              <a:buAutoNum type="arabicPeriod"/>
            </a:pPr>
            <a:r>
              <a:rPr lang="en-US" sz="2400" dirty="0"/>
              <a:t>Electrical shocks : Always inspect electrical devices before you use them to make sure that they are in good working order and that cords are intact.</a:t>
            </a:r>
          </a:p>
          <a:p>
            <a:pPr marL="514350" indent="-514350">
              <a:lnSpc>
                <a:spcPct val="100000"/>
              </a:lnSpc>
              <a:buFont typeface="+mj-lt"/>
              <a:buAutoNum type="arabicPeriod"/>
            </a:pPr>
            <a:r>
              <a:rPr lang="en-US" sz="2400" dirty="0"/>
              <a:t>Burns: Smoking, spilled hot liquids, electrical items, and very hot water (sinks, tubs, showers) are common causes of burns. </a:t>
            </a:r>
          </a:p>
          <a:p>
            <a:pPr marL="0" indent="0">
              <a:lnSpc>
                <a:spcPct val="100000"/>
              </a:lnSpc>
              <a:buNone/>
            </a:pPr>
            <a:r>
              <a:rPr lang="en-US" sz="2400" dirty="0"/>
              <a:t>-Turn hot water on last and off first and check the temperature of the water coming out of the faucets. </a:t>
            </a:r>
          </a:p>
        </p:txBody>
      </p:sp>
      <p:pic>
        <p:nvPicPr>
          <p:cNvPr id="6" name="صورة 5" descr="صورة تحتوي على رسم, معدات طبية, رسوم متحركة, أدوات&#10;&#10;تم إنشاء الوصف تلقائياً">
            <a:extLst>
              <a:ext uri="{FF2B5EF4-FFF2-40B4-BE49-F238E27FC236}">
                <a16:creationId xmlns:a16="http://schemas.microsoft.com/office/drawing/2014/main" id="{024E3104-A551-AC41-8F01-5252A6204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86" y="812952"/>
            <a:ext cx="4747547" cy="5260440"/>
          </a:xfrm>
          <a:prstGeom prst="rect">
            <a:avLst/>
          </a:prstGeom>
        </p:spPr>
      </p:pic>
    </p:spTree>
    <p:extLst>
      <p:ext uri="{BB962C8B-B14F-4D97-AF65-F5344CB8AC3E}">
        <p14:creationId xmlns:p14="http://schemas.microsoft.com/office/powerpoint/2010/main" val="802065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948C88D-CCFA-5767-075F-889FBC855231}"/>
              </a:ext>
            </a:extLst>
          </p:cNvPr>
          <p:cNvSpPr>
            <a:spLocks noGrp="1"/>
          </p:cNvSpPr>
          <p:nvPr>
            <p:ph type="title"/>
          </p:nvPr>
        </p:nvSpPr>
        <p:spPr/>
        <p:txBody>
          <a:bodyPr/>
          <a:lstStyle/>
          <a:p>
            <a:r>
              <a:rPr lang="en-US" dirty="0"/>
              <a:t>OUTLINE :</a:t>
            </a:r>
            <a:endParaRPr lang="ar-SA" dirty="0"/>
          </a:p>
        </p:txBody>
      </p:sp>
      <p:sp>
        <p:nvSpPr>
          <p:cNvPr id="3" name="عنصر نائب للمحتوى 2">
            <a:extLst>
              <a:ext uri="{FF2B5EF4-FFF2-40B4-BE49-F238E27FC236}">
                <a16:creationId xmlns:a16="http://schemas.microsoft.com/office/drawing/2014/main" id="{5FD45451-CAD1-4B7E-599F-350FAE8EFF9C}"/>
              </a:ext>
            </a:extLst>
          </p:cNvPr>
          <p:cNvSpPr>
            <a:spLocks noGrp="1"/>
          </p:cNvSpPr>
          <p:nvPr>
            <p:ph idx="1"/>
          </p:nvPr>
        </p:nvSpPr>
        <p:spPr/>
        <p:txBody>
          <a:bodyPr/>
          <a:lstStyle/>
          <a:p>
            <a:r>
              <a:rPr lang="en-US" dirty="0"/>
              <a:t>Medical wastes disposable </a:t>
            </a:r>
          </a:p>
          <a:p>
            <a:r>
              <a:rPr lang="en-US" dirty="0"/>
              <a:t>Ensuring safety in the patient \ clinical environment</a:t>
            </a:r>
          </a:p>
          <a:p>
            <a:r>
              <a:rPr lang="en-US" dirty="0"/>
              <a:t>Common hazards in clinical settings</a:t>
            </a:r>
          </a:p>
          <a:p>
            <a:r>
              <a:rPr lang="en-US" dirty="0"/>
              <a:t>Fire safety in workplace </a:t>
            </a:r>
            <a:endParaRPr lang="ar-SA" dirty="0"/>
          </a:p>
        </p:txBody>
      </p:sp>
    </p:spTree>
    <p:extLst>
      <p:ext uri="{BB962C8B-B14F-4D97-AF65-F5344CB8AC3E}">
        <p14:creationId xmlns:p14="http://schemas.microsoft.com/office/powerpoint/2010/main" val="226552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unopened pill packets">
            <a:extLst>
              <a:ext uri="{FF2B5EF4-FFF2-40B4-BE49-F238E27FC236}">
                <a16:creationId xmlns:a16="http://schemas.microsoft.com/office/drawing/2014/main" id="{B09C3518-BA23-008B-7E37-63022A09AF09}"/>
              </a:ext>
            </a:extLst>
          </p:cNvPr>
          <p:cNvPicPr>
            <a:picLocks noChangeAspect="1"/>
          </p:cNvPicPr>
          <p:nvPr/>
        </p:nvPicPr>
        <p:blipFill rotWithShape="1">
          <a:blip r:embed="rId2"/>
          <a:srcRect l="23705" r="17653"/>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عنصر نائب للمحتوى 2">
            <a:extLst>
              <a:ext uri="{FF2B5EF4-FFF2-40B4-BE49-F238E27FC236}">
                <a16:creationId xmlns:a16="http://schemas.microsoft.com/office/drawing/2014/main" id="{8CE5D8B1-B2C5-0843-7356-EA1AC31C1F96}"/>
              </a:ext>
            </a:extLst>
          </p:cNvPr>
          <p:cNvSpPr>
            <a:spLocks noGrp="1"/>
          </p:cNvSpPr>
          <p:nvPr>
            <p:ph idx="1"/>
          </p:nvPr>
        </p:nvSpPr>
        <p:spPr>
          <a:xfrm>
            <a:off x="6421191" y="1731414"/>
            <a:ext cx="4840010" cy="3843666"/>
          </a:xfrm>
        </p:spPr>
        <p:txBody>
          <a:bodyPr>
            <a:noAutofit/>
          </a:bodyPr>
          <a:lstStyle/>
          <a:p>
            <a:pPr marL="0" indent="0">
              <a:buNone/>
            </a:pPr>
            <a:r>
              <a:rPr lang="en-US" sz="2400" dirty="0"/>
              <a:t>4. Poisoning : A poison is any substance that causes injury, illness or death if it enters the body. Cleaning supplies, fluids used for car and home maintenance, and certain plants can all cause poisoning if a person swallows them. Poisoning can also occur if a person takes the wrong medication, or too much of it.</a:t>
            </a:r>
            <a:endParaRPr lang="ar-SA" sz="2400" dirty="0"/>
          </a:p>
          <a:p>
            <a:endParaRPr lang="ar-SA" sz="2400" dirty="0"/>
          </a:p>
        </p:txBody>
      </p:sp>
    </p:spTree>
    <p:extLst>
      <p:ext uri="{BB962C8B-B14F-4D97-AF65-F5344CB8AC3E}">
        <p14:creationId xmlns:p14="http://schemas.microsoft.com/office/powerpoint/2010/main" val="25116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045BA93-D187-07E0-AEC3-86DC9252AD14}"/>
              </a:ext>
            </a:extLst>
          </p:cNvPr>
          <p:cNvSpPr>
            <a:spLocks noGrp="1"/>
          </p:cNvSpPr>
          <p:nvPr>
            <p:ph type="title"/>
          </p:nvPr>
        </p:nvSpPr>
        <p:spPr/>
        <p:txBody>
          <a:bodyPr/>
          <a:lstStyle/>
          <a:p>
            <a:r>
              <a:rPr lang="en-US" dirty="0"/>
              <a:t>Reporting Incidents</a:t>
            </a:r>
            <a:endParaRPr lang="ar-SA" dirty="0"/>
          </a:p>
        </p:txBody>
      </p:sp>
      <p:sp>
        <p:nvSpPr>
          <p:cNvPr id="3" name="عنصر نائب للمحتوى 2">
            <a:extLst>
              <a:ext uri="{FF2B5EF4-FFF2-40B4-BE49-F238E27FC236}">
                <a16:creationId xmlns:a16="http://schemas.microsoft.com/office/drawing/2014/main" id="{1A479EBC-B4AB-64A7-B27E-22F3DF2238D0}"/>
              </a:ext>
            </a:extLst>
          </p:cNvPr>
          <p:cNvSpPr>
            <a:spLocks noGrp="1"/>
          </p:cNvSpPr>
          <p:nvPr>
            <p:ph idx="1"/>
          </p:nvPr>
        </p:nvSpPr>
        <p:spPr/>
        <p:txBody>
          <a:bodyPr/>
          <a:lstStyle/>
          <a:p>
            <a:r>
              <a:rPr lang="en-US" dirty="0"/>
              <a:t>An incident is something unusual that happens to a person receiving care, a staff member or a visitor to the facility and has the potential to cause harm. You must verbally report all incidents, even those that do not result in injury, to the nurse. In addition, you must complete a written incident report, per your employer’s policy. When reporting an incident and completing an incident report, it is important to provide facts, not opinions.</a:t>
            </a:r>
            <a:endParaRPr lang="ar-SA" dirty="0"/>
          </a:p>
        </p:txBody>
      </p:sp>
    </p:spTree>
    <p:extLst>
      <p:ext uri="{BB962C8B-B14F-4D97-AF65-F5344CB8AC3E}">
        <p14:creationId xmlns:p14="http://schemas.microsoft.com/office/powerpoint/2010/main" val="834012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17DB36-3095-B392-3139-B17D819C7725}"/>
              </a:ext>
            </a:extLst>
          </p:cNvPr>
          <p:cNvSpPr>
            <a:spLocks noGrp="1"/>
          </p:cNvSpPr>
          <p:nvPr>
            <p:ph type="title"/>
          </p:nvPr>
        </p:nvSpPr>
        <p:spPr/>
        <p:txBody>
          <a:bodyPr>
            <a:normAutofit fontScale="90000"/>
          </a:bodyPr>
          <a:lstStyle/>
          <a:p>
            <a:r>
              <a:rPr lang="en-US" dirty="0"/>
              <a:t>A complete incident report contains answers to the</a:t>
            </a:r>
            <a:br>
              <a:rPr lang="en-US" dirty="0"/>
            </a:br>
            <a:r>
              <a:rPr lang="en-US" dirty="0"/>
              <a:t>following questions:</a:t>
            </a:r>
            <a:endParaRPr lang="ar-SA" dirty="0"/>
          </a:p>
        </p:txBody>
      </p:sp>
      <p:sp>
        <p:nvSpPr>
          <p:cNvPr id="3" name="عنصر نائب للمحتوى 2">
            <a:extLst>
              <a:ext uri="{FF2B5EF4-FFF2-40B4-BE49-F238E27FC236}">
                <a16:creationId xmlns:a16="http://schemas.microsoft.com/office/drawing/2014/main" id="{56DF26B5-F2C9-7FCA-E3B1-3A843A290DC6}"/>
              </a:ext>
            </a:extLst>
          </p:cNvPr>
          <p:cNvSpPr>
            <a:spLocks noGrp="1"/>
          </p:cNvSpPr>
          <p:nvPr>
            <p:ph idx="1"/>
          </p:nvPr>
        </p:nvSpPr>
        <p:spPr/>
        <p:txBody>
          <a:bodyPr/>
          <a:lstStyle/>
          <a:p>
            <a:pPr marL="0" indent="0">
              <a:buNone/>
            </a:pPr>
            <a:r>
              <a:rPr lang="en-US" sz="1600" dirty="0"/>
              <a:t>■ Who was the person involved in the incident?</a:t>
            </a:r>
          </a:p>
          <a:p>
            <a:pPr marL="0" indent="0">
              <a:buNone/>
            </a:pPr>
            <a:r>
              <a:rPr lang="en-US" sz="1600" dirty="0"/>
              <a:t>■ Was the person confused before or </a:t>
            </a:r>
            <a:r>
              <a:rPr lang="en-US" sz="1600" dirty="0" err="1"/>
              <a:t>afterthe</a:t>
            </a:r>
            <a:r>
              <a:rPr lang="en-US" sz="1600" dirty="0"/>
              <a:t> incident?</a:t>
            </a:r>
          </a:p>
          <a:p>
            <a:pPr marL="0" indent="0">
              <a:buNone/>
            </a:pPr>
            <a:r>
              <a:rPr lang="en-US" sz="1600" dirty="0"/>
              <a:t>■ Was the person alone?</a:t>
            </a:r>
          </a:p>
          <a:p>
            <a:pPr marL="0" indent="0">
              <a:buNone/>
            </a:pPr>
            <a:r>
              <a:rPr lang="en-US" sz="1600" dirty="0"/>
              <a:t>■ What happened to the person? Was the person injured? If so, describe the injury.</a:t>
            </a:r>
          </a:p>
          <a:p>
            <a:pPr marL="0" indent="0">
              <a:buNone/>
            </a:pPr>
            <a:r>
              <a:rPr lang="en-US" sz="1600" dirty="0"/>
              <a:t>■ What caused the incident? (For example, was water on the </a:t>
            </a:r>
            <a:r>
              <a:rPr lang="en-US" sz="1600" dirty="0" err="1"/>
              <a:t>fl</a:t>
            </a:r>
            <a:r>
              <a:rPr lang="en-US" sz="1600" dirty="0"/>
              <a:t> </a:t>
            </a:r>
            <a:r>
              <a:rPr lang="en-US" sz="1600" dirty="0" err="1"/>
              <a:t>oor</a:t>
            </a:r>
            <a:r>
              <a:rPr lang="en-US" sz="1600" dirty="0"/>
              <a:t>?) Remember to state only facts, not opinions.</a:t>
            </a:r>
          </a:p>
          <a:p>
            <a:pPr marL="0" indent="0">
              <a:buNone/>
            </a:pPr>
            <a:r>
              <a:rPr lang="en-US" sz="1600" dirty="0"/>
              <a:t>■ Where did the incident happen?</a:t>
            </a:r>
          </a:p>
          <a:p>
            <a:pPr marL="0" indent="0">
              <a:buNone/>
            </a:pPr>
            <a:r>
              <a:rPr lang="en-US" sz="1600" dirty="0"/>
              <a:t>■ When did the incident happen (time, date)?</a:t>
            </a:r>
          </a:p>
          <a:p>
            <a:pPr marL="0" indent="0">
              <a:buNone/>
            </a:pPr>
            <a:r>
              <a:rPr lang="en-US" sz="1600" dirty="0"/>
              <a:t>■ Who gave assistance or first aid?</a:t>
            </a:r>
          </a:p>
          <a:p>
            <a:pPr marL="0" indent="0">
              <a:buNone/>
            </a:pPr>
            <a:r>
              <a:rPr lang="en-US" sz="1600" dirty="0"/>
              <a:t>■ What kind of assistance or fi </a:t>
            </a:r>
            <a:r>
              <a:rPr lang="en-US" sz="1600" dirty="0" err="1"/>
              <a:t>rst</a:t>
            </a:r>
            <a:r>
              <a:rPr lang="en-US" sz="1600" dirty="0"/>
              <a:t> aid was given?</a:t>
            </a:r>
          </a:p>
          <a:p>
            <a:pPr marL="0" indent="0">
              <a:buNone/>
            </a:pPr>
            <a:r>
              <a:rPr lang="en-US" sz="1600" dirty="0"/>
              <a:t>■ Were there witnesses to the incident? If so, who?</a:t>
            </a:r>
          </a:p>
          <a:p>
            <a:pPr marL="0" indent="0">
              <a:buNone/>
            </a:pPr>
            <a:r>
              <a:rPr lang="en-US" sz="1600" dirty="0"/>
              <a:t>■ Did the person receive medical treatment?</a:t>
            </a:r>
          </a:p>
          <a:p>
            <a:pPr marL="0" indent="0">
              <a:buNone/>
            </a:pPr>
            <a:endParaRPr lang="ar-SA" sz="1600" dirty="0"/>
          </a:p>
        </p:txBody>
      </p:sp>
    </p:spTree>
    <p:extLst>
      <p:ext uri="{BB962C8B-B14F-4D97-AF65-F5344CB8AC3E}">
        <p14:creationId xmlns:p14="http://schemas.microsoft.com/office/powerpoint/2010/main" val="2740053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عنوان 3">
            <a:extLst>
              <a:ext uri="{FF2B5EF4-FFF2-40B4-BE49-F238E27FC236}">
                <a16:creationId xmlns:a16="http://schemas.microsoft.com/office/drawing/2014/main" id="{B4F35A48-621F-3A21-1F84-521E5CCB6D5C}"/>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i="1" dirty="0"/>
              <a:t>RESTRAINTS</a:t>
            </a:r>
          </a:p>
        </p:txBody>
      </p:sp>
      <p:pic>
        <p:nvPicPr>
          <p:cNvPr id="6" name="Picture 5" descr="Close-up of chain link">
            <a:extLst>
              <a:ext uri="{FF2B5EF4-FFF2-40B4-BE49-F238E27FC236}">
                <a16:creationId xmlns:a16="http://schemas.microsoft.com/office/drawing/2014/main" id="{8996CD07-1C4D-FFE2-0F73-EA80C7D5D9AE}"/>
              </a:ext>
            </a:extLst>
          </p:cNvPr>
          <p:cNvPicPr>
            <a:picLocks noChangeAspect="1"/>
          </p:cNvPicPr>
          <p:nvPr/>
        </p:nvPicPr>
        <p:blipFill rotWithShape="1">
          <a:blip r:embed="rId2"/>
          <a:srcRect l="12188" r="2977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6416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a:extLst>
              <a:ext uri="{FF2B5EF4-FFF2-40B4-BE49-F238E27FC236}">
                <a16:creationId xmlns:a16="http://schemas.microsoft.com/office/drawing/2014/main" id="{CC0E279F-7EB7-97D2-406E-6CDD8C9427F6}"/>
              </a:ext>
            </a:extLst>
          </p:cNvPr>
          <p:cNvSpPr>
            <a:spLocks noGrp="1"/>
          </p:cNvSpPr>
          <p:nvPr>
            <p:ph idx="1"/>
          </p:nvPr>
        </p:nvSpPr>
        <p:spPr/>
        <p:txBody>
          <a:bodyPr/>
          <a:lstStyle/>
          <a:p>
            <a:r>
              <a:rPr lang="en-US" dirty="0"/>
              <a:t>A restraint is any device that inhibits a person’s freedom of movement. Restraints can be physical or chemical. A physical restraint is attached on or near a person’s body to limit the person’s freedom of movement or ability to reach part of her body. Examples of physical restraints include wrist restraints, mitt restraints, jacket restraints and vest restraints.</a:t>
            </a:r>
          </a:p>
          <a:p>
            <a:r>
              <a:rPr lang="en-US" dirty="0"/>
              <a:t>Chemical restraints are medications used to subdue a person, so that the person is unable to function normally.</a:t>
            </a:r>
            <a:endParaRPr lang="ar-SA" dirty="0"/>
          </a:p>
        </p:txBody>
      </p:sp>
    </p:spTree>
    <p:extLst>
      <p:ext uri="{BB962C8B-B14F-4D97-AF65-F5344CB8AC3E}">
        <p14:creationId xmlns:p14="http://schemas.microsoft.com/office/powerpoint/2010/main" val="354477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FD2E37-CEE6-4620-AB08-23FECED7D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8392D244-16C9-488F-B03A-6AF7ECEBC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4674765 w 12192000"/>
              <a:gd name="connsiteY0" fmla="*/ 1 h 6858000"/>
              <a:gd name="connsiteX1" fmla="*/ 4674765 w 12192000"/>
              <a:gd name="connsiteY1" fmla="*/ 3360762 h 6858000"/>
              <a:gd name="connsiteX2" fmla="*/ 11121596 w 12192000"/>
              <a:gd name="connsiteY2" fmla="*/ 3360762 h 6858000"/>
              <a:gd name="connsiteX3" fmla="*/ 11122868 w 12192000"/>
              <a:gd name="connsiteY3" fmla="*/ 3357553 h 6858000"/>
              <a:gd name="connsiteX4" fmla="*/ 11158291 w 12192000"/>
              <a:gd name="connsiteY4" fmla="*/ 3332016 h 6858000"/>
              <a:gd name="connsiteX5" fmla="*/ 11164429 w 12192000"/>
              <a:gd name="connsiteY5" fmla="*/ 3330295 h 6858000"/>
              <a:gd name="connsiteX6" fmla="*/ 11158862 w 12192000"/>
              <a:gd name="connsiteY6" fmla="*/ 3329403 h 6858000"/>
              <a:gd name="connsiteX7" fmla="*/ 11711364 w 12192000"/>
              <a:gd name="connsiteY7" fmla="*/ 2941685 h 6858000"/>
              <a:gd name="connsiteX8" fmla="*/ 11617771 w 12192000"/>
              <a:gd name="connsiteY8" fmla="*/ 2923899 h 6858000"/>
              <a:gd name="connsiteX9" fmla="*/ 11282646 w 12192000"/>
              <a:gd name="connsiteY9" fmla="*/ 2703363 h 6858000"/>
              <a:gd name="connsiteX10" fmla="*/ 11264532 w 12192000"/>
              <a:gd name="connsiteY10" fmla="*/ 2692690 h 6858000"/>
              <a:gd name="connsiteX11" fmla="*/ 11207168 w 12192000"/>
              <a:gd name="connsiteY11" fmla="*/ 2553966 h 6858000"/>
              <a:gd name="connsiteX12" fmla="*/ 11026020 w 12192000"/>
              <a:gd name="connsiteY12" fmla="*/ 2532624 h 6858000"/>
              <a:gd name="connsiteX13" fmla="*/ 10875062 w 12192000"/>
              <a:gd name="connsiteY13" fmla="*/ 2564637 h 6858000"/>
              <a:gd name="connsiteX14" fmla="*/ 10712028 w 12192000"/>
              <a:gd name="connsiteY14" fmla="*/ 2525510 h 6858000"/>
              <a:gd name="connsiteX15" fmla="*/ 10567111 w 12192000"/>
              <a:gd name="connsiteY15" fmla="*/ 2543295 h 6858000"/>
              <a:gd name="connsiteX16" fmla="*/ 10443326 w 12192000"/>
              <a:gd name="connsiteY16" fmla="*/ 2518396 h 6858000"/>
              <a:gd name="connsiteX17" fmla="*/ 10564091 w 12192000"/>
              <a:gd name="connsiteY17" fmla="*/ 2401013 h 6858000"/>
              <a:gd name="connsiteX18" fmla="*/ 10733162 w 12192000"/>
              <a:gd name="connsiteY18" fmla="*/ 2401013 h 6858000"/>
              <a:gd name="connsiteX19" fmla="*/ 10853929 w 12192000"/>
              <a:gd name="connsiteY19" fmla="*/ 2326315 h 6858000"/>
              <a:gd name="connsiteX20" fmla="*/ 10968656 w 12192000"/>
              <a:gd name="connsiteY20" fmla="*/ 2191147 h 6858000"/>
              <a:gd name="connsiteX21" fmla="*/ 11373220 w 12192000"/>
              <a:gd name="connsiteY21" fmla="*/ 1974166 h 6858000"/>
              <a:gd name="connsiteX22" fmla="*/ 11445680 w 12192000"/>
              <a:gd name="connsiteY22" fmla="*/ 1892354 h 6858000"/>
              <a:gd name="connsiteX23" fmla="*/ 10292368 w 12192000"/>
              <a:gd name="connsiteY23" fmla="*/ 2208932 h 6858000"/>
              <a:gd name="connsiteX24" fmla="*/ 10648628 w 12192000"/>
              <a:gd name="connsiteY24" fmla="*/ 2077321 h 6858000"/>
              <a:gd name="connsiteX25" fmla="*/ 10407096 w 12192000"/>
              <a:gd name="connsiteY25" fmla="*/ 2102220 h 6858000"/>
              <a:gd name="connsiteX26" fmla="*/ 10274254 w 12192000"/>
              <a:gd name="connsiteY26" fmla="*/ 2013293 h 6858000"/>
              <a:gd name="connsiteX27" fmla="*/ 10274254 w 12192000"/>
              <a:gd name="connsiteY27" fmla="*/ 1984837 h 6858000"/>
              <a:gd name="connsiteX28" fmla="*/ 10373885 w 12192000"/>
              <a:gd name="connsiteY28" fmla="*/ 1903026 h 6858000"/>
              <a:gd name="connsiteX29" fmla="*/ 10431249 w 12192000"/>
              <a:gd name="connsiteY29" fmla="*/ 1849669 h 6858000"/>
              <a:gd name="connsiteX30" fmla="*/ 10588244 w 12192000"/>
              <a:gd name="connsiteY30" fmla="*/ 1657588 h 6858000"/>
              <a:gd name="connsiteX31" fmla="*/ 10476536 w 12192000"/>
              <a:gd name="connsiteY31" fmla="*/ 1636246 h 6858000"/>
              <a:gd name="connsiteX32" fmla="*/ 10434269 w 12192000"/>
              <a:gd name="connsiteY32" fmla="*/ 1597118 h 6858000"/>
              <a:gd name="connsiteX33" fmla="*/ 10464460 w 12192000"/>
              <a:gd name="connsiteY33" fmla="*/ 1540205 h 6858000"/>
              <a:gd name="connsiteX34" fmla="*/ 10811662 w 12192000"/>
              <a:gd name="connsiteY34" fmla="*/ 1365910 h 6858000"/>
              <a:gd name="connsiteX35" fmla="*/ 10838832 w 12192000"/>
              <a:gd name="connsiteY35" fmla="*/ 1230742 h 6858000"/>
              <a:gd name="connsiteX36" fmla="*/ 10772412 w 12192000"/>
              <a:gd name="connsiteY36" fmla="*/ 1209400 h 6858000"/>
              <a:gd name="connsiteX37" fmla="*/ 10696934 w 12192000"/>
              <a:gd name="connsiteY37" fmla="*/ 1220070 h 6858000"/>
              <a:gd name="connsiteX38" fmla="*/ 10757316 w 12192000"/>
              <a:gd name="connsiteY38" fmla="*/ 1113359 h 6858000"/>
              <a:gd name="connsiteX39" fmla="*/ 11001866 w 12192000"/>
              <a:gd name="connsiteY39" fmla="*/ 1006648 h 6858000"/>
              <a:gd name="connsiteX40" fmla="*/ 11047154 w 12192000"/>
              <a:gd name="connsiteY40" fmla="*/ 949735 h 6858000"/>
              <a:gd name="connsiteX41" fmla="*/ 10986771 w 12192000"/>
              <a:gd name="connsiteY41" fmla="*/ 921278 h 6858000"/>
              <a:gd name="connsiteX42" fmla="*/ 10941484 w 12192000"/>
              <a:gd name="connsiteY42" fmla="*/ 910607 h 6858000"/>
              <a:gd name="connsiteX43" fmla="*/ 11877416 w 12192000"/>
              <a:gd name="connsiteY43" fmla="*/ 465976 h 6858000"/>
              <a:gd name="connsiteX44" fmla="*/ 11666077 w 12192000"/>
              <a:gd name="connsiteY44" fmla="*/ 462418 h 6858000"/>
              <a:gd name="connsiteX45" fmla="*/ 11457756 w 12192000"/>
              <a:gd name="connsiteY45" fmla="*/ 533559 h 6858000"/>
              <a:gd name="connsiteX46" fmla="*/ 11237358 w 12192000"/>
              <a:gd name="connsiteY46" fmla="*/ 522888 h 6858000"/>
              <a:gd name="connsiteX47" fmla="*/ 11029038 w 12192000"/>
              <a:gd name="connsiteY47" fmla="*/ 558459 h 6858000"/>
              <a:gd name="connsiteX48" fmla="*/ 10847890 w 12192000"/>
              <a:gd name="connsiteY48" fmla="*/ 558459 h 6858000"/>
              <a:gd name="connsiteX49" fmla="*/ 11016963 w 12192000"/>
              <a:gd name="connsiteY49" fmla="*/ 505102 h 6858000"/>
              <a:gd name="connsiteX50" fmla="*/ 11080364 w 12192000"/>
              <a:gd name="connsiteY50" fmla="*/ 416177 h 6858000"/>
              <a:gd name="connsiteX51" fmla="*/ 11059230 w 12192000"/>
              <a:gd name="connsiteY51" fmla="*/ 334365 h 6858000"/>
              <a:gd name="connsiteX52" fmla="*/ 10989790 w 12192000"/>
              <a:gd name="connsiteY52" fmla="*/ 359263 h 6858000"/>
              <a:gd name="connsiteX53" fmla="*/ 10908273 w 12192000"/>
              <a:gd name="connsiteY53" fmla="*/ 451748 h 6858000"/>
              <a:gd name="connsiteX54" fmla="*/ 10890158 w 12192000"/>
              <a:gd name="connsiteY54" fmla="*/ 394835 h 6858000"/>
              <a:gd name="connsiteX55" fmla="*/ 10841852 w 12192000"/>
              <a:gd name="connsiteY55" fmla="*/ 352149 h 6858000"/>
              <a:gd name="connsiteX56" fmla="*/ 10564091 w 12192000"/>
              <a:gd name="connsiteY56" fmla="*/ 373492 h 6858000"/>
              <a:gd name="connsiteX57" fmla="*/ 10748259 w 12192000"/>
              <a:gd name="connsiteY57" fmla="*/ 192083 h 6858000"/>
              <a:gd name="connsiteX58" fmla="*/ 10866004 w 12192000"/>
              <a:gd name="connsiteY58" fmla="*/ 163626 h 6858000"/>
              <a:gd name="connsiteX59" fmla="*/ 10893177 w 12192000"/>
              <a:gd name="connsiteY59" fmla="*/ 88928 h 6858000"/>
              <a:gd name="connsiteX60" fmla="*/ 10838832 w 12192000"/>
              <a:gd name="connsiteY60" fmla="*/ 71142 h 6858000"/>
              <a:gd name="connsiteX61" fmla="*/ 10567111 w 12192000"/>
              <a:gd name="connsiteY61" fmla="*/ 135169 h 6858000"/>
              <a:gd name="connsiteX62" fmla="*/ 10521822 w 12192000"/>
              <a:gd name="connsiteY62" fmla="*/ 110270 h 6858000"/>
              <a:gd name="connsiteX63" fmla="*/ 10835814 w 12192000"/>
              <a:gd name="connsiteY63" fmla="*/ 1 h 6858000"/>
              <a:gd name="connsiteX64" fmla="*/ 7292693 w 12192000"/>
              <a:gd name="connsiteY64" fmla="*/ 1 h 6858000"/>
              <a:gd name="connsiteX65" fmla="*/ 6383282 w 12192000"/>
              <a:gd name="connsiteY65" fmla="*/ 1 h 6858000"/>
              <a:gd name="connsiteX66" fmla="*/ 6159732 w 12192000"/>
              <a:gd name="connsiteY66" fmla="*/ 1 h 6858000"/>
              <a:gd name="connsiteX67" fmla="*/ 4551529 w 12192000"/>
              <a:gd name="connsiteY67" fmla="*/ 0 h 6858000"/>
              <a:gd name="connsiteX68" fmla="*/ 12192000 w 12192000"/>
              <a:gd name="connsiteY68" fmla="*/ 0 h 6858000"/>
              <a:gd name="connsiteX69" fmla="*/ 12192000 w 12192000"/>
              <a:gd name="connsiteY69" fmla="*/ 6858000 h 6858000"/>
              <a:gd name="connsiteX70" fmla="*/ 10228971 w 12192000"/>
              <a:gd name="connsiteY70" fmla="*/ 6858000 h 6858000"/>
              <a:gd name="connsiteX71" fmla="*/ 10412758 w 12192000"/>
              <a:gd name="connsiteY71" fmla="*/ 6747732 h 6858000"/>
              <a:gd name="connsiteX72" fmla="*/ 10603341 w 12192000"/>
              <a:gd name="connsiteY72" fmla="*/ 6658806 h 6858000"/>
              <a:gd name="connsiteX73" fmla="*/ 10766374 w 12192000"/>
              <a:gd name="connsiteY73" fmla="*/ 6431154 h 6858000"/>
              <a:gd name="connsiteX74" fmla="*/ 10823738 w 12192000"/>
              <a:gd name="connsiteY74" fmla="*/ 6367128 h 6858000"/>
              <a:gd name="connsiteX75" fmla="*/ 10965637 w 12192000"/>
              <a:gd name="connsiteY75" fmla="*/ 6281758 h 6858000"/>
              <a:gd name="connsiteX76" fmla="*/ 11213207 w 12192000"/>
              <a:gd name="connsiteY76" fmla="*/ 6100348 h 6858000"/>
              <a:gd name="connsiteX77" fmla="*/ 11122633 w 12192000"/>
              <a:gd name="connsiteY77" fmla="*/ 6057664 h 6858000"/>
              <a:gd name="connsiteX78" fmla="*/ 10859969 w 12192000"/>
              <a:gd name="connsiteY78" fmla="*/ 6167933 h 6858000"/>
              <a:gd name="connsiteX79" fmla="*/ 10669762 w 12192000"/>
              <a:gd name="connsiteY79" fmla="*/ 6196389 h 6858000"/>
              <a:gd name="connsiteX80" fmla="*/ 10938465 w 12192000"/>
              <a:gd name="connsiteY80" fmla="*/ 6004308 h 6858000"/>
              <a:gd name="connsiteX81" fmla="*/ 11198112 w 12192000"/>
              <a:gd name="connsiteY81" fmla="*/ 5755315 h 6858000"/>
              <a:gd name="connsiteX82" fmla="*/ 10998847 w 12192000"/>
              <a:gd name="connsiteY82" fmla="*/ 5801556 h 6858000"/>
              <a:gd name="connsiteX83" fmla="*/ 10989791 w 12192000"/>
              <a:gd name="connsiteY83" fmla="*/ 5769543 h 6858000"/>
              <a:gd name="connsiteX84" fmla="*/ 11164901 w 12192000"/>
              <a:gd name="connsiteY84" fmla="*/ 5474307 h 6858000"/>
              <a:gd name="connsiteX85" fmla="*/ 11249437 w 12192000"/>
              <a:gd name="connsiteY85" fmla="*/ 5353368 h 6858000"/>
              <a:gd name="connsiteX86" fmla="*/ 11635887 w 12192000"/>
              <a:gd name="connsiteY86" fmla="*/ 4994105 h 6858000"/>
              <a:gd name="connsiteX87" fmla="*/ 11267551 w 12192000"/>
              <a:gd name="connsiteY87" fmla="*/ 5154172 h 6858000"/>
              <a:gd name="connsiteX88" fmla="*/ 11647963 w 12192000"/>
              <a:gd name="connsiteY88" fmla="*/ 4805581 h 6858000"/>
              <a:gd name="connsiteX89" fmla="*/ 11832131 w 12192000"/>
              <a:gd name="connsiteY89" fmla="*/ 4677527 h 6858000"/>
              <a:gd name="connsiteX90" fmla="*/ 11877417 w 12192000"/>
              <a:gd name="connsiteY90" fmla="*/ 4602829 h 6858000"/>
              <a:gd name="connsiteX91" fmla="*/ 11795900 w 12192000"/>
              <a:gd name="connsiteY91" fmla="*/ 4585043 h 6858000"/>
              <a:gd name="connsiteX92" fmla="*/ 11545313 w 12192000"/>
              <a:gd name="connsiteY92" fmla="*/ 4613500 h 6858000"/>
              <a:gd name="connsiteX93" fmla="*/ 11856284 w 12192000"/>
              <a:gd name="connsiteY93" fmla="*/ 4378735 h 6858000"/>
              <a:gd name="connsiteX94" fmla="*/ 11623811 w 12192000"/>
              <a:gd name="connsiteY94" fmla="*/ 4414306 h 6858000"/>
              <a:gd name="connsiteX95" fmla="*/ 11557388 w 12192000"/>
              <a:gd name="connsiteY95" fmla="*/ 4321822 h 6858000"/>
              <a:gd name="connsiteX96" fmla="*/ 11448699 w 12192000"/>
              <a:gd name="connsiteY96" fmla="*/ 4172425 h 6858000"/>
              <a:gd name="connsiteX97" fmla="*/ 11373221 w 12192000"/>
              <a:gd name="connsiteY97" fmla="*/ 4090613 h 6858000"/>
              <a:gd name="connsiteX98" fmla="*/ 11343029 w 12192000"/>
              <a:gd name="connsiteY98" fmla="*/ 3827391 h 6858000"/>
              <a:gd name="connsiteX99" fmla="*/ 11406432 w 12192000"/>
              <a:gd name="connsiteY99" fmla="*/ 3539270 h 6858000"/>
              <a:gd name="connsiteX100" fmla="*/ 11450710 w 12192000"/>
              <a:gd name="connsiteY100" fmla="*/ 3497240 h 6858000"/>
              <a:gd name="connsiteX101" fmla="*/ 4674765 w 12192000"/>
              <a:gd name="connsiteY101" fmla="*/ 3497240 h 6858000"/>
              <a:gd name="connsiteX102" fmla="*/ 4674765 w 12192000"/>
              <a:gd name="connsiteY102" fmla="*/ 6858000 h 6858000"/>
              <a:gd name="connsiteX103" fmla="*/ 4556271 w 12192000"/>
              <a:gd name="connsiteY103" fmla="*/ 6858000 h 6858000"/>
              <a:gd name="connsiteX104" fmla="*/ 4556271 w 12192000"/>
              <a:gd name="connsiteY104" fmla="*/ 3497239 h 6858000"/>
              <a:gd name="connsiteX105" fmla="*/ 0 w 12192000"/>
              <a:gd name="connsiteY105" fmla="*/ 3497239 h 6858000"/>
              <a:gd name="connsiteX106" fmla="*/ 0 w 12192000"/>
              <a:gd name="connsiteY106" fmla="*/ 3360761 h 6858000"/>
              <a:gd name="connsiteX107" fmla="*/ 4551529 w 12192000"/>
              <a:gd name="connsiteY107" fmla="*/ 33607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192000" h="6858000">
                <a:moveTo>
                  <a:pt x="4674765" y="1"/>
                </a:moveTo>
                <a:lnTo>
                  <a:pt x="4674765" y="3360762"/>
                </a:lnTo>
                <a:lnTo>
                  <a:pt x="11121596" y="3360762"/>
                </a:lnTo>
                <a:lnTo>
                  <a:pt x="11122868" y="3357553"/>
                </a:lnTo>
                <a:cubicBezTo>
                  <a:pt x="11134373" y="3347876"/>
                  <a:pt x="11143684" y="3338842"/>
                  <a:pt x="11158291" y="3332016"/>
                </a:cubicBezTo>
                <a:lnTo>
                  <a:pt x="11164429" y="3330295"/>
                </a:lnTo>
                <a:lnTo>
                  <a:pt x="11158862" y="3329403"/>
                </a:lnTo>
                <a:cubicBezTo>
                  <a:pt x="11352086" y="3183564"/>
                  <a:pt x="11569465" y="3137323"/>
                  <a:pt x="11711364" y="2941685"/>
                </a:cubicBezTo>
                <a:cubicBezTo>
                  <a:pt x="11678154" y="2899001"/>
                  <a:pt x="11644943" y="2941685"/>
                  <a:pt x="11617771" y="2923899"/>
                </a:cubicBezTo>
                <a:cubicBezTo>
                  <a:pt x="11617771" y="2913228"/>
                  <a:pt x="11300761" y="2980813"/>
                  <a:pt x="11282646" y="2703363"/>
                </a:cubicBezTo>
                <a:cubicBezTo>
                  <a:pt x="11276608" y="2703363"/>
                  <a:pt x="11270569" y="2703363"/>
                  <a:pt x="11264532" y="2692690"/>
                </a:cubicBezTo>
                <a:cubicBezTo>
                  <a:pt x="11231322" y="2653564"/>
                  <a:pt x="11261512" y="2561081"/>
                  <a:pt x="11207168" y="2553966"/>
                </a:cubicBezTo>
                <a:cubicBezTo>
                  <a:pt x="11146784" y="2546852"/>
                  <a:pt x="11089421" y="2514838"/>
                  <a:pt x="11026020" y="2532624"/>
                </a:cubicBezTo>
                <a:cubicBezTo>
                  <a:pt x="10977713" y="2546852"/>
                  <a:pt x="10926388" y="2564637"/>
                  <a:pt x="10875062" y="2564637"/>
                </a:cubicBezTo>
                <a:cubicBezTo>
                  <a:pt x="10820718" y="2564637"/>
                  <a:pt x="10745240" y="2685577"/>
                  <a:pt x="10712028" y="2525510"/>
                </a:cubicBezTo>
                <a:cubicBezTo>
                  <a:pt x="10712028" y="2518396"/>
                  <a:pt x="10618436" y="2536182"/>
                  <a:pt x="10567111" y="2543295"/>
                </a:cubicBezTo>
                <a:cubicBezTo>
                  <a:pt x="10524842" y="2550409"/>
                  <a:pt x="10473516" y="2582423"/>
                  <a:pt x="10443326" y="2518396"/>
                </a:cubicBezTo>
                <a:cubicBezTo>
                  <a:pt x="10428230" y="2479268"/>
                  <a:pt x="10500690" y="2408127"/>
                  <a:pt x="10564091" y="2401013"/>
                </a:cubicBezTo>
                <a:cubicBezTo>
                  <a:pt x="10621454" y="2393899"/>
                  <a:pt x="10678818" y="2386785"/>
                  <a:pt x="10733162" y="2401013"/>
                </a:cubicBezTo>
                <a:cubicBezTo>
                  <a:pt x="10799584" y="2418797"/>
                  <a:pt x="10835814" y="2390341"/>
                  <a:pt x="10853929" y="2326315"/>
                </a:cubicBezTo>
                <a:cubicBezTo>
                  <a:pt x="10875062" y="2258732"/>
                  <a:pt x="10914312" y="2223160"/>
                  <a:pt x="10968656" y="2191147"/>
                </a:cubicBezTo>
                <a:cubicBezTo>
                  <a:pt x="11101498" y="2112892"/>
                  <a:pt x="11228302" y="2020408"/>
                  <a:pt x="11373220" y="1974166"/>
                </a:cubicBezTo>
                <a:cubicBezTo>
                  <a:pt x="11400392" y="1967052"/>
                  <a:pt x="11433603" y="1952824"/>
                  <a:pt x="11445680" y="1892354"/>
                </a:cubicBezTo>
                <a:cubicBezTo>
                  <a:pt x="11053192" y="1984837"/>
                  <a:pt x="10696934" y="2223160"/>
                  <a:pt x="10292368" y="2208932"/>
                </a:cubicBezTo>
                <a:cubicBezTo>
                  <a:pt x="10401058" y="2134234"/>
                  <a:pt x="10530880" y="2130677"/>
                  <a:pt x="10648628" y="2077321"/>
                </a:cubicBezTo>
                <a:cubicBezTo>
                  <a:pt x="10564091" y="2038193"/>
                  <a:pt x="10485594" y="2080878"/>
                  <a:pt x="10407096" y="2102220"/>
                </a:cubicBezTo>
                <a:cubicBezTo>
                  <a:pt x="10340674" y="2120005"/>
                  <a:pt x="10280292" y="2123563"/>
                  <a:pt x="10274254" y="2013293"/>
                </a:cubicBezTo>
                <a:cubicBezTo>
                  <a:pt x="10274254" y="2002623"/>
                  <a:pt x="10274254" y="1995508"/>
                  <a:pt x="10274254" y="1984837"/>
                </a:cubicBezTo>
                <a:cubicBezTo>
                  <a:pt x="10298407" y="1938596"/>
                  <a:pt x="10331618" y="1917253"/>
                  <a:pt x="10373885" y="1903026"/>
                </a:cubicBezTo>
                <a:cubicBezTo>
                  <a:pt x="10398038" y="1895911"/>
                  <a:pt x="10431249" y="1881684"/>
                  <a:pt x="10431249" y="1849669"/>
                </a:cubicBezTo>
                <a:cubicBezTo>
                  <a:pt x="10428230" y="1728730"/>
                  <a:pt x="10509747" y="1693159"/>
                  <a:pt x="10588244" y="1657588"/>
                </a:cubicBezTo>
                <a:cubicBezTo>
                  <a:pt x="10545976" y="1597118"/>
                  <a:pt x="10509747" y="1639803"/>
                  <a:pt x="10476536" y="1636246"/>
                </a:cubicBezTo>
                <a:cubicBezTo>
                  <a:pt x="10455402" y="1632689"/>
                  <a:pt x="10434269" y="1629133"/>
                  <a:pt x="10434269" y="1597118"/>
                </a:cubicBezTo>
                <a:cubicBezTo>
                  <a:pt x="10434269" y="1572220"/>
                  <a:pt x="10443326" y="1540205"/>
                  <a:pt x="10464460" y="1540205"/>
                </a:cubicBezTo>
                <a:cubicBezTo>
                  <a:pt x="10597302" y="1536648"/>
                  <a:pt x="10672781" y="1365910"/>
                  <a:pt x="10811662" y="1365910"/>
                </a:cubicBezTo>
                <a:cubicBezTo>
                  <a:pt x="10896196" y="1365910"/>
                  <a:pt x="10769392" y="1269869"/>
                  <a:pt x="10838832" y="1230742"/>
                </a:cubicBezTo>
                <a:cubicBezTo>
                  <a:pt x="10853929" y="1220070"/>
                  <a:pt x="10796565" y="1205843"/>
                  <a:pt x="10772412" y="1209400"/>
                </a:cubicBezTo>
                <a:cubicBezTo>
                  <a:pt x="10748259" y="1212956"/>
                  <a:pt x="10727124" y="1237856"/>
                  <a:pt x="10696934" y="1220070"/>
                </a:cubicBezTo>
                <a:cubicBezTo>
                  <a:pt x="10681838" y="1156044"/>
                  <a:pt x="10721087" y="1131145"/>
                  <a:pt x="10757316" y="1113359"/>
                </a:cubicBezTo>
                <a:cubicBezTo>
                  <a:pt x="10835814" y="1070675"/>
                  <a:pt x="10914312" y="1020876"/>
                  <a:pt x="11001866" y="1006648"/>
                </a:cubicBezTo>
                <a:cubicBezTo>
                  <a:pt x="11032057" y="1003090"/>
                  <a:pt x="11050174" y="985306"/>
                  <a:pt x="11047154" y="949735"/>
                </a:cubicBezTo>
                <a:cubicBezTo>
                  <a:pt x="11041116" y="903492"/>
                  <a:pt x="11010924" y="917721"/>
                  <a:pt x="10986771" y="921278"/>
                </a:cubicBezTo>
                <a:cubicBezTo>
                  <a:pt x="10971674" y="924836"/>
                  <a:pt x="10956579" y="935507"/>
                  <a:pt x="10941484" y="910607"/>
                </a:cubicBezTo>
                <a:cubicBezTo>
                  <a:pt x="11294722" y="658056"/>
                  <a:pt x="11481909" y="672285"/>
                  <a:pt x="11877416" y="465976"/>
                </a:cubicBezTo>
                <a:cubicBezTo>
                  <a:pt x="11789862" y="426848"/>
                  <a:pt x="11726460" y="455304"/>
                  <a:pt x="11666077" y="462418"/>
                </a:cubicBezTo>
                <a:cubicBezTo>
                  <a:pt x="11515120" y="480204"/>
                  <a:pt x="11608714" y="512217"/>
                  <a:pt x="11457756" y="533559"/>
                </a:cubicBezTo>
                <a:cubicBezTo>
                  <a:pt x="11385296" y="544230"/>
                  <a:pt x="11318875" y="579801"/>
                  <a:pt x="11237358" y="522888"/>
                </a:cubicBezTo>
                <a:cubicBezTo>
                  <a:pt x="11183014" y="483760"/>
                  <a:pt x="11095460" y="526445"/>
                  <a:pt x="11029038" y="558459"/>
                </a:cubicBezTo>
                <a:cubicBezTo>
                  <a:pt x="10974694" y="586916"/>
                  <a:pt x="10920350" y="594029"/>
                  <a:pt x="10847890" y="558459"/>
                </a:cubicBezTo>
                <a:cubicBezTo>
                  <a:pt x="10914312" y="537117"/>
                  <a:pt x="10965636" y="519331"/>
                  <a:pt x="11016963" y="505102"/>
                </a:cubicBezTo>
                <a:cubicBezTo>
                  <a:pt x="11059230" y="494432"/>
                  <a:pt x="11083384" y="469533"/>
                  <a:pt x="11080364" y="416177"/>
                </a:cubicBezTo>
                <a:cubicBezTo>
                  <a:pt x="11080364" y="387721"/>
                  <a:pt x="11089421" y="348593"/>
                  <a:pt x="11059230" y="334365"/>
                </a:cubicBezTo>
                <a:cubicBezTo>
                  <a:pt x="11035077" y="320136"/>
                  <a:pt x="11001866" y="334365"/>
                  <a:pt x="10989790" y="359263"/>
                </a:cubicBezTo>
                <a:cubicBezTo>
                  <a:pt x="10974694" y="405505"/>
                  <a:pt x="10959599" y="448190"/>
                  <a:pt x="10908273" y="451748"/>
                </a:cubicBezTo>
                <a:cubicBezTo>
                  <a:pt x="10838832" y="458861"/>
                  <a:pt x="10878082" y="430406"/>
                  <a:pt x="10890158" y="394835"/>
                </a:cubicBezTo>
                <a:cubicBezTo>
                  <a:pt x="10902235" y="355707"/>
                  <a:pt x="10866004" y="345035"/>
                  <a:pt x="10841852" y="352149"/>
                </a:cubicBezTo>
                <a:cubicBezTo>
                  <a:pt x="10751278" y="384163"/>
                  <a:pt x="10657684" y="327251"/>
                  <a:pt x="10564091" y="373492"/>
                </a:cubicBezTo>
                <a:cubicBezTo>
                  <a:pt x="10588244" y="259666"/>
                  <a:pt x="10639570" y="209868"/>
                  <a:pt x="10748259" y="192083"/>
                </a:cubicBezTo>
                <a:cubicBezTo>
                  <a:pt x="10787508" y="188526"/>
                  <a:pt x="10829776" y="195639"/>
                  <a:pt x="10866004" y="163626"/>
                </a:cubicBezTo>
                <a:cubicBezTo>
                  <a:pt x="10887140" y="145840"/>
                  <a:pt x="10908273" y="124498"/>
                  <a:pt x="10893177" y="88928"/>
                </a:cubicBezTo>
                <a:cubicBezTo>
                  <a:pt x="10884120" y="64028"/>
                  <a:pt x="10859968" y="64028"/>
                  <a:pt x="10838832" y="71142"/>
                </a:cubicBezTo>
                <a:cubicBezTo>
                  <a:pt x="10751278" y="110270"/>
                  <a:pt x="10657684" y="120942"/>
                  <a:pt x="10567111" y="135169"/>
                </a:cubicBezTo>
                <a:cubicBezTo>
                  <a:pt x="10552014" y="138726"/>
                  <a:pt x="10536919" y="145840"/>
                  <a:pt x="10521822" y="110270"/>
                </a:cubicBezTo>
                <a:cubicBezTo>
                  <a:pt x="10627492" y="78256"/>
                  <a:pt x="10730144" y="35572"/>
                  <a:pt x="10835814" y="1"/>
                </a:cubicBezTo>
                <a:lnTo>
                  <a:pt x="7292693" y="1"/>
                </a:lnTo>
                <a:lnTo>
                  <a:pt x="6383282" y="1"/>
                </a:lnTo>
                <a:lnTo>
                  <a:pt x="6159732" y="1"/>
                </a:lnTo>
                <a:close/>
                <a:moveTo>
                  <a:pt x="4551529" y="0"/>
                </a:moveTo>
                <a:lnTo>
                  <a:pt x="12192000" y="0"/>
                </a:lnTo>
                <a:lnTo>
                  <a:pt x="12192000" y="6858000"/>
                </a:lnTo>
                <a:lnTo>
                  <a:pt x="10228971" y="6858000"/>
                </a:lnTo>
                <a:lnTo>
                  <a:pt x="10412758" y="6747732"/>
                </a:lnTo>
                <a:cubicBezTo>
                  <a:pt x="10474273" y="6712162"/>
                  <a:pt x="10536920" y="6680148"/>
                  <a:pt x="10603341" y="6658806"/>
                </a:cubicBezTo>
                <a:cubicBezTo>
                  <a:pt x="10693915" y="6630350"/>
                  <a:pt x="10781471" y="6580551"/>
                  <a:pt x="10766374" y="6431154"/>
                </a:cubicBezTo>
                <a:cubicBezTo>
                  <a:pt x="10763355" y="6388470"/>
                  <a:pt x="10787509" y="6356457"/>
                  <a:pt x="10823738" y="6367128"/>
                </a:cubicBezTo>
                <a:cubicBezTo>
                  <a:pt x="10893178" y="6388470"/>
                  <a:pt x="10926389" y="6328000"/>
                  <a:pt x="10965637" y="6281758"/>
                </a:cubicBezTo>
                <a:cubicBezTo>
                  <a:pt x="11035078" y="6199946"/>
                  <a:pt x="11101499" y="6114576"/>
                  <a:pt x="11213207" y="6100348"/>
                </a:cubicBezTo>
                <a:cubicBezTo>
                  <a:pt x="11192073" y="6036321"/>
                  <a:pt x="11155845" y="6043435"/>
                  <a:pt x="11122633" y="6057664"/>
                </a:cubicBezTo>
                <a:cubicBezTo>
                  <a:pt x="11035078" y="6093235"/>
                  <a:pt x="10947523" y="6132362"/>
                  <a:pt x="10859969" y="6167933"/>
                </a:cubicBezTo>
                <a:cubicBezTo>
                  <a:pt x="10802605" y="6189275"/>
                  <a:pt x="10745241" y="6221288"/>
                  <a:pt x="10669762" y="6196389"/>
                </a:cubicBezTo>
                <a:cubicBezTo>
                  <a:pt x="10736183" y="6068336"/>
                  <a:pt x="10847891" y="6043435"/>
                  <a:pt x="10938465" y="6004308"/>
                </a:cubicBezTo>
                <a:cubicBezTo>
                  <a:pt x="11050175" y="5954509"/>
                  <a:pt x="11116595" y="5862026"/>
                  <a:pt x="11198112" y="5755315"/>
                </a:cubicBezTo>
                <a:cubicBezTo>
                  <a:pt x="11116595" y="5726859"/>
                  <a:pt x="11065270" y="5805113"/>
                  <a:pt x="10998847" y="5801556"/>
                </a:cubicBezTo>
                <a:cubicBezTo>
                  <a:pt x="10995829" y="5790885"/>
                  <a:pt x="10989791" y="5769543"/>
                  <a:pt x="10989791" y="5769543"/>
                </a:cubicBezTo>
                <a:cubicBezTo>
                  <a:pt x="11098481" y="5712630"/>
                  <a:pt x="11146785" y="5605918"/>
                  <a:pt x="11164901" y="5474307"/>
                </a:cubicBezTo>
                <a:cubicBezTo>
                  <a:pt x="11170939" y="5406722"/>
                  <a:pt x="11210187" y="5385380"/>
                  <a:pt x="11249437" y="5353368"/>
                </a:cubicBezTo>
                <a:cubicBezTo>
                  <a:pt x="11382279" y="5243098"/>
                  <a:pt x="11524177" y="5143501"/>
                  <a:pt x="11635887" y="4994105"/>
                </a:cubicBezTo>
                <a:cubicBezTo>
                  <a:pt x="11506063" y="5011890"/>
                  <a:pt x="11403413" y="5111488"/>
                  <a:pt x="11267551" y="5154172"/>
                </a:cubicBezTo>
                <a:cubicBezTo>
                  <a:pt x="11376240" y="4990548"/>
                  <a:pt x="11518141" y="4905178"/>
                  <a:pt x="11647963" y="4805581"/>
                </a:cubicBezTo>
                <a:cubicBezTo>
                  <a:pt x="11708347" y="4759340"/>
                  <a:pt x="11762689" y="4702426"/>
                  <a:pt x="11832131" y="4677527"/>
                </a:cubicBezTo>
                <a:cubicBezTo>
                  <a:pt x="11856284" y="4670413"/>
                  <a:pt x="11898553" y="4652629"/>
                  <a:pt x="11877417" y="4602829"/>
                </a:cubicBezTo>
                <a:cubicBezTo>
                  <a:pt x="11859303" y="4560145"/>
                  <a:pt x="11826092" y="4574374"/>
                  <a:pt x="11795900" y="4585043"/>
                </a:cubicBezTo>
                <a:cubicBezTo>
                  <a:pt x="11723442" y="4613500"/>
                  <a:pt x="11644944" y="4613500"/>
                  <a:pt x="11545313" y="4613500"/>
                </a:cubicBezTo>
                <a:cubicBezTo>
                  <a:pt x="11629847" y="4478332"/>
                  <a:pt x="11783825" y="4521017"/>
                  <a:pt x="11856284" y="4378735"/>
                </a:cubicBezTo>
                <a:cubicBezTo>
                  <a:pt x="11765709" y="4353836"/>
                  <a:pt x="11696269" y="4403634"/>
                  <a:pt x="11623811" y="4414306"/>
                </a:cubicBezTo>
                <a:cubicBezTo>
                  <a:pt x="11557388" y="4424976"/>
                  <a:pt x="11542294" y="4400077"/>
                  <a:pt x="11557388" y="4321822"/>
                </a:cubicBezTo>
                <a:cubicBezTo>
                  <a:pt x="11581541" y="4200883"/>
                  <a:pt x="11545313" y="4140412"/>
                  <a:pt x="11448699" y="4172425"/>
                </a:cubicBezTo>
                <a:cubicBezTo>
                  <a:pt x="11358126" y="4204439"/>
                  <a:pt x="11349068" y="4158197"/>
                  <a:pt x="11373221" y="4090613"/>
                </a:cubicBezTo>
                <a:cubicBezTo>
                  <a:pt x="11409451" y="3991016"/>
                  <a:pt x="11370203" y="3912760"/>
                  <a:pt x="11343029" y="3827391"/>
                </a:cubicBezTo>
                <a:cubicBezTo>
                  <a:pt x="11300762" y="3699338"/>
                  <a:pt x="11318876" y="3635310"/>
                  <a:pt x="11406432" y="3539270"/>
                </a:cubicBezTo>
                <a:lnTo>
                  <a:pt x="11450710" y="3497240"/>
                </a:lnTo>
                <a:lnTo>
                  <a:pt x="4674765" y="3497240"/>
                </a:lnTo>
                <a:lnTo>
                  <a:pt x="4674765" y="6858000"/>
                </a:lnTo>
                <a:lnTo>
                  <a:pt x="4556271" y="6858000"/>
                </a:lnTo>
                <a:lnTo>
                  <a:pt x="4556271" y="3497239"/>
                </a:lnTo>
                <a:lnTo>
                  <a:pt x="0" y="3497239"/>
                </a:lnTo>
                <a:lnTo>
                  <a:pt x="0" y="3360761"/>
                </a:lnTo>
                <a:lnTo>
                  <a:pt x="4551529" y="33607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صورة 10" descr="صورة تحتوي على رسم, رسوم متحركة, توضيح, فن&#10;&#10;تم إنشاء الوصف تلقائياً">
            <a:extLst>
              <a:ext uri="{FF2B5EF4-FFF2-40B4-BE49-F238E27FC236}">
                <a16:creationId xmlns:a16="http://schemas.microsoft.com/office/drawing/2014/main" id="{C9CF941C-DC7F-2BDF-6C64-47E0DA10E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10" y="347241"/>
            <a:ext cx="3669175" cy="2796167"/>
          </a:xfrm>
          <a:prstGeom prst="rect">
            <a:avLst/>
          </a:prstGeom>
        </p:spPr>
      </p:pic>
      <p:pic>
        <p:nvPicPr>
          <p:cNvPr id="7" name="صورة 6" descr="صورة تحتوي على طبي, معدات طبية, رعاية صحية, شخص&#10;&#10;تم إنشاء الوصف تلقائياً">
            <a:extLst>
              <a:ext uri="{FF2B5EF4-FFF2-40B4-BE49-F238E27FC236}">
                <a16:creationId xmlns:a16="http://schemas.microsoft.com/office/drawing/2014/main" id="{7F2A5943-F14F-BD34-01DD-975C3B33A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341" y="607325"/>
            <a:ext cx="4443759" cy="2499941"/>
          </a:xfrm>
          <a:prstGeom prst="rect">
            <a:avLst/>
          </a:prstGeom>
        </p:spPr>
      </p:pic>
      <p:pic>
        <p:nvPicPr>
          <p:cNvPr id="5" name="عنصر نائب للمحتوى 4" descr="صورة تحتوي على نص, توضيح, رسوم متحركة, قصاصة فنية&#10;&#10;تم إنشاء الوصف تلقائياً">
            <a:extLst>
              <a:ext uri="{FF2B5EF4-FFF2-40B4-BE49-F238E27FC236}">
                <a16:creationId xmlns:a16="http://schemas.microsoft.com/office/drawing/2014/main" id="{570A74CD-CA3C-C0DC-5092-DBFF33129F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2399" y="3767429"/>
            <a:ext cx="3669175" cy="2795417"/>
          </a:xfrm>
          <a:prstGeom prst="rect">
            <a:avLst/>
          </a:prstGeom>
        </p:spPr>
      </p:pic>
      <p:pic>
        <p:nvPicPr>
          <p:cNvPr id="9" name="صورة 8" descr="صورة تحتوي على رسم, رسوم متحركة, توضيح, فن&#10;&#10;تم إنشاء الوصف تلقائياً">
            <a:extLst>
              <a:ext uri="{FF2B5EF4-FFF2-40B4-BE49-F238E27FC236}">
                <a16:creationId xmlns:a16="http://schemas.microsoft.com/office/drawing/2014/main" id="{B2759A61-DB26-3AB7-4013-9F0A9F61D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490" y="3781122"/>
            <a:ext cx="5592472" cy="2781724"/>
          </a:xfrm>
          <a:prstGeom prst="rect">
            <a:avLst/>
          </a:prstGeom>
        </p:spPr>
      </p:pic>
    </p:spTree>
    <p:extLst>
      <p:ext uri="{BB962C8B-B14F-4D97-AF65-F5344CB8AC3E}">
        <p14:creationId xmlns:p14="http://schemas.microsoft.com/office/powerpoint/2010/main" val="108477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5741085-76CE-F824-FD07-77D2F3188DFA}"/>
              </a:ext>
            </a:extLst>
          </p:cNvPr>
          <p:cNvSpPr>
            <a:spLocks noGrp="1"/>
          </p:cNvSpPr>
          <p:nvPr>
            <p:ph type="title"/>
          </p:nvPr>
        </p:nvSpPr>
        <p:spPr/>
        <p:txBody>
          <a:bodyPr/>
          <a:lstStyle/>
          <a:p>
            <a:r>
              <a:rPr lang="en-US" dirty="0"/>
              <a:t>Complications Associated with Restraints</a:t>
            </a:r>
            <a:endParaRPr lang="ar-SA" dirty="0"/>
          </a:p>
        </p:txBody>
      </p:sp>
      <p:sp>
        <p:nvSpPr>
          <p:cNvPr id="3" name="عنصر نائب للمحتوى 2">
            <a:extLst>
              <a:ext uri="{FF2B5EF4-FFF2-40B4-BE49-F238E27FC236}">
                <a16:creationId xmlns:a16="http://schemas.microsoft.com/office/drawing/2014/main" id="{8DF426AE-FA4B-96F5-C72A-0C80DFB293BD}"/>
              </a:ext>
            </a:extLst>
          </p:cNvPr>
          <p:cNvSpPr>
            <a:spLocks noGrp="1"/>
          </p:cNvSpPr>
          <p:nvPr>
            <p:ph idx="1"/>
          </p:nvPr>
        </p:nvSpPr>
        <p:spPr/>
        <p:txBody>
          <a:bodyPr/>
          <a:lstStyle/>
          <a:p>
            <a:r>
              <a:rPr lang="en-US" dirty="0"/>
              <a:t>Strangulation</a:t>
            </a:r>
          </a:p>
          <a:p>
            <a:r>
              <a:rPr lang="en-US" dirty="0"/>
              <a:t>Entrapment and other serious injuries. </a:t>
            </a:r>
          </a:p>
          <a:p>
            <a:r>
              <a:rPr lang="en-US" dirty="0"/>
              <a:t>Mental effects. A person who is restrained may become more agitated and confused.</a:t>
            </a:r>
          </a:p>
          <a:p>
            <a:r>
              <a:rPr lang="en-US" dirty="0"/>
              <a:t>Complications of immobility.</a:t>
            </a:r>
          </a:p>
          <a:p>
            <a:r>
              <a:rPr lang="en-US" dirty="0"/>
              <a:t>Complications of immobility.</a:t>
            </a:r>
          </a:p>
          <a:p>
            <a:r>
              <a:rPr lang="en-US" dirty="0"/>
              <a:t>Bladder and bowel elimination problems.</a:t>
            </a:r>
            <a:endParaRPr lang="ar-SA" dirty="0"/>
          </a:p>
        </p:txBody>
      </p:sp>
    </p:spTree>
    <p:extLst>
      <p:ext uri="{BB962C8B-B14F-4D97-AF65-F5344CB8AC3E}">
        <p14:creationId xmlns:p14="http://schemas.microsoft.com/office/powerpoint/2010/main" val="180738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469798-50A9-7433-81D9-E9A8526F3391}"/>
              </a:ext>
            </a:extLst>
          </p:cNvPr>
          <p:cNvSpPr>
            <a:spLocks noGrp="1"/>
          </p:cNvSpPr>
          <p:nvPr>
            <p:ph type="title"/>
          </p:nvPr>
        </p:nvSpPr>
        <p:spPr/>
        <p:txBody>
          <a:bodyPr/>
          <a:lstStyle/>
          <a:p>
            <a:r>
              <a:rPr lang="en-US" dirty="0"/>
              <a:t>Care for a Person Who is Restrained</a:t>
            </a:r>
            <a:endParaRPr lang="ar-SA" dirty="0"/>
          </a:p>
        </p:txBody>
      </p:sp>
      <p:sp>
        <p:nvSpPr>
          <p:cNvPr id="3" name="عنصر نائب للمحتوى 2">
            <a:extLst>
              <a:ext uri="{FF2B5EF4-FFF2-40B4-BE49-F238E27FC236}">
                <a16:creationId xmlns:a16="http://schemas.microsoft.com/office/drawing/2014/main" id="{A29987B1-A4E0-4A63-6DFC-8F6B97181029}"/>
              </a:ext>
            </a:extLst>
          </p:cNvPr>
          <p:cNvSpPr>
            <a:spLocks noGrp="1"/>
          </p:cNvSpPr>
          <p:nvPr>
            <p:ph idx="1"/>
          </p:nvPr>
        </p:nvSpPr>
        <p:spPr>
          <a:xfrm>
            <a:off x="838200" y="1690688"/>
            <a:ext cx="10515600" cy="4160520"/>
          </a:xfrm>
        </p:spPr>
        <p:txBody>
          <a:bodyPr/>
          <a:lstStyle/>
          <a:p>
            <a:r>
              <a:rPr lang="en-US" dirty="0"/>
              <a:t>Check on the person very frequently.</a:t>
            </a:r>
          </a:p>
          <a:p>
            <a:r>
              <a:rPr lang="en-US" dirty="0"/>
              <a:t> Release the restraints every 2 hours and help the person go to the bathroom, stretch, change positions and do range-of-motion exercises. Inspect the person’s skin for reddened areas and report any concerns to the nurse.</a:t>
            </a:r>
          </a:p>
          <a:p>
            <a:r>
              <a:rPr lang="en-US" dirty="0"/>
              <a:t>Observe the person carefully and report any changes in behavior (such as increased agitation, drowsiness or decreased appetite) immediately to the nurse.</a:t>
            </a:r>
          </a:p>
          <a:p>
            <a:r>
              <a:rPr lang="en-US" dirty="0"/>
              <a:t>Report and record</a:t>
            </a:r>
            <a:endParaRPr lang="ar-SA" dirty="0"/>
          </a:p>
        </p:txBody>
      </p:sp>
    </p:spTree>
    <p:extLst>
      <p:ext uri="{BB962C8B-B14F-4D97-AF65-F5344CB8AC3E}">
        <p14:creationId xmlns:p14="http://schemas.microsoft.com/office/powerpoint/2010/main" val="311215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7CA9BA9B-E7D4-22C9-66F7-B11D7C6D8137}"/>
              </a:ext>
            </a:extLst>
          </p:cNvPr>
          <p:cNvSpPr>
            <a:spLocks noGrp="1"/>
          </p:cNvSpPr>
          <p:nvPr>
            <p:ph type="title"/>
          </p:nvPr>
        </p:nvSpPr>
        <p:spPr>
          <a:xfrm>
            <a:off x="6513788" y="365125"/>
            <a:ext cx="4840010" cy="1807305"/>
          </a:xfrm>
        </p:spPr>
        <p:txBody>
          <a:bodyPr>
            <a:normAutofit/>
          </a:bodyPr>
          <a:lstStyle/>
          <a:p>
            <a:pPr algn="ctr"/>
            <a:r>
              <a:rPr lang="en-US" dirty="0"/>
              <a:t>PERFORMING SKILLS SAFELY</a:t>
            </a:r>
            <a:endParaRPr lang="ar-SA" dirty="0"/>
          </a:p>
        </p:txBody>
      </p:sp>
      <p:pic>
        <p:nvPicPr>
          <p:cNvPr id="5" name="Picture 4" descr="Bright ladder against dull ladders">
            <a:extLst>
              <a:ext uri="{FF2B5EF4-FFF2-40B4-BE49-F238E27FC236}">
                <a16:creationId xmlns:a16="http://schemas.microsoft.com/office/drawing/2014/main" id="{24BFB9A4-66E9-36A0-269A-FAB0A459237C}"/>
              </a:ext>
            </a:extLst>
          </p:cNvPr>
          <p:cNvPicPr>
            <a:picLocks noChangeAspect="1"/>
          </p:cNvPicPr>
          <p:nvPr/>
        </p:nvPicPr>
        <p:blipFill rotWithShape="1">
          <a:blip r:embed="rId2"/>
          <a:srcRect l="33108"/>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عنصر نائب للمحتوى 2">
            <a:extLst>
              <a:ext uri="{FF2B5EF4-FFF2-40B4-BE49-F238E27FC236}">
                <a16:creationId xmlns:a16="http://schemas.microsoft.com/office/drawing/2014/main" id="{50FD5828-1B14-6404-6F26-11430A3F1AF6}"/>
              </a:ext>
            </a:extLst>
          </p:cNvPr>
          <p:cNvSpPr>
            <a:spLocks noGrp="1"/>
          </p:cNvSpPr>
          <p:nvPr>
            <p:ph idx="1"/>
          </p:nvPr>
        </p:nvSpPr>
        <p:spPr>
          <a:xfrm>
            <a:off x="6513788" y="2333297"/>
            <a:ext cx="4840010" cy="4159578"/>
          </a:xfrm>
        </p:spPr>
        <p:txBody>
          <a:bodyPr>
            <a:normAutofit lnSpcReduction="10000"/>
          </a:bodyPr>
          <a:lstStyle/>
          <a:p>
            <a:r>
              <a:rPr lang="en-US" sz="2400" dirty="0"/>
              <a:t>There are certain steps that you should always take</a:t>
            </a:r>
          </a:p>
          <a:p>
            <a:r>
              <a:rPr lang="en-US" sz="2400" dirty="0"/>
              <a:t>before starting a skill and after completing the skill. </a:t>
            </a:r>
          </a:p>
          <a:p>
            <a:r>
              <a:rPr lang="en-US" sz="2400" dirty="0"/>
              <a:t>“Preparation Steps” and “Completion Steps.” </a:t>
            </a:r>
          </a:p>
          <a:p>
            <a:pPr marL="0" indent="0">
              <a:buNone/>
            </a:pPr>
            <a:r>
              <a:rPr lang="en-US" sz="2400" dirty="0"/>
              <a:t>Performing these steps routinely promotes safety and efficiency and helps to protect the person’s rights.</a:t>
            </a:r>
            <a:endParaRPr lang="ar-SA" sz="2400" dirty="0"/>
          </a:p>
        </p:txBody>
      </p:sp>
    </p:spTree>
    <p:extLst>
      <p:ext uri="{BB962C8B-B14F-4D97-AF65-F5344CB8AC3E}">
        <p14:creationId xmlns:p14="http://schemas.microsoft.com/office/powerpoint/2010/main" val="126331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1751795-44D4-13D5-EC42-D5F465A7D5E0}"/>
              </a:ext>
            </a:extLst>
          </p:cNvPr>
          <p:cNvSpPr>
            <a:spLocks noGrp="1"/>
          </p:cNvSpPr>
          <p:nvPr>
            <p:ph type="title"/>
          </p:nvPr>
        </p:nvSpPr>
        <p:spPr/>
        <p:txBody>
          <a:bodyPr/>
          <a:lstStyle/>
          <a:p>
            <a:r>
              <a:rPr lang="en-US" dirty="0"/>
              <a:t>Preparation Steps</a:t>
            </a:r>
            <a:endParaRPr lang="ar-SA" dirty="0"/>
          </a:p>
        </p:txBody>
      </p:sp>
      <p:sp>
        <p:nvSpPr>
          <p:cNvPr id="3" name="عنصر نائب للمحتوى 2">
            <a:extLst>
              <a:ext uri="{FF2B5EF4-FFF2-40B4-BE49-F238E27FC236}">
                <a16:creationId xmlns:a16="http://schemas.microsoft.com/office/drawing/2014/main" id="{62CC50E6-E3C4-F2D1-B88F-FFF66F0A6B64}"/>
              </a:ext>
            </a:extLst>
          </p:cNvPr>
          <p:cNvSpPr>
            <a:spLocks noGrp="1"/>
          </p:cNvSpPr>
          <p:nvPr>
            <p:ph idx="1"/>
          </p:nvPr>
        </p:nvSpPr>
        <p:spPr/>
        <p:txBody>
          <a:bodyPr/>
          <a:lstStyle/>
          <a:p>
            <a:r>
              <a:rPr lang="en-US" dirty="0"/>
              <a:t>Wash your hands. This is essential to prevent the spread of infection.</a:t>
            </a:r>
          </a:p>
          <a:p>
            <a:r>
              <a:rPr lang="en-US" dirty="0"/>
              <a:t>Gather your supplies. Having everything you need before you start promotes efficiency.</a:t>
            </a:r>
          </a:p>
          <a:p>
            <a:r>
              <a:rPr lang="en-US" dirty="0"/>
              <a:t>Knock, greet the person and ensure privacy.</a:t>
            </a:r>
          </a:p>
          <a:p>
            <a:r>
              <a:rPr lang="en-US" dirty="0"/>
              <a:t>Explain the procedure.</a:t>
            </a:r>
          </a:p>
          <a:p>
            <a:r>
              <a:rPr lang="en-US" dirty="0"/>
              <a:t>Adjust equipment for body mechanics and safety.</a:t>
            </a:r>
            <a:endParaRPr lang="ar-SA" dirty="0"/>
          </a:p>
        </p:txBody>
      </p:sp>
    </p:spTree>
    <p:extLst>
      <p:ext uri="{BB962C8B-B14F-4D97-AF65-F5344CB8AC3E}">
        <p14:creationId xmlns:p14="http://schemas.microsoft.com/office/powerpoint/2010/main" val="2618009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4" name="Rectangle 23">
            <a:extLst>
              <a:ext uri="{FF2B5EF4-FFF2-40B4-BE49-F238E27FC236}">
                <a16:creationId xmlns:a16="http://schemas.microsoft.com/office/drawing/2014/main" id="{8F187B58-3857-4454-9C70-EFB475976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صورة 5" descr="صورة تحتوي على قصاصة فنية, رسوم متحركة, الرسوم المتحركة, توضيح&#10;&#10;تم إنشاء الوصف تلقائياً">
            <a:extLst>
              <a:ext uri="{FF2B5EF4-FFF2-40B4-BE49-F238E27FC236}">
                <a16:creationId xmlns:a16="http://schemas.microsoft.com/office/drawing/2014/main" id="{FCFC64B6-20EA-63C8-FFD1-8A878C1FF73B}"/>
              </a:ext>
            </a:extLst>
          </p:cNvPr>
          <p:cNvPicPr>
            <a:picLocks noChangeAspect="1"/>
          </p:cNvPicPr>
          <p:nvPr/>
        </p:nvPicPr>
        <p:blipFill rotWithShape="1">
          <a:blip r:embed="rId2">
            <a:extLst>
              <a:ext uri="{28A0092B-C50C-407E-A947-70E740481C1C}">
                <a14:useLocalDpi xmlns:a14="http://schemas.microsoft.com/office/drawing/2010/main" val="0"/>
              </a:ext>
            </a:extLst>
          </a:blip>
          <a:srcRect t="27890" b="15860"/>
          <a:stretch/>
        </p:blipFill>
        <p:spPr>
          <a:xfrm>
            <a:off x="20" y="10"/>
            <a:ext cx="12191980" cy="6857990"/>
          </a:xfrm>
          <a:prstGeom prst="rect">
            <a:avLst/>
          </a:prstGeom>
        </p:spPr>
      </p:pic>
      <p:sp>
        <p:nvSpPr>
          <p:cNvPr id="26" name="Freeform: Shape 25">
            <a:extLst>
              <a:ext uri="{FF2B5EF4-FFF2-40B4-BE49-F238E27FC236}">
                <a16:creationId xmlns:a16="http://schemas.microsoft.com/office/drawing/2014/main" id="{4C5418A4-3935-49EA-B51C-5DDCBFAA3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8056" y="2813365"/>
            <a:ext cx="7450687" cy="3406460"/>
          </a:xfrm>
          <a:custGeom>
            <a:avLst/>
            <a:gdLst>
              <a:gd name="connsiteX0" fmla="*/ 6457914 w 7450687"/>
              <a:gd name="connsiteY0" fmla="*/ 0 h 3406460"/>
              <a:gd name="connsiteX1" fmla="*/ 6844288 w 7450687"/>
              <a:gd name="connsiteY1" fmla="*/ 233492 h 3406460"/>
              <a:gd name="connsiteX2" fmla="*/ 7386323 w 7450687"/>
              <a:gd name="connsiteY2" fmla="*/ 717155 h 3406460"/>
              <a:gd name="connsiteX3" fmla="*/ 7430798 w 7450687"/>
              <a:gd name="connsiteY3" fmla="*/ 1809564 h 3406460"/>
              <a:gd name="connsiteX4" fmla="*/ 7013848 w 7450687"/>
              <a:gd name="connsiteY4" fmla="*/ 3104890 h 3406460"/>
              <a:gd name="connsiteX5" fmla="*/ 6569101 w 7450687"/>
              <a:gd name="connsiteY5" fmla="*/ 3402314 h 3406460"/>
              <a:gd name="connsiteX6" fmla="*/ 3683807 w 7450687"/>
              <a:gd name="connsiteY6" fmla="*/ 3341162 h 3406460"/>
              <a:gd name="connsiteX7" fmla="*/ 1704683 w 7450687"/>
              <a:gd name="connsiteY7" fmla="*/ 2860279 h 3406460"/>
              <a:gd name="connsiteX8" fmla="*/ 2010446 w 7450687"/>
              <a:gd name="connsiteY8" fmla="*/ 2801907 h 3406460"/>
              <a:gd name="connsiteX9" fmla="*/ 1273834 w 7450687"/>
              <a:gd name="connsiteY9" fmla="*/ 2674041 h 3406460"/>
              <a:gd name="connsiteX10" fmla="*/ 1315530 w 7450687"/>
              <a:gd name="connsiteY10" fmla="*/ 2657363 h 3406460"/>
              <a:gd name="connsiteX11" fmla="*/ 1234919 w 7450687"/>
              <a:gd name="connsiteY11" fmla="*/ 2590651 h 3406460"/>
              <a:gd name="connsiteX12" fmla="*/ 904138 w 7450687"/>
              <a:gd name="connsiteY12" fmla="*/ 2485024 h 3406460"/>
              <a:gd name="connsiteX13" fmla="*/ 1315530 w 7450687"/>
              <a:gd name="connsiteY13" fmla="*/ 2307126 h 3406460"/>
              <a:gd name="connsiteX14" fmla="*/ 851326 w 7450687"/>
              <a:gd name="connsiteY14" fmla="*/ 2065294 h 3406460"/>
              <a:gd name="connsiteX15" fmla="*/ 615053 w 7450687"/>
              <a:gd name="connsiteY15" fmla="*/ 2006921 h 3406460"/>
              <a:gd name="connsiteX16" fmla="*/ 1393361 w 7450687"/>
              <a:gd name="connsiteY16" fmla="*/ 1703937 h 3406460"/>
              <a:gd name="connsiteX17" fmla="*/ 131391 w 7450687"/>
              <a:gd name="connsiteY17" fmla="*/ 1553835 h 3406460"/>
              <a:gd name="connsiteX18" fmla="*/ 234239 w 7450687"/>
              <a:gd name="connsiteY18" fmla="*/ 1492682 h 3406460"/>
              <a:gd name="connsiteX19" fmla="*/ 1018105 w 7450687"/>
              <a:gd name="connsiteY19" fmla="*/ 1509360 h 3406460"/>
              <a:gd name="connsiteX20" fmla="*/ 1148750 w 7450687"/>
              <a:gd name="connsiteY20" fmla="*/ 1462106 h 3406460"/>
              <a:gd name="connsiteX21" fmla="*/ 1018105 w 7450687"/>
              <a:gd name="connsiteY21" fmla="*/ 1387055 h 3406460"/>
              <a:gd name="connsiteX22" fmla="*/ 509426 w 7450687"/>
              <a:gd name="connsiteY22" fmla="*/ 1331461 h 3406460"/>
              <a:gd name="connsiteX23" fmla="*/ 376002 w 7450687"/>
              <a:gd name="connsiteY23" fmla="*/ 1206376 h 3406460"/>
              <a:gd name="connsiteX24" fmla="*/ 150849 w 7450687"/>
              <a:gd name="connsiteY24" fmla="*/ 1061833 h 3406460"/>
              <a:gd name="connsiteX25" fmla="*/ 306510 w 7450687"/>
              <a:gd name="connsiteY25" fmla="*/ 942308 h 3406460"/>
              <a:gd name="connsiteX26" fmla="*/ 53560 w 7450687"/>
              <a:gd name="connsiteY26" fmla="*/ 764409 h 3406460"/>
              <a:gd name="connsiteX27" fmla="*/ 125832 w 7450687"/>
              <a:gd name="connsiteY27" fmla="*/ 530917 h 3406460"/>
              <a:gd name="connsiteX28" fmla="*/ 551121 w 7450687"/>
              <a:gd name="connsiteY28" fmla="*/ 475324 h 3406460"/>
              <a:gd name="connsiteX29" fmla="*/ 1120952 w 7450687"/>
              <a:gd name="connsiteY29" fmla="*/ 394713 h 3406460"/>
              <a:gd name="connsiteX30" fmla="*/ 1693564 w 7450687"/>
              <a:gd name="connsiteY30" fmla="*/ 325221 h 3406460"/>
              <a:gd name="connsiteX31" fmla="*/ 2266175 w 7450687"/>
              <a:gd name="connsiteY31" fmla="*/ 325221 h 3406460"/>
              <a:gd name="connsiteX32" fmla="*/ 2430177 w 7450687"/>
              <a:gd name="connsiteY32" fmla="*/ 330781 h 3406460"/>
              <a:gd name="connsiteX33" fmla="*/ 2432956 w 7450687"/>
              <a:gd name="connsiteY33" fmla="*/ 330781 h 3406460"/>
              <a:gd name="connsiteX34" fmla="*/ 3144551 w 7450687"/>
              <a:gd name="connsiteY34" fmla="*/ 355798 h 3406460"/>
              <a:gd name="connsiteX35" fmla="*/ 3408619 w 7450687"/>
              <a:gd name="connsiteY35" fmla="*/ 358577 h 3406460"/>
              <a:gd name="connsiteX36" fmla="*/ 3981231 w 7450687"/>
              <a:gd name="connsiteY36" fmla="*/ 361357 h 3406460"/>
              <a:gd name="connsiteX37" fmla="*/ 4551063 w 7450687"/>
              <a:gd name="connsiteY37" fmla="*/ 350238 h 3406460"/>
              <a:gd name="connsiteX38" fmla="*/ 5129233 w 7450687"/>
              <a:gd name="connsiteY38" fmla="*/ 316882 h 3406460"/>
              <a:gd name="connsiteX39" fmla="*/ 5699065 w 7450687"/>
              <a:gd name="connsiteY39" fmla="*/ 272407 h 3406460"/>
              <a:gd name="connsiteX40" fmla="*/ 6063202 w 7450687"/>
              <a:gd name="connsiteY40" fmla="*/ 172339 h 3406460"/>
              <a:gd name="connsiteX41" fmla="*/ 6457914 w 7450687"/>
              <a:gd name="connsiteY41" fmla="*/ 0 h 34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عنوان 3">
            <a:extLst>
              <a:ext uri="{FF2B5EF4-FFF2-40B4-BE49-F238E27FC236}">
                <a16:creationId xmlns:a16="http://schemas.microsoft.com/office/drawing/2014/main" id="{84A9446A-7429-BF14-6302-CF772C0F79F4}"/>
              </a:ext>
            </a:extLst>
          </p:cNvPr>
          <p:cNvSpPr>
            <a:spLocks noGrp="1"/>
          </p:cNvSpPr>
          <p:nvPr>
            <p:ph type="title"/>
          </p:nvPr>
        </p:nvSpPr>
        <p:spPr>
          <a:xfrm>
            <a:off x="6438986" y="3547277"/>
            <a:ext cx="4452181" cy="1341624"/>
          </a:xfrm>
        </p:spPr>
        <p:txBody>
          <a:bodyPr vert="horz" lIns="91440" tIns="45720" rIns="91440" bIns="45720" rtlCol="0" anchor="b">
            <a:normAutofit/>
          </a:bodyPr>
          <a:lstStyle/>
          <a:p>
            <a:r>
              <a:rPr lang="en-US" i="1" dirty="0"/>
              <a:t>Medical wastes disposable</a:t>
            </a:r>
          </a:p>
        </p:txBody>
      </p:sp>
    </p:spTree>
    <p:extLst>
      <p:ext uri="{BB962C8B-B14F-4D97-AF65-F5344CB8AC3E}">
        <p14:creationId xmlns:p14="http://schemas.microsoft.com/office/powerpoint/2010/main" val="401971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9E1626-560A-48AD-84CD-3BD929E6DED0}"/>
              </a:ext>
            </a:extLst>
          </p:cNvPr>
          <p:cNvSpPr>
            <a:spLocks noGrp="1"/>
          </p:cNvSpPr>
          <p:nvPr>
            <p:ph type="title"/>
          </p:nvPr>
        </p:nvSpPr>
        <p:spPr/>
        <p:txBody>
          <a:bodyPr/>
          <a:lstStyle/>
          <a:p>
            <a:r>
              <a:rPr lang="en-US" dirty="0"/>
              <a:t>Completion Steps</a:t>
            </a:r>
            <a:endParaRPr lang="ar-SA" dirty="0"/>
          </a:p>
        </p:txBody>
      </p:sp>
      <p:sp>
        <p:nvSpPr>
          <p:cNvPr id="3" name="عنصر نائب للمحتوى 2">
            <a:extLst>
              <a:ext uri="{FF2B5EF4-FFF2-40B4-BE49-F238E27FC236}">
                <a16:creationId xmlns:a16="http://schemas.microsoft.com/office/drawing/2014/main" id="{3C25DCA5-0976-ADB8-8B1F-DCCA807B9D7E}"/>
              </a:ext>
            </a:extLst>
          </p:cNvPr>
          <p:cNvSpPr>
            <a:spLocks noGrp="1"/>
          </p:cNvSpPr>
          <p:nvPr>
            <p:ph idx="1"/>
          </p:nvPr>
        </p:nvSpPr>
        <p:spPr/>
        <p:txBody>
          <a:bodyPr/>
          <a:lstStyle/>
          <a:p>
            <a:r>
              <a:rPr lang="en-US" dirty="0"/>
              <a:t> Ensure the person’s comfort and good body alignment.</a:t>
            </a:r>
          </a:p>
          <a:p>
            <a:r>
              <a:rPr lang="en-US" dirty="0"/>
              <a:t>Adjust equipment for safety.</a:t>
            </a:r>
          </a:p>
          <a:p>
            <a:r>
              <a:rPr lang="en-US" dirty="0"/>
              <a:t>Clean up your work area.</a:t>
            </a:r>
          </a:p>
          <a:p>
            <a:r>
              <a:rPr lang="en-US" dirty="0"/>
              <a:t>Wash your hands.</a:t>
            </a:r>
          </a:p>
          <a:p>
            <a:r>
              <a:rPr lang="en-US" dirty="0"/>
              <a:t>Report and record.</a:t>
            </a:r>
            <a:endParaRPr lang="ar-SA" dirty="0"/>
          </a:p>
        </p:txBody>
      </p:sp>
    </p:spTree>
    <p:extLst>
      <p:ext uri="{BB962C8B-B14F-4D97-AF65-F5344CB8AC3E}">
        <p14:creationId xmlns:p14="http://schemas.microsoft.com/office/powerpoint/2010/main" val="2420575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لقطة شاشة&#10;&#10;تم إنشاء الوصف تلقائياً">
            <a:extLst>
              <a:ext uri="{FF2B5EF4-FFF2-40B4-BE49-F238E27FC236}">
                <a16:creationId xmlns:a16="http://schemas.microsoft.com/office/drawing/2014/main" id="{2C7D4F49-07FD-F05B-A390-8904E8993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5490" y="431157"/>
            <a:ext cx="9375492" cy="6177987"/>
          </a:xfrm>
        </p:spPr>
      </p:pic>
    </p:spTree>
    <p:extLst>
      <p:ext uri="{BB962C8B-B14F-4D97-AF65-F5344CB8AC3E}">
        <p14:creationId xmlns:p14="http://schemas.microsoft.com/office/powerpoint/2010/main" val="187511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E2CFBC99-FB8F-41F7-A81D-A5288D688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re extinguisher and hose reel in hotel corridor">
            <a:extLst>
              <a:ext uri="{FF2B5EF4-FFF2-40B4-BE49-F238E27FC236}">
                <a16:creationId xmlns:a16="http://schemas.microsoft.com/office/drawing/2014/main" id="{01E5B339-C5B1-4397-46DA-23600137F022}"/>
              </a:ext>
            </a:extLst>
          </p:cNvPr>
          <p:cNvPicPr>
            <a:picLocks noChangeAspect="1"/>
          </p:cNvPicPr>
          <p:nvPr/>
        </p:nvPicPr>
        <p:blipFill rotWithShape="1">
          <a:blip r:embed="rId2"/>
          <a:srcRect t="7093" b="8637"/>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4" name="عنوان 3">
            <a:extLst>
              <a:ext uri="{FF2B5EF4-FFF2-40B4-BE49-F238E27FC236}">
                <a16:creationId xmlns:a16="http://schemas.microsoft.com/office/drawing/2014/main" id="{7FB5D702-CB71-D387-D2AC-3EAF42D8CD46}"/>
              </a:ext>
            </a:extLst>
          </p:cNvPr>
          <p:cNvSpPr>
            <a:spLocks noGrp="1"/>
          </p:cNvSpPr>
          <p:nvPr>
            <p:ph type="title"/>
          </p:nvPr>
        </p:nvSpPr>
        <p:spPr>
          <a:xfrm>
            <a:off x="6095999" y="3834174"/>
            <a:ext cx="5257800" cy="1701570"/>
          </a:xfrm>
        </p:spPr>
        <p:txBody>
          <a:bodyPr vert="horz" lIns="91440" tIns="45720" rIns="91440" bIns="45720" rtlCol="0" anchor="b">
            <a:normAutofit/>
          </a:bodyPr>
          <a:lstStyle/>
          <a:p>
            <a:r>
              <a:rPr lang="en-US" sz="4400" i="1" dirty="0"/>
              <a:t>Fire safety in workplace</a:t>
            </a:r>
          </a:p>
        </p:txBody>
      </p:sp>
    </p:spTree>
    <p:extLst>
      <p:ext uri="{BB962C8B-B14F-4D97-AF65-F5344CB8AC3E}">
        <p14:creationId xmlns:p14="http://schemas.microsoft.com/office/powerpoint/2010/main" val="26698832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a:extLst>
              <a:ext uri="{FF2B5EF4-FFF2-40B4-BE49-F238E27FC236}">
                <a16:creationId xmlns:a16="http://schemas.microsoft.com/office/drawing/2014/main" id="{4389CEDD-B619-9B5E-2DDE-6A83E6200E4A}"/>
              </a:ext>
            </a:extLst>
          </p:cNvPr>
          <p:cNvSpPr>
            <a:spLocks noGrp="1"/>
          </p:cNvSpPr>
          <p:nvPr>
            <p:ph idx="1"/>
          </p:nvPr>
        </p:nvSpPr>
        <p:spPr/>
        <p:txBody>
          <a:bodyPr/>
          <a:lstStyle/>
          <a:p>
            <a:r>
              <a:rPr lang="en-US" dirty="0"/>
              <a:t>Fire Safety: Faulty electrical equipment and wiring, over-loaded electrical circuits, and smoking are major causes of fires. The health team must prevent fires and act quickly during a fire.</a:t>
            </a:r>
            <a:endParaRPr lang="ar-SA" dirty="0"/>
          </a:p>
        </p:txBody>
      </p:sp>
    </p:spTree>
    <p:extLst>
      <p:ext uri="{BB962C8B-B14F-4D97-AF65-F5344CB8AC3E}">
        <p14:creationId xmlns:p14="http://schemas.microsoft.com/office/powerpoint/2010/main" val="283585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00724F-F76B-FF65-F732-75FC324D6085}"/>
              </a:ext>
            </a:extLst>
          </p:cNvPr>
          <p:cNvSpPr>
            <a:spLocks noGrp="1"/>
          </p:cNvSpPr>
          <p:nvPr>
            <p:ph type="title"/>
          </p:nvPr>
        </p:nvSpPr>
        <p:spPr/>
        <p:txBody>
          <a:bodyPr/>
          <a:lstStyle/>
          <a:p>
            <a:r>
              <a:rPr lang="en-US" dirty="0"/>
              <a:t>RACE</a:t>
            </a:r>
            <a:endParaRPr lang="ar-SA" dirty="0"/>
          </a:p>
        </p:txBody>
      </p:sp>
      <p:sp>
        <p:nvSpPr>
          <p:cNvPr id="3" name="عنصر نائب للمحتوى 2">
            <a:extLst>
              <a:ext uri="{FF2B5EF4-FFF2-40B4-BE49-F238E27FC236}">
                <a16:creationId xmlns:a16="http://schemas.microsoft.com/office/drawing/2014/main" id="{FEE3CDD5-C95D-ABCC-48B6-EC3E78068548}"/>
              </a:ext>
            </a:extLst>
          </p:cNvPr>
          <p:cNvSpPr>
            <a:spLocks noGrp="1"/>
          </p:cNvSpPr>
          <p:nvPr>
            <p:ph idx="1"/>
          </p:nvPr>
        </p:nvSpPr>
        <p:spPr>
          <a:xfrm>
            <a:off x="838200" y="1846427"/>
            <a:ext cx="10515600" cy="4160520"/>
          </a:xfrm>
        </p:spPr>
        <p:txBody>
          <a:bodyPr/>
          <a:lstStyle/>
          <a:p>
            <a:pPr marL="0" indent="0">
              <a:buNone/>
            </a:pPr>
            <a:r>
              <a:rPr lang="en-US" dirty="0"/>
              <a:t>R—for rescue. Rescue persons in immediate danger.</a:t>
            </a:r>
          </a:p>
          <a:p>
            <a:pPr marL="0" indent="0">
              <a:buNone/>
            </a:pPr>
            <a:r>
              <a:rPr lang="en-US" dirty="0"/>
              <a:t>Move them to a safe place.</a:t>
            </a:r>
          </a:p>
          <a:p>
            <a:r>
              <a:rPr lang="en-US" dirty="0"/>
              <a:t>A—for alarm. Sound the nearest fire alarm. Notify the operator.</a:t>
            </a:r>
          </a:p>
          <a:p>
            <a:r>
              <a:rPr lang="en-US" dirty="0"/>
              <a:t>C—for confine. Close doors and windows to confine the fire. Turn off oxygen or electrical items used in the general area of the fire.</a:t>
            </a:r>
          </a:p>
          <a:p>
            <a:r>
              <a:rPr lang="en-US" dirty="0"/>
              <a:t>E—for extinguish. Use a fire extinguisher on a small fire that has not spread to a larger area.</a:t>
            </a:r>
            <a:endParaRPr lang="ar-SA" dirty="0"/>
          </a:p>
        </p:txBody>
      </p:sp>
      <p:pic>
        <p:nvPicPr>
          <p:cNvPr id="5" name="صورة 4" descr="صورة تحتوي على نص, قصاصة فنية, توضيح, التصميم&#10;&#10;تم إنشاء الوصف تلقائياً">
            <a:extLst>
              <a:ext uri="{FF2B5EF4-FFF2-40B4-BE49-F238E27FC236}">
                <a16:creationId xmlns:a16="http://schemas.microsoft.com/office/drawing/2014/main" id="{01B37A97-3470-E30B-BD43-F1ABDEDE5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981" y="5173133"/>
            <a:ext cx="6007368" cy="1684867"/>
          </a:xfrm>
          <a:prstGeom prst="rect">
            <a:avLst/>
          </a:prstGeom>
        </p:spPr>
      </p:pic>
    </p:spTree>
    <p:extLst>
      <p:ext uri="{BB962C8B-B14F-4D97-AF65-F5344CB8AC3E}">
        <p14:creationId xmlns:p14="http://schemas.microsoft.com/office/powerpoint/2010/main" val="1401498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7C4DD4F-DA24-07A7-7AD1-84F8EF469D0E}"/>
              </a:ext>
            </a:extLst>
          </p:cNvPr>
          <p:cNvSpPr>
            <a:spLocks noGrp="1"/>
          </p:cNvSpPr>
          <p:nvPr>
            <p:ph type="title"/>
          </p:nvPr>
        </p:nvSpPr>
        <p:spPr/>
        <p:txBody>
          <a:bodyPr/>
          <a:lstStyle/>
          <a:p>
            <a:r>
              <a:rPr lang="en-US" dirty="0"/>
              <a:t>Fire Extinguisher</a:t>
            </a:r>
            <a:endParaRPr lang="ar-SA" dirty="0"/>
          </a:p>
        </p:txBody>
      </p:sp>
      <p:sp>
        <p:nvSpPr>
          <p:cNvPr id="3" name="عنصر نائب للمحتوى 2">
            <a:extLst>
              <a:ext uri="{FF2B5EF4-FFF2-40B4-BE49-F238E27FC236}">
                <a16:creationId xmlns:a16="http://schemas.microsoft.com/office/drawing/2014/main" id="{65AAC10E-619A-A85E-F4B3-B5CF5DE2A387}"/>
              </a:ext>
            </a:extLst>
          </p:cNvPr>
          <p:cNvSpPr>
            <a:spLocks noGrp="1"/>
          </p:cNvSpPr>
          <p:nvPr>
            <p:ph idx="1"/>
          </p:nvPr>
        </p:nvSpPr>
        <p:spPr/>
        <p:txBody>
          <a:bodyPr/>
          <a:lstStyle/>
          <a:p>
            <a:r>
              <a:rPr lang="en-US" dirty="0"/>
              <a:t>Different extinguishers are used for different kinds of fires.</a:t>
            </a:r>
          </a:p>
          <a:p>
            <a:pPr marL="0" indent="0">
              <a:buNone/>
            </a:pPr>
            <a:r>
              <a:rPr lang="en-US" dirty="0"/>
              <a:t>• Oil and grease fires</a:t>
            </a:r>
          </a:p>
          <a:p>
            <a:pPr marL="0" indent="0">
              <a:buNone/>
            </a:pPr>
            <a:r>
              <a:rPr lang="en-US" dirty="0"/>
              <a:t>• Electrical fires</a:t>
            </a:r>
          </a:p>
          <a:p>
            <a:pPr marL="0" indent="0">
              <a:buNone/>
            </a:pPr>
            <a:r>
              <a:rPr lang="en-US" dirty="0"/>
              <a:t>• Paper and wood fires</a:t>
            </a:r>
            <a:endParaRPr lang="ar-SA" dirty="0"/>
          </a:p>
        </p:txBody>
      </p:sp>
    </p:spTree>
    <p:extLst>
      <p:ext uri="{BB962C8B-B14F-4D97-AF65-F5344CB8AC3E}">
        <p14:creationId xmlns:p14="http://schemas.microsoft.com/office/powerpoint/2010/main" val="3003784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مطفأة حريق&#10;&#10;تم إنشاء الوصف تلقائياً">
            <a:extLst>
              <a:ext uri="{FF2B5EF4-FFF2-40B4-BE49-F238E27FC236}">
                <a16:creationId xmlns:a16="http://schemas.microsoft.com/office/drawing/2014/main" id="{D1A3259C-9B2D-2E24-8724-B65AD22D5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769" y="208343"/>
            <a:ext cx="8750461" cy="6175093"/>
          </a:xfrm>
        </p:spPr>
      </p:pic>
    </p:spTree>
    <p:extLst>
      <p:ext uri="{BB962C8B-B14F-4D97-AF65-F5344CB8AC3E}">
        <p14:creationId xmlns:p14="http://schemas.microsoft.com/office/powerpoint/2010/main" val="369473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1E8942E6-93CD-C2A8-731D-B548C47FC8F0}"/>
              </a:ext>
            </a:extLst>
          </p:cNvPr>
          <p:cNvSpPr>
            <a:spLocks noGrp="1"/>
          </p:cNvSpPr>
          <p:nvPr>
            <p:ph type="title"/>
          </p:nvPr>
        </p:nvSpPr>
        <p:spPr>
          <a:xfrm>
            <a:off x="838201" y="365125"/>
            <a:ext cx="3816095" cy="1807305"/>
          </a:xfrm>
        </p:spPr>
        <p:txBody>
          <a:bodyPr>
            <a:normAutofit/>
          </a:bodyPr>
          <a:lstStyle/>
          <a:p>
            <a:r>
              <a:rPr lang="en-US" dirty="0"/>
              <a:t>References :</a:t>
            </a:r>
            <a:endParaRPr lang="ar-SA" dirty="0"/>
          </a:p>
        </p:txBody>
      </p:sp>
      <p:sp>
        <p:nvSpPr>
          <p:cNvPr id="3" name="عنصر نائب للمحتوى 2">
            <a:extLst>
              <a:ext uri="{FF2B5EF4-FFF2-40B4-BE49-F238E27FC236}">
                <a16:creationId xmlns:a16="http://schemas.microsoft.com/office/drawing/2014/main" id="{409566ED-89F7-972B-C289-1AD822432160}"/>
              </a:ext>
            </a:extLst>
          </p:cNvPr>
          <p:cNvSpPr>
            <a:spLocks noGrp="1"/>
          </p:cNvSpPr>
          <p:nvPr>
            <p:ph idx="1"/>
          </p:nvPr>
        </p:nvSpPr>
        <p:spPr>
          <a:xfrm>
            <a:off x="838201" y="2333297"/>
            <a:ext cx="3816096" cy="3843666"/>
          </a:xfrm>
        </p:spPr>
        <p:txBody>
          <a:bodyPr>
            <a:normAutofit/>
          </a:bodyPr>
          <a:lstStyle/>
          <a:p>
            <a:pPr rtl="0"/>
            <a:r>
              <a:rPr lang="en-US" sz="1900"/>
              <a:t>1. Sorrentino, S. A., Remmert, L., &amp; Wilk, L. S. (2020). Mosby's Textbook for Nursing Assistants (10th ed.). St. Louis, MO: Elsevier.)</a:t>
            </a:r>
          </a:p>
          <a:p>
            <a:pPr rtl="0"/>
            <a:r>
              <a:rPr lang="en-US" sz="1900"/>
              <a:t>2. American Red Cross (2013). American Red Cross Nurse Assistant Training Textbook: Third Edition.United States of America: Krames Stay Well Strategic Partnerships Division. ISBN: 978-1584805823,</a:t>
            </a:r>
            <a:endParaRPr lang="ar-SA" sz="1900"/>
          </a:p>
          <a:p>
            <a:endParaRPr lang="ar-SA" sz="1900"/>
          </a:p>
        </p:txBody>
      </p:sp>
      <p:pic>
        <p:nvPicPr>
          <p:cNvPr id="5" name="Picture 4" descr="Glasses on top of a book">
            <a:extLst>
              <a:ext uri="{FF2B5EF4-FFF2-40B4-BE49-F238E27FC236}">
                <a16:creationId xmlns:a16="http://schemas.microsoft.com/office/drawing/2014/main" id="{1343591E-9FD2-C30B-358E-89A948CEAD26}"/>
              </a:ext>
            </a:extLst>
          </p:cNvPr>
          <p:cNvPicPr>
            <a:picLocks noChangeAspect="1"/>
          </p:cNvPicPr>
          <p:nvPr/>
        </p:nvPicPr>
        <p:blipFill rotWithShape="1">
          <a:blip r:embed="rId2"/>
          <a:srcRect l="1241" r="26573"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187115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عنصر نائب للمحتوى 2">
            <a:extLst>
              <a:ext uri="{FF2B5EF4-FFF2-40B4-BE49-F238E27FC236}">
                <a16:creationId xmlns:a16="http://schemas.microsoft.com/office/drawing/2014/main" id="{BB00270C-979E-6329-E1D1-70FF62297B72}"/>
              </a:ext>
            </a:extLst>
          </p:cNvPr>
          <p:cNvSpPr>
            <a:spLocks noGrp="1"/>
          </p:cNvSpPr>
          <p:nvPr>
            <p:ph idx="1"/>
          </p:nvPr>
        </p:nvSpPr>
        <p:spPr>
          <a:xfrm>
            <a:off x="838201" y="2623381"/>
            <a:ext cx="3888528" cy="3553581"/>
          </a:xfrm>
        </p:spPr>
        <p:txBody>
          <a:bodyPr>
            <a:normAutofit/>
          </a:bodyPr>
          <a:lstStyle/>
          <a:p>
            <a:r>
              <a:rPr lang="en-US" sz="3600" kern="1200" dirty="0">
                <a:latin typeface="+mj-lt"/>
                <a:ea typeface="+mj-ea"/>
                <a:cs typeface="+mj-cs"/>
              </a:rPr>
              <a:t>Any questions ?</a:t>
            </a:r>
            <a:endParaRPr lang="ar-SA" sz="3600" dirty="0"/>
          </a:p>
        </p:txBody>
      </p:sp>
      <p:pic>
        <p:nvPicPr>
          <p:cNvPr id="7" name="Graphic 6" descr="Help">
            <a:extLst>
              <a:ext uri="{FF2B5EF4-FFF2-40B4-BE49-F238E27FC236}">
                <a16:creationId xmlns:a16="http://schemas.microsoft.com/office/drawing/2014/main" id="{696ABF16-6311-5818-537F-049FC09BC5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2321576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عنصر نائب للمحتوى 2">
            <a:extLst>
              <a:ext uri="{FF2B5EF4-FFF2-40B4-BE49-F238E27FC236}">
                <a16:creationId xmlns:a16="http://schemas.microsoft.com/office/drawing/2014/main" id="{7106C2C0-36A0-0F2B-BC54-2AFC4702BD83}"/>
              </a:ext>
            </a:extLst>
          </p:cNvPr>
          <p:cNvSpPr>
            <a:spLocks noGrp="1"/>
          </p:cNvSpPr>
          <p:nvPr>
            <p:ph idx="1"/>
          </p:nvPr>
        </p:nvSpPr>
        <p:spPr>
          <a:xfrm>
            <a:off x="838201" y="2623381"/>
            <a:ext cx="3888528" cy="3553581"/>
          </a:xfrm>
        </p:spPr>
        <p:txBody>
          <a:bodyPr>
            <a:normAutofit/>
          </a:bodyPr>
          <a:lstStyle/>
          <a:p>
            <a:r>
              <a:rPr lang="en-US" sz="3600" dirty="0"/>
              <a:t>Thank you </a:t>
            </a:r>
            <a:endParaRPr lang="ar-SA" sz="3600" dirty="0"/>
          </a:p>
        </p:txBody>
      </p:sp>
      <p:pic>
        <p:nvPicPr>
          <p:cNvPr id="7" name="Graphic 6" descr="مصافحة باليد">
            <a:extLst>
              <a:ext uri="{FF2B5EF4-FFF2-40B4-BE49-F238E27FC236}">
                <a16:creationId xmlns:a16="http://schemas.microsoft.com/office/drawing/2014/main" id="{3FAC47A5-B64F-A3CD-1A57-2A17566E6E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350251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18662D8F-D989-68A6-063C-7FBB87C5CD67}"/>
              </a:ext>
            </a:extLst>
          </p:cNvPr>
          <p:cNvSpPr>
            <a:spLocks noGrp="1"/>
          </p:cNvSpPr>
          <p:nvPr>
            <p:ph type="title"/>
          </p:nvPr>
        </p:nvSpPr>
        <p:spPr/>
        <p:txBody>
          <a:bodyPr>
            <a:normAutofit/>
          </a:bodyPr>
          <a:lstStyle/>
          <a:p>
            <a:r>
              <a:rPr lang="en-US" dirty="0"/>
              <a:t>Bagging Items. </a:t>
            </a:r>
            <a:endParaRPr lang="ar-SA" dirty="0"/>
          </a:p>
        </p:txBody>
      </p:sp>
      <p:sp>
        <p:nvSpPr>
          <p:cNvPr id="4" name="عنصر نائب للمحتوى 3">
            <a:extLst>
              <a:ext uri="{FF2B5EF4-FFF2-40B4-BE49-F238E27FC236}">
                <a16:creationId xmlns:a16="http://schemas.microsoft.com/office/drawing/2014/main" id="{6CC140D3-AA0A-E1AC-FD4C-64ABB78DBC88}"/>
              </a:ext>
            </a:extLst>
          </p:cNvPr>
          <p:cNvSpPr>
            <a:spLocks noGrp="1"/>
          </p:cNvSpPr>
          <p:nvPr>
            <p:ph idx="1"/>
          </p:nvPr>
        </p:nvSpPr>
        <p:spPr/>
        <p:txBody>
          <a:bodyPr/>
          <a:lstStyle/>
          <a:p>
            <a:r>
              <a:rPr lang="en-US" dirty="0"/>
              <a:t>Contaminated items are bagged for removal from the person’s room.</a:t>
            </a:r>
          </a:p>
          <a:p>
            <a:r>
              <a:rPr lang="en-US" dirty="0"/>
              <a:t>Leak-proof plastic bags are used.</a:t>
            </a:r>
          </a:p>
          <a:p>
            <a:r>
              <a:rPr lang="en-US" dirty="0"/>
              <a:t>Bag and transport linens following agency policy.</a:t>
            </a:r>
          </a:p>
          <a:p>
            <a:r>
              <a:rPr lang="en-US" dirty="0"/>
              <a:t>Do not over-fill the bag.</a:t>
            </a:r>
            <a:endParaRPr lang="ar-SA" dirty="0"/>
          </a:p>
        </p:txBody>
      </p:sp>
    </p:spTree>
    <p:extLst>
      <p:ext uri="{BB962C8B-B14F-4D97-AF65-F5344CB8AC3E}">
        <p14:creationId xmlns:p14="http://schemas.microsoft.com/office/powerpoint/2010/main" val="396240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F6A6F9CE-FE4E-1715-101B-A2B1E94A46FC}"/>
              </a:ext>
            </a:extLst>
          </p:cNvPr>
          <p:cNvSpPr>
            <a:spLocks noGrp="1"/>
          </p:cNvSpPr>
          <p:nvPr>
            <p:ph type="title"/>
          </p:nvPr>
        </p:nvSpPr>
        <p:spPr/>
        <p:txBody>
          <a:bodyPr/>
          <a:lstStyle/>
          <a:p>
            <a:r>
              <a:rPr lang="en-US" dirty="0"/>
              <a:t>Biohazardous waste</a:t>
            </a:r>
            <a:endParaRPr lang="ar-SA" dirty="0"/>
          </a:p>
        </p:txBody>
      </p:sp>
      <p:sp>
        <p:nvSpPr>
          <p:cNvPr id="4" name="عنصر نائب للمحتوى 3">
            <a:extLst>
              <a:ext uri="{FF2B5EF4-FFF2-40B4-BE49-F238E27FC236}">
                <a16:creationId xmlns:a16="http://schemas.microsoft.com/office/drawing/2014/main" id="{09EC6969-BC9E-6052-0E79-F931BA68DD89}"/>
              </a:ext>
            </a:extLst>
          </p:cNvPr>
          <p:cNvSpPr>
            <a:spLocks noGrp="1"/>
          </p:cNvSpPr>
          <p:nvPr>
            <p:ph idx="1"/>
          </p:nvPr>
        </p:nvSpPr>
        <p:spPr/>
        <p:txBody>
          <a:bodyPr/>
          <a:lstStyle/>
          <a:p>
            <a:r>
              <a:rPr lang="en-US" dirty="0"/>
              <a:t>Is items contaminated with blood, body fluids, secretions, or excretions. (Bio means life. Hazardous means dangerous or harmful.)</a:t>
            </a:r>
            <a:endParaRPr lang="ar-SA" dirty="0"/>
          </a:p>
        </p:txBody>
      </p:sp>
    </p:spTree>
    <p:extLst>
      <p:ext uri="{BB962C8B-B14F-4D97-AF65-F5344CB8AC3E}">
        <p14:creationId xmlns:p14="http://schemas.microsoft.com/office/powerpoint/2010/main" val="129280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عنصر نائب للمحتوى 7" descr="صورة تحتوي على نص, حاوية النفايات, سلة مهملات, احتواء النفايات&#10;&#10;تم إنشاء الوصف تلقائياً">
            <a:extLst>
              <a:ext uri="{FF2B5EF4-FFF2-40B4-BE49-F238E27FC236}">
                <a16:creationId xmlns:a16="http://schemas.microsoft.com/office/drawing/2014/main" id="{0634F08D-85D5-B6FC-02F3-A05E6F41F6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58875" y="3593068"/>
            <a:ext cx="4937125" cy="2852806"/>
          </a:xfrm>
        </p:spPr>
      </p:pic>
      <p:pic>
        <p:nvPicPr>
          <p:cNvPr id="10" name="عنصر نائب للمحتوى 9" descr="صورة تحتوي على نص, حاوية النفايات, حاوية, سلة مهملات&#10;&#10;تم إنشاء الوصف تلقائياً">
            <a:extLst>
              <a:ext uri="{FF2B5EF4-FFF2-40B4-BE49-F238E27FC236}">
                <a16:creationId xmlns:a16="http://schemas.microsoft.com/office/drawing/2014/main" id="{EC4A0F3D-D16F-97D7-67FE-5B15EE1556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6675" y="3589639"/>
            <a:ext cx="4937125" cy="2856235"/>
          </a:xfrm>
        </p:spPr>
      </p:pic>
      <p:pic>
        <p:nvPicPr>
          <p:cNvPr id="12" name="صورة 11" descr="صورة تحتوي على نص, حاوية النفايات, حاوية, دلو&#10;&#10;تم إنشاء الوصف تلقائياً">
            <a:extLst>
              <a:ext uri="{FF2B5EF4-FFF2-40B4-BE49-F238E27FC236}">
                <a16:creationId xmlns:a16="http://schemas.microsoft.com/office/drawing/2014/main" id="{4FBA14F2-BB05-9718-8452-4758573A1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6674" y="727527"/>
            <a:ext cx="4937126" cy="2856236"/>
          </a:xfrm>
          <a:prstGeom prst="rect">
            <a:avLst/>
          </a:prstGeom>
        </p:spPr>
      </p:pic>
      <p:pic>
        <p:nvPicPr>
          <p:cNvPr id="14" name="صورة 13" descr="صورة تحتوي على دلو, حاوية, الأصفر&#10;&#10;تم إنشاء الوصف تلقائياً">
            <a:extLst>
              <a:ext uri="{FF2B5EF4-FFF2-40B4-BE49-F238E27FC236}">
                <a16:creationId xmlns:a16="http://schemas.microsoft.com/office/drawing/2014/main" id="{48090B11-74AD-49DA-A1DB-87C04C1B9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0433" y="412126"/>
            <a:ext cx="3954829" cy="3171638"/>
          </a:xfrm>
          <a:prstGeom prst="rect">
            <a:avLst/>
          </a:prstGeom>
        </p:spPr>
      </p:pic>
    </p:spTree>
    <p:extLst>
      <p:ext uri="{BB962C8B-B14F-4D97-AF65-F5344CB8AC3E}">
        <p14:creationId xmlns:p14="http://schemas.microsoft.com/office/powerpoint/2010/main" val="1388105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عنوان 1">
            <a:extLst>
              <a:ext uri="{FF2B5EF4-FFF2-40B4-BE49-F238E27FC236}">
                <a16:creationId xmlns:a16="http://schemas.microsoft.com/office/drawing/2014/main" id="{6595563F-D340-135D-86CE-B4C83DBCED55}"/>
              </a:ext>
            </a:extLst>
          </p:cNvPr>
          <p:cNvSpPr>
            <a:spLocks noGrp="1"/>
          </p:cNvSpPr>
          <p:nvPr>
            <p:ph type="title"/>
          </p:nvPr>
        </p:nvSpPr>
        <p:spPr>
          <a:xfrm>
            <a:off x="838201" y="643467"/>
            <a:ext cx="3888526" cy="1800526"/>
          </a:xfrm>
        </p:spPr>
        <p:txBody>
          <a:bodyPr>
            <a:normAutofit/>
          </a:bodyPr>
          <a:lstStyle/>
          <a:p>
            <a:r>
              <a:rPr lang="en-US" dirty="0"/>
              <a:t>Collecting Specimens.</a:t>
            </a:r>
            <a:endParaRPr lang="ar-SA" dirty="0"/>
          </a:p>
        </p:txBody>
      </p:sp>
      <p:sp>
        <p:nvSpPr>
          <p:cNvPr id="3" name="عنصر نائب للمحتوى 2">
            <a:extLst>
              <a:ext uri="{FF2B5EF4-FFF2-40B4-BE49-F238E27FC236}">
                <a16:creationId xmlns:a16="http://schemas.microsoft.com/office/drawing/2014/main" id="{8B9244C4-A33A-1B8B-319B-1B70A52DD431}"/>
              </a:ext>
            </a:extLst>
          </p:cNvPr>
          <p:cNvSpPr>
            <a:spLocks noGrp="1"/>
          </p:cNvSpPr>
          <p:nvPr>
            <p:ph idx="1"/>
          </p:nvPr>
        </p:nvSpPr>
        <p:spPr>
          <a:xfrm>
            <a:off x="838201" y="2623381"/>
            <a:ext cx="3888528" cy="3553581"/>
          </a:xfrm>
        </p:spPr>
        <p:txBody>
          <a:bodyPr>
            <a:normAutofit/>
          </a:bodyPr>
          <a:lstStyle/>
          <a:p>
            <a:r>
              <a:rPr lang="en-US" sz="2000"/>
              <a:t>Blood, body fluids, secretions, and excretions often require laboratory testing Specimens are transported to the laboratory in bio-hazard specimen bags. </a:t>
            </a:r>
          </a:p>
          <a:p>
            <a:r>
              <a:rPr lang="en-US" sz="2000"/>
              <a:t>Follow agency procedures to collect and transport a specimen when a person is on Transmission-Based Precautions.</a:t>
            </a:r>
            <a:endParaRPr lang="ar-SA" sz="2000"/>
          </a:p>
        </p:txBody>
      </p:sp>
      <p:pic>
        <p:nvPicPr>
          <p:cNvPr id="5" name="صورة 4" descr="صورة تحتوي على نص, حقيبة&#10;&#10;تم إنشاء الوصف تلقائياً">
            <a:extLst>
              <a:ext uri="{FF2B5EF4-FFF2-40B4-BE49-F238E27FC236}">
                <a16:creationId xmlns:a16="http://schemas.microsoft.com/office/drawing/2014/main" id="{51C80634-F171-10FF-5F5E-76E18C64A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798" y="643234"/>
            <a:ext cx="3443923" cy="5599876"/>
          </a:xfrm>
          <a:prstGeom prst="rect">
            <a:avLst/>
          </a:prstGeom>
        </p:spPr>
      </p:pic>
    </p:spTree>
    <p:extLst>
      <p:ext uri="{BB962C8B-B14F-4D97-AF65-F5344CB8AC3E}">
        <p14:creationId xmlns:p14="http://schemas.microsoft.com/office/powerpoint/2010/main" val="1264738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descr="صورة تحتوي على نص, رسالة, لقطة شاشة, حقيبة&#10;&#10;تم إنشاء الوصف تلقائياً">
            <a:extLst>
              <a:ext uri="{FF2B5EF4-FFF2-40B4-BE49-F238E27FC236}">
                <a16:creationId xmlns:a16="http://schemas.microsoft.com/office/drawing/2014/main" id="{E14AC17B-CC9D-F327-6076-704452A849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9257" y="613458"/>
            <a:ext cx="5602146" cy="6065133"/>
          </a:xfrm>
        </p:spPr>
      </p:pic>
    </p:spTree>
    <p:extLst>
      <p:ext uri="{BB962C8B-B14F-4D97-AF65-F5344CB8AC3E}">
        <p14:creationId xmlns:p14="http://schemas.microsoft.com/office/powerpoint/2010/main" val="220211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عنوان 3">
            <a:extLst>
              <a:ext uri="{FF2B5EF4-FFF2-40B4-BE49-F238E27FC236}">
                <a16:creationId xmlns:a16="http://schemas.microsoft.com/office/drawing/2014/main" id="{1BD96BEA-865A-C143-FC74-480CF0931BEA}"/>
              </a:ext>
            </a:extLst>
          </p:cNvPr>
          <p:cNvSpPr>
            <a:spLocks noGrp="1"/>
          </p:cNvSpPr>
          <p:nvPr>
            <p:ph type="title"/>
          </p:nvPr>
        </p:nvSpPr>
        <p:spPr>
          <a:xfrm>
            <a:off x="643468" y="643467"/>
            <a:ext cx="5143874" cy="4567137"/>
          </a:xfrm>
        </p:spPr>
        <p:txBody>
          <a:bodyPr vert="horz" lIns="91440" tIns="45720" rIns="91440" bIns="45720" rtlCol="0" anchor="b">
            <a:normAutofit/>
          </a:bodyPr>
          <a:lstStyle/>
          <a:p>
            <a:r>
              <a:rPr lang="en-US" sz="4800" i="1" dirty="0"/>
              <a:t>Ensuring safety in the patient \ clinical environment</a:t>
            </a:r>
            <a:br>
              <a:rPr lang="en-US" sz="4800" i="1" dirty="0"/>
            </a:br>
            <a:endParaRPr lang="en-US" sz="4800" i="1" dirty="0"/>
          </a:p>
        </p:txBody>
      </p:sp>
      <p:pic>
        <p:nvPicPr>
          <p:cNvPr id="6" name="Picture 5">
            <a:extLst>
              <a:ext uri="{FF2B5EF4-FFF2-40B4-BE49-F238E27FC236}">
                <a16:creationId xmlns:a16="http://schemas.microsoft.com/office/drawing/2014/main" id="{91ADD2D6-C0F4-EDD5-6F0F-6808E8734E50}"/>
              </a:ext>
            </a:extLst>
          </p:cNvPr>
          <p:cNvPicPr>
            <a:picLocks noChangeAspect="1"/>
          </p:cNvPicPr>
          <p:nvPr/>
        </p:nvPicPr>
        <p:blipFill rotWithShape="1">
          <a:blip r:embed="rId2"/>
          <a:srcRect l="72" r="1298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5313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rushVTI">
  <a:themeElements>
    <a:clrScheme name="AnalogousFromDarkSeedLeftStep">
      <a:dk1>
        <a:srgbClr val="000000"/>
      </a:dk1>
      <a:lt1>
        <a:srgbClr val="FFFFFF"/>
      </a:lt1>
      <a:dk2>
        <a:srgbClr val="1C2831"/>
      </a:dk2>
      <a:lt2>
        <a:srgbClr val="F0F3F1"/>
      </a:lt2>
      <a:accent1>
        <a:srgbClr val="C34DB7"/>
      </a:accent1>
      <a:accent2>
        <a:srgbClr val="8C3BB1"/>
      </a:accent2>
      <a:accent3>
        <a:srgbClr val="6D4DC3"/>
      </a:accent3>
      <a:accent4>
        <a:srgbClr val="3F50B3"/>
      </a:accent4>
      <a:accent5>
        <a:srgbClr val="4D90C3"/>
      </a:accent5>
      <a:accent6>
        <a:srgbClr val="3BAFB1"/>
      </a:accent6>
      <a:hlink>
        <a:srgbClr val="3F72BF"/>
      </a:hlink>
      <a:folHlink>
        <a:srgbClr val="7F7F7F"/>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169</TotalTime>
  <Words>1623</Words>
  <Application>Microsoft Office PowerPoint</Application>
  <PresentationFormat>شاشة عريضة</PresentationFormat>
  <Paragraphs>115</Paragraphs>
  <Slides>39</Slides>
  <Notes>0</Notes>
  <HiddenSlides>0</HiddenSlides>
  <MMClips>1</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39</vt:i4>
      </vt:variant>
    </vt:vector>
  </HeadingPairs>
  <TitlesOfParts>
    <vt:vector size="43" baseType="lpstr">
      <vt:lpstr>Arial</vt:lpstr>
      <vt:lpstr>Calibri</vt:lpstr>
      <vt:lpstr>Wingdings</vt:lpstr>
      <vt:lpstr>BrushVTI</vt:lpstr>
      <vt:lpstr>Module 3:Facility management &amp; safety (FMS)</vt:lpstr>
      <vt:lpstr>OUTLINE :</vt:lpstr>
      <vt:lpstr>Medical wastes disposable</vt:lpstr>
      <vt:lpstr>Bagging Items. </vt:lpstr>
      <vt:lpstr>Biohazardous waste</vt:lpstr>
      <vt:lpstr>عرض تقديمي في PowerPoint</vt:lpstr>
      <vt:lpstr>Collecting Specimens.</vt:lpstr>
      <vt:lpstr>عرض تقديمي في PowerPoint</vt:lpstr>
      <vt:lpstr>Ensuring safety in the patient \ clinical environment </vt:lpstr>
      <vt:lpstr>Body Mechanics</vt:lpstr>
      <vt:lpstr>Cont…</vt:lpstr>
      <vt:lpstr>Lifting Safely</vt:lpstr>
      <vt:lpstr>Cont…</vt:lpstr>
      <vt:lpstr>USING EQUIPMENT SAFELY</vt:lpstr>
      <vt:lpstr>Equipment with Wheels</vt:lpstr>
      <vt:lpstr>Side Rails</vt:lpstr>
      <vt:lpstr>KEEPING THE PEOPLE IN YOUR CARE SAFE</vt:lpstr>
      <vt:lpstr>Common hazards in clinical settings</vt:lpstr>
      <vt:lpstr>عرض تقديمي في PowerPoint</vt:lpstr>
      <vt:lpstr>عرض تقديمي في PowerPoint</vt:lpstr>
      <vt:lpstr>Reporting Incidents</vt:lpstr>
      <vt:lpstr>A complete incident report contains answers to the following questions:</vt:lpstr>
      <vt:lpstr>RESTRAINTS</vt:lpstr>
      <vt:lpstr>عرض تقديمي في PowerPoint</vt:lpstr>
      <vt:lpstr>عرض تقديمي في PowerPoint</vt:lpstr>
      <vt:lpstr>Complications Associated with Restraints</vt:lpstr>
      <vt:lpstr>Care for a Person Who is Restrained</vt:lpstr>
      <vt:lpstr>PERFORMING SKILLS SAFELY</vt:lpstr>
      <vt:lpstr>Preparation Steps</vt:lpstr>
      <vt:lpstr>Completion Steps</vt:lpstr>
      <vt:lpstr>عرض تقديمي في PowerPoint</vt:lpstr>
      <vt:lpstr>Fire safety in workplace</vt:lpstr>
      <vt:lpstr>عرض تقديمي في PowerPoint</vt:lpstr>
      <vt:lpstr>RACE</vt:lpstr>
      <vt:lpstr>Fire Extinguisher</vt:lpstr>
      <vt:lpstr>عرض تقديمي في PowerPoint</vt:lpstr>
      <vt:lpstr>References :</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3:Facility management &amp; safety (FMS)</dc:title>
  <dc:creator>مدى السدرة ID 442920354</dc:creator>
  <cp:lastModifiedBy>مدى السدرة ID 442920354</cp:lastModifiedBy>
  <cp:revision>1</cp:revision>
  <dcterms:created xsi:type="dcterms:W3CDTF">2024-01-27T16:19:40Z</dcterms:created>
  <dcterms:modified xsi:type="dcterms:W3CDTF">2024-01-27T19:09:38Z</dcterms:modified>
</cp:coreProperties>
</file>