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6" r:id="rId22"/>
    <p:sldId id="277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A5952-051F-47B4-9F7B-2D37E3F583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1B69FEA-7755-4749-AF69-7063CA4D4D4E}">
      <dgm:prSet/>
      <dgm:spPr/>
      <dgm:t>
        <a:bodyPr/>
        <a:lstStyle/>
        <a:p>
          <a:r>
            <a:rPr lang="en-US"/>
            <a:t>Post fall intervention &amp; management strategies </a:t>
          </a:r>
        </a:p>
      </dgm:t>
    </dgm:pt>
    <dgm:pt modelId="{43BA2971-8BF5-4C16-8688-D77C0485BCEF}" type="parTrans" cxnId="{267C4F8D-2F78-4011-98F6-4B7F49A695F9}">
      <dgm:prSet/>
      <dgm:spPr/>
      <dgm:t>
        <a:bodyPr/>
        <a:lstStyle/>
        <a:p>
          <a:endParaRPr lang="en-US"/>
        </a:p>
      </dgm:t>
    </dgm:pt>
    <dgm:pt modelId="{5F45356F-5CF6-446B-B99B-984AA8798196}" type="sibTrans" cxnId="{267C4F8D-2F78-4011-98F6-4B7F49A695F9}">
      <dgm:prSet/>
      <dgm:spPr/>
      <dgm:t>
        <a:bodyPr/>
        <a:lstStyle/>
        <a:p>
          <a:endParaRPr lang="en-US"/>
        </a:p>
      </dgm:t>
    </dgm:pt>
    <dgm:pt modelId="{7BC1B904-296D-4446-A63E-AE818A315BFE}">
      <dgm:prSet/>
      <dgm:spPr/>
      <dgm:t>
        <a:bodyPr/>
        <a:lstStyle/>
        <a:p>
          <a:r>
            <a:rPr lang="en-US" dirty="0"/>
            <a:t>Sharps safety &amp; safe injection practices</a:t>
          </a:r>
        </a:p>
      </dgm:t>
    </dgm:pt>
    <dgm:pt modelId="{5D8A93E4-99AC-4958-9ABF-334D3EF52677}" type="parTrans" cxnId="{CA166A02-4565-48A8-B5E8-E7D128B5C5B7}">
      <dgm:prSet/>
      <dgm:spPr/>
      <dgm:t>
        <a:bodyPr/>
        <a:lstStyle/>
        <a:p>
          <a:endParaRPr lang="en-US"/>
        </a:p>
      </dgm:t>
    </dgm:pt>
    <dgm:pt modelId="{C161F821-B355-439F-9BEC-342762AD68CE}" type="sibTrans" cxnId="{CA166A02-4565-48A8-B5E8-E7D128B5C5B7}">
      <dgm:prSet/>
      <dgm:spPr/>
      <dgm:t>
        <a:bodyPr/>
        <a:lstStyle/>
        <a:p>
          <a:endParaRPr lang="en-US"/>
        </a:p>
      </dgm:t>
    </dgm:pt>
    <dgm:pt modelId="{2360C5D6-12C3-4D6E-B62F-C3B24080067B}">
      <dgm:prSet/>
      <dgm:spPr/>
      <dgm:t>
        <a:bodyPr/>
        <a:lstStyle/>
        <a:p>
          <a:r>
            <a:rPr lang="en-US" dirty="0"/>
            <a:t>Improving effective communication among health care workers</a:t>
          </a:r>
        </a:p>
      </dgm:t>
    </dgm:pt>
    <dgm:pt modelId="{94E2F280-F7B0-4A95-B31C-5B057031A00C}" type="parTrans" cxnId="{2394579E-5C9F-4123-8DE8-D9E11804E1D3}">
      <dgm:prSet/>
      <dgm:spPr/>
      <dgm:t>
        <a:bodyPr/>
        <a:lstStyle/>
        <a:p>
          <a:endParaRPr lang="en-US"/>
        </a:p>
      </dgm:t>
    </dgm:pt>
    <dgm:pt modelId="{5C0DE64C-95B9-4760-9E44-34A9F48CAB3D}" type="sibTrans" cxnId="{2394579E-5C9F-4123-8DE8-D9E11804E1D3}">
      <dgm:prSet/>
      <dgm:spPr/>
      <dgm:t>
        <a:bodyPr/>
        <a:lstStyle/>
        <a:p>
          <a:endParaRPr lang="en-US"/>
        </a:p>
      </dgm:t>
    </dgm:pt>
    <dgm:pt modelId="{15754894-CBFF-4694-BC32-37EA2ACAC763}" type="pres">
      <dgm:prSet presAssocID="{810A5952-051F-47B4-9F7B-2D37E3F583F9}" presName="root" presStyleCnt="0">
        <dgm:presLayoutVars>
          <dgm:dir/>
          <dgm:resizeHandles val="exact"/>
        </dgm:presLayoutVars>
      </dgm:prSet>
      <dgm:spPr/>
    </dgm:pt>
    <dgm:pt modelId="{CF4E52C3-44D8-4EAE-8C95-E8C0E159599A}" type="pres">
      <dgm:prSet presAssocID="{91B69FEA-7755-4749-AF69-7063CA4D4D4E}" presName="compNode" presStyleCnt="0"/>
      <dgm:spPr/>
    </dgm:pt>
    <dgm:pt modelId="{AC39CC2A-6B53-46FD-A4BE-1F36C5E5073A}" type="pres">
      <dgm:prSet presAssocID="{91B69FEA-7755-4749-AF69-7063CA4D4D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امرأة بعصا مع تعبئة خالصة"/>
        </a:ext>
      </dgm:extLst>
    </dgm:pt>
    <dgm:pt modelId="{FFD7B17A-E7EC-4B27-AC51-C6291F7DB5A7}" type="pres">
      <dgm:prSet presAssocID="{91B69FEA-7755-4749-AF69-7063CA4D4D4E}" presName="spaceRect" presStyleCnt="0"/>
      <dgm:spPr/>
    </dgm:pt>
    <dgm:pt modelId="{F364C218-1B45-4CC2-B63C-23CE9880ADEB}" type="pres">
      <dgm:prSet presAssocID="{91B69FEA-7755-4749-AF69-7063CA4D4D4E}" presName="textRect" presStyleLbl="revTx" presStyleIdx="0" presStyleCnt="3">
        <dgm:presLayoutVars>
          <dgm:chMax val="1"/>
          <dgm:chPref val="1"/>
        </dgm:presLayoutVars>
      </dgm:prSet>
      <dgm:spPr/>
    </dgm:pt>
    <dgm:pt modelId="{F7199B35-76D7-4040-AFB3-97F75F9D684C}" type="pres">
      <dgm:prSet presAssocID="{5F45356F-5CF6-446B-B99B-984AA8798196}" presName="sibTrans" presStyleCnt="0"/>
      <dgm:spPr/>
    </dgm:pt>
    <dgm:pt modelId="{58D25639-ED08-47C0-9366-B058149033C8}" type="pres">
      <dgm:prSet presAssocID="{7BC1B904-296D-4446-A63E-AE818A315BFE}" presName="compNode" presStyleCnt="0"/>
      <dgm:spPr/>
    </dgm:pt>
    <dgm:pt modelId="{83DC7A26-C6D8-4CF3-8547-E3FD59BC8426}" type="pres">
      <dgm:prSet presAssocID="{7BC1B904-296D-4446-A63E-AE818A315B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إبرة"/>
        </a:ext>
      </dgm:extLst>
    </dgm:pt>
    <dgm:pt modelId="{5564A769-AE5D-471D-9126-7237A94A3C14}" type="pres">
      <dgm:prSet presAssocID="{7BC1B904-296D-4446-A63E-AE818A315BFE}" presName="spaceRect" presStyleCnt="0"/>
      <dgm:spPr/>
    </dgm:pt>
    <dgm:pt modelId="{22A538F7-89EA-49BE-B2CC-1EB46AC72684}" type="pres">
      <dgm:prSet presAssocID="{7BC1B904-296D-4446-A63E-AE818A315BFE}" presName="textRect" presStyleLbl="revTx" presStyleIdx="1" presStyleCnt="3">
        <dgm:presLayoutVars>
          <dgm:chMax val="1"/>
          <dgm:chPref val="1"/>
        </dgm:presLayoutVars>
      </dgm:prSet>
      <dgm:spPr/>
    </dgm:pt>
    <dgm:pt modelId="{A1C9AD6E-D63E-4483-8F84-0F941EB66617}" type="pres">
      <dgm:prSet presAssocID="{C161F821-B355-439F-9BEC-342762AD68CE}" presName="sibTrans" presStyleCnt="0"/>
      <dgm:spPr/>
    </dgm:pt>
    <dgm:pt modelId="{A82A4685-F5A2-468B-B5F5-7C273D302810}" type="pres">
      <dgm:prSet presAssocID="{2360C5D6-12C3-4D6E-B62F-C3B24080067B}" presName="compNode" presStyleCnt="0"/>
      <dgm:spPr/>
    </dgm:pt>
    <dgm:pt modelId="{5340E434-951B-4EE3-8780-A88C31FF5B23}" type="pres">
      <dgm:prSet presAssocID="{2360C5D6-12C3-4D6E-B62F-C3B2408006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دردشة"/>
        </a:ext>
      </dgm:extLst>
    </dgm:pt>
    <dgm:pt modelId="{BE08D629-E75C-414E-A8DB-03A48A57B0C9}" type="pres">
      <dgm:prSet presAssocID="{2360C5D6-12C3-4D6E-B62F-C3B24080067B}" presName="spaceRect" presStyleCnt="0"/>
      <dgm:spPr/>
    </dgm:pt>
    <dgm:pt modelId="{4ACAB248-68EE-463E-AD18-0CD755315DB8}" type="pres">
      <dgm:prSet presAssocID="{2360C5D6-12C3-4D6E-B62F-C3B24080067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166A02-4565-48A8-B5E8-E7D128B5C5B7}" srcId="{810A5952-051F-47B4-9F7B-2D37E3F583F9}" destId="{7BC1B904-296D-4446-A63E-AE818A315BFE}" srcOrd="1" destOrd="0" parTransId="{5D8A93E4-99AC-4958-9ABF-334D3EF52677}" sibTransId="{C161F821-B355-439F-9BEC-342762AD68CE}"/>
    <dgm:cxn modelId="{5BBC502C-EDED-4C5D-A100-CAC850BC8F81}" type="presOf" srcId="{91B69FEA-7755-4749-AF69-7063CA4D4D4E}" destId="{F364C218-1B45-4CC2-B63C-23CE9880ADEB}" srcOrd="0" destOrd="0" presId="urn:microsoft.com/office/officeart/2018/2/layout/IconLabelList"/>
    <dgm:cxn modelId="{B7421459-859F-4801-806D-B0ACF1F8A7BC}" type="presOf" srcId="{7BC1B904-296D-4446-A63E-AE818A315BFE}" destId="{22A538F7-89EA-49BE-B2CC-1EB46AC72684}" srcOrd="0" destOrd="0" presId="urn:microsoft.com/office/officeart/2018/2/layout/IconLabelList"/>
    <dgm:cxn modelId="{F3EA9A87-E56C-441C-86A3-F8BC3545BB7B}" type="presOf" srcId="{2360C5D6-12C3-4D6E-B62F-C3B24080067B}" destId="{4ACAB248-68EE-463E-AD18-0CD755315DB8}" srcOrd="0" destOrd="0" presId="urn:microsoft.com/office/officeart/2018/2/layout/IconLabelList"/>
    <dgm:cxn modelId="{267C4F8D-2F78-4011-98F6-4B7F49A695F9}" srcId="{810A5952-051F-47B4-9F7B-2D37E3F583F9}" destId="{91B69FEA-7755-4749-AF69-7063CA4D4D4E}" srcOrd="0" destOrd="0" parTransId="{43BA2971-8BF5-4C16-8688-D77C0485BCEF}" sibTransId="{5F45356F-5CF6-446B-B99B-984AA8798196}"/>
    <dgm:cxn modelId="{2394579E-5C9F-4123-8DE8-D9E11804E1D3}" srcId="{810A5952-051F-47B4-9F7B-2D37E3F583F9}" destId="{2360C5D6-12C3-4D6E-B62F-C3B24080067B}" srcOrd="2" destOrd="0" parTransId="{94E2F280-F7B0-4A95-B31C-5B057031A00C}" sibTransId="{5C0DE64C-95B9-4760-9E44-34A9F48CAB3D}"/>
    <dgm:cxn modelId="{C7C225D3-52A9-40B0-8DBE-8A983CA44AB1}" type="presOf" srcId="{810A5952-051F-47B4-9F7B-2D37E3F583F9}" destId="{15754894-CBFF-4694-BC32-37EA2ACAC763}" srcOrd="0" destOrd="0" presId="urn:microsoft.com/office/officeart/2018/2/layout/IconLabelList"/>
    <dgm:cxn modelId="{E78CAB84-6792-4AB3-8D15-69A0DDC4A6B6}" type="presParOf" srcId="{15754894-CBFF-4694-BC32-37EA2ACAC763}" destId="{CF4E52C3-44D8-4EAE-8C95-E8C0E159599A}" srcOrd="0" destOrd="0" presId="urn:microsoft.com/office/officeart/2018/2/layout/IconLabelList"/>
    <dgm:cxn modelId="{1D814AE2-64A4-4AD8-8832-82802E2B6F9B}" type="presParOf" srcId="{CF4E52C3-44D8-4EAE-8C95-E8C0E159599A}" destId="{AC39CC2A-6B53-46FD-A4BE-1F36C5E5073A}" srcOrd="0" destOrd="0" presId="urn:microsoft.com/office/officeart/2018/2/layout/IconLabelList"/>
    <dgm:cxn modelId="{5C0D1E48-64DB-45B6-A472-42DBFADCA057}" type="presParOf" srcId="{CF4E52C3-44D8-4EAE-8C95-E8C0E159599A}" destId="{FFD7B17A-E7EC-4B27-AC51-C6291F7DB5A7}" srcOrd="1" destOrd="0" presId="urn:microsoft.com/office/officeart/2018/2/layout/IconLabelList"/>
    <dgm:cxn modelId="{592ABA50-CE6E-4BCB-8A51-B880BA71FEAF}" type="presParOf" srcId="{CF4E52C3-44D8-4EAE-8C95-E8C0E159599A}" destId="{F364C218-1B45-4CC2-B63C-23CE9880ADEB}" srcOrd="2" destOrd="0" presId="urn:microsoft.com/office/officeart/2018/2/layout/IconLabelList"/>
    <dgm:cxn modelId="{842379AF-491A-4EE2-8864-7B558C56AE3D}" type="presParOf" srcId="{15754894-CBFF-4694-BC32-37EA2ACAC763}" destId="{F7199B35-76D7-4040-AFB3-97F75F9D684C}" srcOrd="1" destOrd="0" presId="urn:microsoft.com/office/officeart/2018/2/layout/IconLabelList"/>
    <dgm:cxn modelId="{67BAA35C-95AA-46C3-8526-224BC6DDF58C}" type="presParOf" srcId="{15754894-CBFF-4694-BC32-37EA2ACAC763}" destId="{58D25639-ED08-47C0-9366-B058149033C8}" srcOrd="2" destOrd="0" presId="urn:microsoft.com/office/officeart/2018/2/layout/IconLabelList"/>
    <dgm:cxn modelId="{4153A873-2B58-4304-A46D-E6C99464412A}" type="presParOf" srcId="{58D25639-ED08-47C0-9366-B058149033C8}" destId="{83DC7A26-C6D8-4CF3-8547-E3FD59BC8426}" srcOrd="0" destOrd="0" presId="urn:microsoft.com/office/officeart/2018/2/layout/IconLabelList"/>
    <dgm:cxn modelId="{FBBBA8DE-261A-4D35-9CF2-7D44FE78FFD6}" type="presParOf" srcId="{58D25639-ED08-47C0-9366-B058149033C8}" destId="{5564A769-AE5D-471D-9126-7237A94A3C14}" srcOrd="1" destOrd="0" presId="urn:microsoft.com/office/officeart/2018/2/layout/IconLabelList"/>
    <dgm:cxn modelId="{6F060868-00A7-485E-8C1D-B0373D125C88}" type="presParOf" srcId="{58D25639-ED08-47C0-9366-B058149033C8}" destId="{22A538F7-89EA-49BE-B2CC-1EB46AC72684}" srcOrd="2" destOrd="0" presId="urn:microsoft.com/office/officeart/2018/2/layout/IconLabelList"/>
    <dgm:cxn modelId="{985E470A-8966-4FE8-949E-BFF3AF626545}" type="presParOf" srcId="{15754894-CBFF-4694-BC32-37EA2ACAC763}" destId="{A1C9AD6E-D63E-4483-8F84-0F941EB66617}" srcOrd="3" destOrd="0" presId="urn:microsoft.com/office/officeart/2018/2/layout/IconLabelList"/>
    <dgm:cxn modelId="{3AAA8753-89E9-49BB-9D27-B4D00F55989F}" type="presParOf" srcId="{15754894-CBFF-4694-BC32-37EA2ACAC763}" destId="{A82A4685-F5A2-468B-B5F5-7C273D302810}" srcOrd="4" destOrd="0" presId="urn:microsoft.com/office/officeart/2018/2/layout/IconLabelList"/>
    <dgm:cxn modelId="{AFAF5D01-1176-42D8-84BA-40C4D74883B5}" type="presParOf" srcId="{A82A4685-F5A2-468B-B5F5-7C273D302810}" destId="{5340E434-951B-4EE3-8780-A88C31FF5B23}" srcOrd="0" destOrd="0" presId="urn:microsoft.com/office/officeart/2018/2/layout/IconLabelList"/>
    <dgm:cxn modelId="{8127E418-FCBF-440C-8C88-59C4601DD44B}" type="presParOf" srcId="{A82A4685-F5A2-468B-B5F5-7C273D302810}" destId="{BE08D629-E75C-414E-A8DB-03A48A57B0C9}" srcOrd="1" destOrd="0" presId="urn:microsoft.com/office/officeart/2018/2/layout/IconLabelList"/>
    <dgm:cxn modelId="{619F0E9E-4425-4745-A9C5-AA7C40DAB66E}" type="presParOf" srcId="{A82A4685-F5A2-468B-B5F5-7C273D302810}" destId="{4ACAB248-68EE-463E-AD18-0CD755315D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CC2A-6B53-46FD-A4BE-1F36C5E5073A}">
      <dsp:nvSpPr>
        <dsp:cNvPr id="0" name=""/>
        <dsp:cNvSpPr/>
      </dsp:nvSpPr>
      <dsp:spPr>
        <a:xfrm>
          <a:off x="1212569" y="89195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4C218-1B45-4CC2-B63C-23CE9880ADEB}">
      <dsp:nvSpPr>
        <dsp:cNvPr id="0" name=""/>
        <dsp:cNvSpPr/>
      </dsp:nvSpPr>
      <dsp:spPr>
        <a:xfrm>
          <a:off x="417971" y="254888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Post fall intervention &amp; management strategies </a:t>
          </a:r>
        </a:p>
      </dsp:txBody>
      <dsp:txXfrm>
        <a:off x="417971" y="2548883"/>
        <a:ext cx="2889450" cy="720000"/>
      </dsp:txXfrm>
    </dsp:sp>
    <dsp:sp modelId="{83DC7A26-C6D8-4CF3-8547-E3FD59BC8426}">
      <dsp:nvSpPr>
        <dsp:cNvPr id="0" name=""/>
        <dsp:cNvSpPr/>
      </dsp:nvSpPr>
      <dsp:spPr>
        <a:xfrm>
          <a:off x="4607673" y="89195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538F7-89EA-49BE-B2CC-1EB46AC72684}">
      <dsp:nvSpPr>
        <dsp:cNvPr id="0" name=""/>
        <dsp:cNvSpPr/>
      </dsp:nvSpPr>
      <dsp:spPr>
        <a:xfrm>
          <a:off x="3813075" y="254888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Sharps safety &amp; safe injection practices</a:t>
          </a:r>
        </a:p>
      </dsp:txBody>
      <dsp:txXfrm>
        <a:off x="3813075" y="2548883"/>
        <a:ext cx="2889450" cy="720000"/>
      </dsp:txXfrm>
    </dsp:sp>
    <dsp:sp modelId="{5340E434-951B-4EE3-8780-A88C31FF5B23}">
      <dsp:nvSpPr>
        <dsp:cNvPr id="0" name=""/>
        <dsp:cNvSpPr/>
      </dsp:nvSpPr>
      <dsp:spPr>
        <a:xfrm>
          <a:off x="8002777" y="89195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AB248-68EE-463E-AD18-0CD755315DB8}">
      <dsp:nvSpPr>
        <dsp:cNvPr id="0" name=""/>
        <dsp:cNvSpPr/>
      </dsp:nvSpPr>
      <dsp:spPr>
        <a:xfrm>
          <a:off x="7208178" y="2548883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Improving effective communication among health care workers</a:t>
          </a:r>
        </a:p>
      </dsp:txBody>
      <dsp:txXfrm>
        <a:off x="7208178" y="2548883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9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state.mn.us/facilities/patientsafety/injectionsafety/isbestpractices.pdf" TargetMode="External"/><Relationship Id="rId2" Type="http://schemas.openxmlformats.org/officeDocument/2006/relationships/hyperlink" Target="https://www.cdc.gov/sharpssafety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vies.stackexchange.com/questions/8181/in-skyfall-opening-scene-on-train-does-bond-fake-getting-sho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EE1F139-1A2A-6778-A9FB-D4BD40FE2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730" y="4347291"/>
            <a:ext cx="9144000" cy="1152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MODULE 3</a:t>
            </a:r>
            <a:br>
              <a:rPr lang="en-US" sz="4800" dirty="0"/>
            </a:br>
            <a:r>
              <a:rPr lang="en-US" sz="4800" dirty="0"/>
              <a:t>POST FALL , SHARPS SAFETY &amp; EFFECTIVE COMMUNICATION</a:t>
            </a:r>
            <a:endParaRPr lang="ar-SA" sz="48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8262CE9-B400-0182-8B1F-CE148CE1A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5634366"/>
            <a:ext cx="9144000" cy="923968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MADA ALSEDRAH</a:t>
            </a:r>
          </a:p>
          <a:p>
            <a:pPr algn="ctr"/>
            <a:r>
              <a:rPr lang="en-US" sz="1600" dirty="0"/>
              <a:t>BSN.MSN,RN</a:t>
            </a:r>
            <a:endParaRPr lang="ar-SA" sz="1600" dirty="0"/>
          </a:p>
        </p:txBody>
      </p:sp>
      <p:pic>
        <p:nvPicPr>
          <p:cNvPr id="4" name="Picture 3" descr="أنماط ملونه علي السماء">
            <a:extLst>
              <a:ext uri="{FF2B5EF4-FFF2-40B4-BE49-F238E27FC236}">
                <a16:creationId xmlns:a16="http://schemas.microsoft.com/office/drawing/2014/main" id="{096C7D33-F520-176B-AF17-857DAFFB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2" b="25097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18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6EFFF1-16F2-5391-21CD-55D1C8A0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444444"/>
                </a:solidFill>
                <a:latin typeface="Lucida Grande"/>
              </a:rPr>
              <a:t>G</a:t>
            </a:r>
            <a:r>
              <a:rPr lang="en-US" b="0" i="0" dirty="0">
                <a:solidFill>
                  <a:srgbClr val="444444"/>
                </a:solidFill>
                <a:effectLst/>
                <a:latin typeface="Lucida Grande"/>
              </a:rPr>
              <a:t>uidelines when you work with sharps.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EFF906-4C0E-9A6B-81F8-919BA080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Do not uncover or unwrap the sharp object until it is time to use it.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Keep the object pointed away from yourself and other people at all times.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Never recap or bend a sharp object.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Keep your fingers away from the tip of the object.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If the object is reusable, put it in a secure, closed container after you use it.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Never hand a sharp object to someone else or put it on a tray for another person to pick up.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inherit"/>
              </a:rPr>
              <a:t>Tell the people you are working with when you plan to set the object down or pick it up.</a:t>
            </a:r>
          </a:p>
          <a:p>
            <a:pPr marL="0" indent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72548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D83627-C50D-1753-FE2C-83B74B0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Lucida Grande"/>
              </a:rPr>
              <a:t>Sharps Disposal</a:t>
            </a:r>
            <a:endParaRPr lang="ar-SA" b="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61C344-D6C5-BEFD-F90E-98BBB5F1C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49" y="1582022"/>
            <a:ext cx="10515600" cy="4160520"/>
          </a:xfrm>
        </p:spPr>
        <p:txBody>
          <a:bodyPr/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Make sure the disposal container is made for disposing of sharp objects. Replace containers when they are two-thirds full.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 Other important tips include: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inherit"/>
              </a:rPr>
              <a:t>Never put your fingers into the sharps container.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inherit"/>
              </a:rPr>
              <a:t>If the needle has tubing attached to it, hold the needle and the tubing when you put it in the sharps container.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inherit"/>
              </a:rPr>
              <a:t>Sharps containers should be at eye level and within your reach.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inherit"/>
              </a:rPr>
              <a:t>If a needle is sticking out of the container, do not push it in with your hands. Call to have the container removed. Or, a trained person may use tongs to push the needle back into the container.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inherit"/>
              </a:rPr>
              <a:t>If you find an uncovered sharp object outside of a disposal container, it is safe to pick it up only if you can grasp the non-sharp end. If you cannot, use tongs to pick it up and dispose of it.</a:t>
            </a:r>
          </a:p>
          <a:p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26428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harps injury poster | Needle stick injury protocol">
            <a:extLst>
              <a:ext uri="{FF2B5EF4-FFF2-40B4-BE49-F238E27FC236}">
                <a16:creationId xmlns:a16="http://schemas.microsoft.com/office/drawing/2014/main" id="{604EDAE3-8D01-28EA-0DE7-B417434AFA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143" y="104173"/>
            <a:ext cx="7581416" cy="65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9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0E67134-0221-222E-F811-C42E0C41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Open Sans" panose="020B0606030504020204" pitchFamily="34" charset="0"/>
              </a:rPr>
              <a:t>Safe Injection Practices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2C81A2-47FC-11E1-D4BF-34757373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b="0" i="0">
                <a:effectLst/>
                <a:latin typeface="Open Sans" panose="020B0606030504020204" pitchFamily="34" charset="0"/>
              </a:rPr>
              <a:t>Safe injection practices are intended to prevent transmission of infectious diseases between one patient and another .</a:t>
            </a:r>
            <a:endParaRPr lang="ar-SA" sz="2000"/>
          </a:p>
        </p:txBody>
      </p:sp>
      <p:pic>
        <p:nvPicPr>
          <p:cNvPr id="5" name="Picture 4" descr="Person using a syringe">
            <a:extLst>
              <a:ext uri="{FF2B5EF4-FFF2-40B4-BE49-F238E27FC236}">
                <a16:creationId xmlns:a16="http://schemas.microsoft.com/office/drawing/2014/main" id="{8CAAFC33-4137-BC7D-2A21-1233AE0AD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7" r="2746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28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A01BDE-8939-8503-014F-407B93EF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76" y="711690"/>
            <a:ext cx="10949848" cy="4160520"/>
          </a:xfrm>
        </p:spPr>
        <p:txBody>
          <a:bodyPr/>
          <a:lstStyle/>
          <a:p>
            <a:r>
              <a:rPr lang="en-US" sz="1800" dirty="0">
                <a:latin typeface="Arial Rounded MT Bold" panose="020F0704030504030204" pitchFamily="34" charset="0"/>
              </a:rPr>
              <a:t> Choosing the correct vial of medication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Checking the name on the medication vial against the written order to verify the correct medication is given to the correct patient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Checking the expiration date on the vial of medication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Preparing injections only when they are ready to be administered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Examining the vial for contamination including discoloration, particulates and if necessary, ability to be re-suspended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Removing the dust cover off the vial and cleansing the rubber stopper with a new single sterile pre-packaged alcohol pad that is at least 60% alcohol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  Using one new, sterile, individually wrapped needle and syringe one time for one patient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Performing hand hygiene before and after preparing and administering an injection even if wearing gloves for the procedure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Discarding the needle and syringe immediately after use in designated container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 Discarding a single dose vial after withdrawing one dose from the vial, even if there is some fluid left in the vial</a:t>
            </a:r>
            <a:endParaRPr lang="ar-SA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9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DF6893E-32B4-FF49-3FA4-2CF4CF42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effective communication among health care workers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531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D67FFF-A63C-A8DF-98BD-EBA5C61C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the process of giving and receiving information. </a:t>
            </a:r>
          </a:p>
          <a:p>
            <a:r>
              <a:rPr lang="en-US" dirty="0"/>
              <a:t>Good communication skills are essential to providing quality care. </a:t>
            </a:r>
          </a:p>
          <a:p>
            <a:r>
              <a:rPr lang="en-US" dirty="0"/>
              <a:t>As a nurse assistant, you must be able to communicate effectively with those in your care, as well as other members of the health care team.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962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0C46DB-BE91-DBEB-F73E-824C51F6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Model</a:t>
            </a:r>
            <a:endParaRPr lang="ar-SA" dirty="0"/>
          </a:p>
        </p:txBody>
      </p:sp>
      <p:pic>
        <p:nvPicPr>
          <p:cNvPr id="5" name="عنصر نائب للمحتوى 4" descr="صورة تحتوي على رسم, مفصل, رسوم متحركة&#10;&#10;تم إنشاء الوصف تلقائياً">
            <a:extLst>
              <a:ext uri="{FF2B5EF4-FFF2-40B4-BE49-F238E27FC236}">
                <a16:creationId xmlns:a16="http://schemas.microsoft.com/office/drawing/2014/main" id="{D5C44BD8-011E-135F-E78C-BCD40CC81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03" y="1813182"/>
            <a:ext cx="8414794" cy="4552894"/>
          </a:xfrm>
        </p:spPr>
      </p:pic>
    </p:spTree>
    <p:extLst>
      <p:ext uri="{BB962C8B-B14F-4D97-AF65-F5344CB8AC3E}">
        <p14:creationId xmlns:p14="http://schemas.microsoft.com/office/powerpoint/2010/main" val="204703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DB9E7-ED29-FED8-FEFC-DDF8013D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Methods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1822B-A75F-F496-34E4-8F387B95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express themselves both verbally and nonverbally.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147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FA09C-0F2A-7D5B-0112-CEF14E7E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Effective Communication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2405F1-DCC8-ABCB-4B7E-265CF3C7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your message is clear.</a:t>
            </a:r>
          </a:p>
          <a:p>
            <a:r>
              <a:rPr lang="en-US" dirty="0"/>
              <a:t>Provide and seek confirmation.</a:t>
            </a:r>
          </a:p>
          <a:p>
            <a:r>
              <a:rPr lang="en-US" dirty="0"/>
              <a:t>Be an active participant in the conversation.</a:t>
            </a:r>
          </a:p>
          <a:p>
            <a:r>
              <a:rPr lang="en-US" dirty="0"/>
              <a:t>Be mindful of the nonverbal messages you are sending.</a:t>
            </a:r>
          </a:p>
          <a:p>
            <a:r>
              <a:rPr lang="en-US" dirty="0"/>
              <a:t>Remember the importance of touch.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078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7DAD8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05D74F7-5924-A478-D523-EEB93A28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OUTLINE:</a:t>
            </a:r>
            <a:endParaRPr lang="ar-SA" dirty="0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477D4C90-6379-16ED-CD19-E5FE8AB67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838715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53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AC76EA-AC6A-900E-D238-65CFDDC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Lucida Grande"/>
              </a:rPr>
              <a:t>References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FF9880-635A-487A-860F-CBD5BB2D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Centers for Disease Control and Prevention website. Sharps safety for healthcare settings. </a:t>
            </a:r>
            <a:r>
              <a:rPr lang="en-US" sz="2000" b="0" i="0" u="none" strike="noStrike" dirty="0">
                <a:solidFill>
                  <a:srgbClr val="006699"/>
                </a:solidFill>
                <a:effectLst/>
                <a:latin typeface="Lucida Grande"/>
                <a:hlinkClick r:id="rId2"/>
              </a:rPr>
              <a:t>www.cdc.gov/sharpssafety/index.html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Lucida Grande"/>
              </a:rPr>
              <a:t>. Updated February 11, 2015. Accessed October 20, 2023.</a:t>
            </a:r>
          </a:p>
          <a:p>
            <a:r>
              <a:rPr lang="en-US" sz="2000" dirty="0">
                <a:hlinkClick r:id="rId3"/>
              </a:rPr>
              <a:t>Injection Safety Best Practices (state.mn.us)</a:t>
            </a:r>
            <a:endParaRPr lang="en-US" sz="2000" b="0" i="0" dirty="0">
              <a:solidFill>
                <a:srgbClr val="444444"/>
              </a:solidFill>
              <a:effectLst/>
              <a:latin typeface="Lucida Grande"/>
            </a:endParaRPr>
          </a:p>
          <a:p>
            <a:r>
              <a:rPr lang="en-US" sz="2000" dirty="0"/>
              <a:t> Sorrentino, S. A., </a:t>
            </a:r>
            <a:r>
              <a:rPr lang="en-US" sz="2000" dirty="0" err="1"/>
              <a:t>Remmert</a:t>
            </a:r>
            <a:r>
              <a:rPr lang="en-US" sz="2000" dirty="0"/>
              <a:t>, L., &amp; Wilk, L. S. (2020). Mosby's Textbook for Nursing Assistants (10th ed.). St. Louis, MO: Elsevier.)</a:t>
            </a:r>
          </a:p>
          <a:p>
            <a:r>
              <a:rPr lang="en-US" sz="2000" dirty="0"/>
              <a:t>American Red Cross (2013). American Red Cross Nurse Assistant Training Textbook: Third </a:t>
            </a:r>
            <a:r>
              <a:rPr lang="en-US" sz="2000" dirty="0" err="1"/>
              <a:t>Edition.United</a:t>
            </a:r>
            <a:r>
              <a:rPr lang="en-US" sz="2000" dirty="0"/>
              <a:t> States of America: </a:t>
            </a:r>
            <a:r>
              <a:rPr lang="en-US" sz="2000" dirty="0" err="1"/>
              <a:t>Krames</a:t>
            </a:r>
            <a:r>
              <a:rPr lang="en-US" sz="2000" dirty="0"/>
              <a:t> Stay Well Strategic Partnerships Division. ISBN: 978-1584805823,</a:t>
            </a:r>
            <a:endParaRPr lang="ar-SA" sz="2000" dirty="0"/>
          </a:p>
          <a:p>
            <a:endParaRPr lang="en-US" sz="2000" dirty="0"/>
          </a:p>
          <a:p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235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ملف فيديو 5" descr="Neon Pink Question Mark">
            <a:extLst>
              <a:ext uri="{FF2B5EF4-FFF2-40B4-BE49-F238E27FC236}">
                <a16:creationId xmlns:a16="http://schemas.microsoft.com/office/drawing/2014/main" id="{E43C15AD-EC89-3E3C-611D-D46E41D4FF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6E51B035-EFB5-C4D1-EB77-EC4EBCC7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</a:rPr>
              <a:t>ANY 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9F4F02-B944-A648-7E9B-02B38140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716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7450A69A-12A3-6C6E-268B-9D0B8C55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fall intervention &amp; management strategies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182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E9BEB1CD-720E-FB84-052D-0EC2AA18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3" y="971053"/>
            <a:ext cx="3816095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/>
              <a:t>FALL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476CE8-0660-C126-9D60-A6E9957A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cap="all" dirty="0"/>
              <a:t>*Unintentionally coming to rest on the ground, floor, or other lower level.</a:t>
            </a:r>
          </a:p>
        </p:txBody>
      </p:sp>
      <p:pic>
        <p:nvPicPr>
          <p:cNvPr id="15" name="Picture 14" descr="حوض استحمام معبأ بالمياه بطة مطاطية تسقط">
            <a:extLst>
              <a:ext uri="{FF2B5EF4-FFF2-40B4-BE49-F238E27FC236}">
                <a16:creationId xmlns:a16="http://schemas.microsoft.com/office/drawing/2014/main" id="{94D65C61-171E-3E2A-AEEC-648D745B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11685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2FF8FE-9E39-CEBF-B312-DE0F72E41A6D}"/>
              </a:ext>
            </a:extLst>
          </p:cNvPr>
          <p:cNvSpPr txBox="1"/>
          <p:nvPr/>
        </p:nvSpPr>
        <p:spPr>
          <a:xfrm>
            <a:off x="4726728" y="6858000"/>
            <a:ext cx="7472381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://movies.stackexchange.com/questions/8181/in-skyfall-opening-scene-on-train-does-bond-fake-getting-shot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4" tooltip="https://creativecommons.org/licenses/by-sa/3.0/"/>
              </a:rPr>
              <a:t>CC BY-SA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33258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F01C66-D574-761E-CA3D-53D06A4D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  <a:endParaRPr lang="ar-SA" dirty="0"/>
          </a:p>
        </p:txBody>
      </p:sp>
      <p:pic>
        <p:nvPicPr>
          <p:cNvPr id="5" name="عنصر نائب للمحتوى 4" descr="صورة تحتوي على نص, لقطة شاشة, الخط, صفحة ويب&#10;&#10;تم إنشاء الوصف تلقائياً">
            <a:extLst>
              <a:ext uri="{FF2B5EF4-FFF2-40B4-BE49-F238E27FC236}">
                <a16:creationId xmlns:a16="http://schemas.microsoft.com/office/drawing/2014/main" id="{4EB582D1-0B74-2012-C746-2A70B0132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93" y="1429064"/>
            <a:ext cx="10116107" cy="4817499"/>
          </a:xfrm>
        </p:spPr>
      </p:pic>
    </p:spTree>
    <p:extLst>
      <p:ext uri="{BB962C8B-B14F-4D97-AF65-F5344CB8AC3E}">
        <p14:creationId xmlns:p14="http://schemas.microsoft.com/office/powerpoint/2010/main" val="205491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تلبيس, الأحذية, شخص, جينز&#10;&#10;تم إنشاء الوصف تلقائياً">
            <a:extLst>
              <a:ext uri="{FF2B5EF4-FFF2-40B4-BE49-F238E27FC236}">
                <a16:creationId xmlns:a16="http://schemas.microsoft.com/office/drawing/2014/main" id="{AAD6D108-73F2-DF0E-B686-F483ABD22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676854"/>
            <a:ext cx="9173823" cy="55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لقطة شاشة, برمجيات, نظام التشغيل&#10;&#10;تم إنشاء الوصف تلقائياً">
            <a:extLst>
              <a:ext uri="{FF2B5EF4-FFF2-40B4-BE49-F238E27FC236}">
                <a16:creationId xmlns:a16="http://schemas.microsoft.com/office/drawing/2014/main" id="{6FD08A5D-B7CF-5647-6A7F-AC2C3657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 b="36713"/>
          <a:stretch/>
        </p:blipFill>
        <p:spPr>
          <a:xfrm>
            <a:off x="1872867" y="1180618"/>
            <a:ext cx="9110814" cy="51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EA037534-5388-76EF-00AB-826981A8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Sharps safety &amp; safe injection practices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76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97F7E9D4-D76A-684E-394B-E7833E89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Lucida Grande"/>
              </a:rPr>
              <a:t>Sharps</a:t>
            </a:r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D02E41-F5D5-5F8A-A629-A350B9C7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Lucida Grande"/>
              </a:rPr>
              <a:t>A</a:t>
            </a:r>
            <a:r>
              <a:rPr lang="en-US" sz="2000" b="0" i="0" dirty="0">
                <a:effectLst/>
                <a:latin typeface="Lucida Grande"/>
              </a:rPr>
              <a:t>re medical devices like needles, scalpels, and other tools that cut or go into the skin.</a:t>
            </a:r>
          </a:p>
          <a:p>
            <a:endParaRPr lang="ar-SA" sz="2000" dirty="0"/>
          </a:p>
        </p:txBody>
      </p:sp>
      <p:pic>
        <p:nvPicPr>
          <p:cNvPr id="6" name="Picture 5" descr="Black spa stone with needles for acupuncture">
            <a:extLst>
              <a:ext uri="{FF2B5EF4-FFF2-40B4-BE49-F238E27FC236}">
                <a16:creationId xmlns:a16="http://schemas.microsoft.com/office/drawing/2014/main" id="{EB5680EB-FA86-D269-BCB4-1DB5D010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6" r="1704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87564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Custom 3">
      <a:majorFont>
        <a:latin typeface="Sakkal Majall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800</Words>
  <Application>Microsoft Office PowerPoint</Application>
  <PresentationFormat>شاشة عريضة</PresentationFormat>
  <Paragraphs>63</Paragraphs>
  <Slides>22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inherit</vt:lpstr>
      <vt:lpstr>Lucida Grande</vt:lpstr>
      <vt:lpstr>Open Sans</vt:lpstr>
      <vt:lpstr>Sakkal Majalla</vt:lpstr>
      <vt:lpstr>Segoe UI</vt:lpstr>
      <vt:lpstr>Wingdings</vt:lpstr>
      <vt:lpstr>BrushVTI</vt:lpstr>
      <vt:lpstr>MODULE 3 POST FALL , SHARPS SAFETY &amp; EFFECTIVE COMMUNICATION</vt:lpstr>
      <vt:lpstr>OUTLINE:</vt:lpstr>
      <vt:lpstr>Post fall intervention &amp; management strategies </vt:lpstr>
      <vt:lpstr>FALL</vt:lpstr>
      <vt:lpstr>Strategies</vt:lpstr>
      <vt:lpstr>عرض تقديمي في PowerPoint</vt:lpstr>
      <vt:lpstr>عرض تقديمي في PowerPoint</vt:lpstr>
      <vt:lpstr>Sharps safety &amp; safe injection practices</vt:lpstr>
      <vt:lpstr>Sharps</vt:lpstr>
      <vt:lpstr>Guidelines when you work with sharps.</vt:lpstr>
      <vt:lpstr>Sharps Disposal</vt:lpstr>
      <vt:lpstr>عرض تقديمي في PowerPoint</vt:lpstr>
      <vt:lpstr>Safe Injection Practices</vt:lpstr>
      <vt:lpstr>عرض تقديمي في PowerPoint</vt:lpstr>
      <vt:lpstr>Improving effective communication among health care workers</vt:lpstr>
      <vt:lpstr>عرض تقديمي في PowerPoint</vt:lpstr>
      <vt:lpstr>Communication Model</vt:lpstr>
      <vt:lpstr>Communication Methods</vt:lpstr>
      <vt:lpstr>Strategies for Effective Communication</vt:lpstr>
      <vt:lpstr>References</vt:lpstr>
      <vt:lpstr>ANY 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POST FALL , SHARPS SAFETY &amp; EFFECTIVE COMMUNICATION</dc:title>
  <dc:creator>مدى السدرة ID 442920354</dc:creator>
  <cp:lastModifiedBy>مدى السدرة ID 442920354</cp:lastModifiedBy>
  <cp:revision>1</cp:revision>
  <dcterms:created xsi:type="dcterms:W3CDTF">2024-01-28T17:52:05Z</dcterms:created>
  <dcterms:modified xsi:type="dcterms:W3CDTF">2024-01-28T19:14:43Z</dcterms:modified>
</cp:coreProperties>
</file>