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63" r:id="rId5"/>
    <p:sldId id="264" r:id="rId6"/>
    <p:sldId id="258" r:id="rId7"/>
    <p:sldId id="259" r:id="rId8"/>
    <p:sldId id="260" r:id="rId9"/>
    <p:sldId id="261" r:id="rId10"/>
    <p:sldId id="298" r:id="rId11"/>
    <p:sldId id="299" r:id="rId12"/>
    <p:sldId id="300" r:id="rId13"/>
    <p:sldId id="303" r:id="rId14"/>
    <p:sldId id="295" r:id="rId15"/>
    <p:sldId id="302" r:id="rId16"/>
    <p:sldId id="304" r:id="rId17"/>
    <p:sldId id="305" r:id="rId18"/>
    <p:sldId id="307" r:id="rId19"/>
    <p:sldId id="306" r:id="rId20"/>
    <p:sldId id="308" r:id="rId21"/>
    <p:sldId id="312" r:id="rId22"/>
    <p:sldId id="313" r:id="rId23"/>
    <p:sldId id="314" r:id="rId24"/>
    <p:sldId id="315" r:id="rId25"/>
    <p:sldId id="309" r:id="rId26"/>
    <p:sldId id="266" r:id="rId27"/>
    <p:sldId id="265"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96" r:id="rId44"/>
    <p:sldId id="297" r:id="rId45"/>
    <p:sldId id="282" r:id="rId46"/>
    <p:sldId id="283" r:id="rId47"/>
    <p:sldId id="284" r:id="rId48"/>
    <p:sldId id="285" r:id="rId49"/>
    <p:sldId id="286" r:id="rId50"/>
    <p:sldId id="288" r:id="rId51"/>
    <p:sldId id="287" r:id="rId52"/>
    <p:sldId id="289" r:id="rId53"/>
    <p:sldId id="290" r:id="rId54"/>
    <p:sldId id="291" r:id="rId55"/>
    <p:sldId id="292" r:id="rId56"/>
    <p:sldId id="294" r:id="rId57"/>
    <p:sldId id="310" r:id="rId58"/>
    <p:sldId id="311" r:id="rId59"/>
    <p:sldId id="293" r:id="rId60"/>
  </p:sldIdLst>
  <p:sldSz cx="12192000" cy="6858000"/>
  <p:notesSz cx="6858000" cy="9144000"/>
  <p:defaultTextStyle>
    <a:defPPr>
      <a:defRPr lang="ar-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DA4323-E459-4EA9-80C8-B6205B1733EB}" v="56" dt="2024-02-04T15:38:55.5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75" d="100"/>
          <a:sy n="75" d="100"/>
        </p:scale>
        <p:origin x="327"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361CA-3696-7F2D-5512-B63B9080FD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SA"/>
          </a:p>
        </p:txBody>
      </p:sp>
      <p:sp>
        <p:nvSpPr>
          <p:cNvPr id="3" name="Subtitle 2">
            <a:extLst>
              <a:ext uri="{FF2B5EF4-FFF2-40B4-BE49-F238E27FC236}">
                <a16:creationId xmlns:a16="http://schemas.microsoft.com/office/drawing/2014/main" id="{3E49536C-4807-1765-52F1-1D902D14E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SA"/>
          </a:p>
        </p:txBody>
      </p:sp>
      <p:sp>
        <p:nvSpPr>
          <p:cNvPr id="4" name="Date Placeholder 3">
            <a:extLst>
              <a:ext uri="{FF2B5EF4-FFF2-40B4-BE49-F238E27FC236}">
                <a16:creationId xmlns:a16="http://schemas.microsoft.com/office/drawing/2014/main" id="{021C5AA9-180E-4AB1-634A-C865F05934A6}"/>
              </a:ext>
            </a:extLst>
          </p:cNvPr>
          <p:cNvSpPr>
            <a:spLocks noGrp="1"/>
          </p:cNvSpPr>
          <p:nvPr>
            <p:ph type="dt" sz="half" idx="10"/>
          </p:nvPr>
        </p:nvSpPr>
        <p:spPr/>
        <p:txBody>
          <a:bodyPr/>
          <a:lstStyle/>
          <a:p>
            <a:fld id="{72413F1A-AC6D-47F6-80E5-C9A7147F70EF}" type="datetimeFigureOut">
              <a:rPr lang="ar-SA" smtClean="0"/>
              <a:t>23/07/1445</a:t>
            </a:fld>
            <a:endParaRPr lang="ar-SA"/>
          </a:p>
        </p:txBody>
      </p:sp>
      <p:sp>
        <p:nvSpPr>
          <p:cNvPr id="5" name="Footer Placeholder 4">
            <a:extLst>
              <a:ext uri="{FF2B5EF4-FFF2-40B4-BE49-F238E27FC236}">
                <a16:creationId xmlns:a16="http://schemas.microsoft.com/office/drawing/2014/main" id="{DD075261-F691-51FA-ABB6-6EBC55969A11}"/>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7605F5E2-B540-4524-ED1A-57F06D90D4F7}"/>
              </a:ext>
            </a:extLst>
          </p:cNvPr>
          <p:cNvSpPr>
            <a:spLocks noGrp="1"/>
          </p:cNvSpPr>
          <p:nvPr>
            <p:ph type="sldNum" sz="quarter" idx="12"/>
          </p:nvPr>
        </p:nvSpPr>
        <p:spPr/>
        <p:txBody>
          <a:bodyPr/>
          <a:lstStyle/>
          <a:p>
            <a:fld id="{602E543F-C701-4508-8BF5-792584DD69B9}" type="slidenum">
              <a:rPr lang="ar-SA" smtClean="0"/>
              <a:t>‹#›</a:t>
            </a:fld>
            <a:endParaRPr lang="ar-SA"/>
          </a:p>
        </p:txBody>
      </p:sp>
    </p:spTree>
    <p:extLst>
      <p:ext uri="{BB962C8B-B14F-4D97-AF65-F5344CB8AC3E}">
        <p14:creationId xmlns:p14="http://schemas.microsoft.com/office/powerpoint/2010/main" val="378314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CABA-D72A-906C-9A63-96FCAD5F3EA6}"/>
              </a:ext>
            </a:extLst>
          </p:cNvPr>
          <p:cNvSpPr>
            <a:spLocks noGrp="1"/>
          </p:cNvSpPr>
          <p:nvPr>
            <p:ph type="title"/>
          </p:nvPr>
        </p:nvSpPr>
        <p:spPr/>
        <p:txBody>
          <a:bodyPr/>
          <a:lstStyle/>
          <a:p>
            <a:r>
              <a:rPr lang="en-US"/>
              <a:t>Click to edit Master title style</a:t>
            </a:r>
            <a:endParaRPr lang="ar-SA"/>
          </a:p>
        </p:txBody>
      </p:sp>
      <p:sp>
        <p:nvSpPr>
          <p:cNvPr id="3" name="Vertical Text Placeholder 2">
            <a:extLst>
              <a:ext uri="{FF2B5EF4-FFF2-40B4-BE49-F238E27FC236}">
                <a16:creationId xmlns:a16="http://schemas.microsoft.com/office/drawing/2014/main" id="{FECF97AE-D4A1-10CD-D042-8E7DA344FA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a:extLst>
              <a:ext uri="{FF2B5EF4-FFF2-40B4-BE49-F238E27FC236}">
                <a16:creationId xmlns:a16="http://schemas.microsoft.com/office/drawing/2014/main" id="{74DF3744-DD20-0FB8-FCFF-0B352225503F}"/>
              </a:ext>
            </a:extLst>
          </p:cNvPr>
          <p:cNvSpPr>
            <a:spLocks noGrp="1"/>
          </p:cNvSpPr>
          <p:nvPr>
            <p:ph type="dt" sz="half" idx="10"/>
          </p:nvPr>
        </p:nvSpPr>
        <p:spPr/>
        <p:txBody>
          <a:bodyPr/>
          <a:lstStyle/>
          <a:p>
            <a:fld id="{72413F1A-AC6D-47F6-80E5-C9A7147F70EF}" type="datetimeFigureOut">
              <a:rPr lang="ar-SA" smtClean="0"/>
              <a:t>23/07/1445</a:t>
            </a:fld>
            <a:endParaRPr lang="ar-SA"/>
          </a:p>
        </p:txBody>
      </p:sp>
      <p:sp>
        <p:nvSpPr>
          <p:cNvPr id="5" name="Footer Placeholder 4">
            <a:extLst>
              <a:ext uri="{FF2B5EF4-FFF2-40B4-BE49-F238E27FC236}">
                <a16:creationId xmlns:a16="http://schemas.microsoft.com/office/drawing/2014/main" id="{6AD7B0FC-BE69-44C2-8C89-7B20A8B3C850}"/>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DFBD5BC1-2C6B-4825-34B9-5DD0905CD5C5}"/>
              </a:ext>
            </a:extLst>
          </p:cNvPr>
          <p:cNvSpPr>
            <a:spLocks noGrp="1"/>
          </p:cNvSpPr>
          <p:nvPr>
            <p:ph type="sldNum" sz="quarter" idx="12"/>
          </p:nvPr>
        </p:nvSpPr>
        <p:spPr/>
        <p:txBody>
          <a:bodyPr/>
          <a:lstStyle/>
          <a:p>
            <a:fld id="{602E543F-C701-4508-8BF5-792584DD69B9}" type="slidenum">
              <a:rPr lang="ar-SA" smtClean="0"/>
              <a:t>‹#›</a:t>
            </a:fld>
            <a:endParaRPr lang="ar-SA"/>
          </a:p>
        </p:txBody>
      </p:sp>
    </p:spTree>
    <p:extLst>
      <p:ext uri="{BB962C8B-B14F-4D97-AF65-F5344CB8AC3E}">
        <p14:creationId xmlns:p14="http://schemas.microsoft.com/office/powerpoint/2010/main" val="2545831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D94561-4B14-9335-5726-D3C2982BA2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r-SA"/>
          </a:p>
        </p:txBody>
      </p:sp>
      <p:sp>
        <p:nvSpPr>
          <p:cNvPr id="3" name="Vertical Text Placeholder 2">
            <a:extLst>
              <a:ext uri="{FF2B5EF4-FFF2-40B4-BE49-F238E27FC236}">
                <a16:creationId xmlns:a16="http://schemas.microsoft.com/office/drawing/2014/main" id="{02B4C914-7C86-8295-D172-2B0A8436E0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a:extLst>
              <a:ext uri="{FF2B5EF4-FFF2-40B4-BE49-F238E27FC236}">
                <a16:creationId xmlns:a16="http://schemas.microsoft.com/office/drawing/2014/main" id="{A228DF53-F43B-88BE-8EDD-70401BF0E437}"/>
              </a:ext>
            </a:extLst>
          </p:cNvPr>
          <p:cNvSpPr>
            <a:spLocks noGrp="1"/>
          </p:cNvSpPr>
          <p:nvPr>
            <p:ph type="dt" sz="half" idx="10"/>
          </p:nvPr>
        </p:nvSpPr>
        <p:spPr/>
        <p:txBody>
          <a:bodyPr/>
          <a:lstStyle/>
          <a:p>
            <a:fld id="{72413F1A-AC6D-47F6-80E5-C9A7147F70EF}" type="datetimeFigureOut">
              <a:rPr lang="ar-SA" smtClean="0"/>
              <a:t>23/07/1445</a:t>
            </a:fld>
            <a:endParaRPr lang="ar-SA"/>
          </a:p>
        </p:txBody>
      </p:sp>
      <p:sp>
        <p:nvSpPr>
          <p:cNvPr id="5" name="Footer Placeholder 4">
            <a:extLst>
              <a:ext uri="{FF2B5EF4-FFF2-40B4-BE49-F238E27FC236}">
                <a16:creationId xmlns:a16="http://schemas.microsoft.com/office/drawing/2014/main" id="{83440495-9640-5B89-E739-5BBA2E578D99}"/>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1E28D02E-0392-514D-2BBD-865F46FFE405}"/>
              </a:ext>
            </a:extLst>
          </p:cNvPr>
          <p:cNvSpPr>
            <a:spLocks noGrp="1"/>
          </p:cNvSpPr>
          <p:nvPr>
            <p:ph type="sldNum" sz="quarter" idx="12"/>
          </p:nvPr>
        </p:nvSpPr>
        <p:spPr/>
        <p:txBody>
          <a:bodyPr/>
          <a:lstStyle/>
          <a:p>
            <a:fld id="{602E543F-C701-4508-8BF5-792584DD69B9}" type="slidenum">
              <a:rPr lang="ar-SA" smtClean="0"/>
              <a:t>‹#›</a:t>
            </a:fld>
            <a:endParaRPr lang="ar-SA"/>
          </a:p>
        </p:txBody>
      </p:sp>
    </p:spTree>
    <p:extLst>
      <p:ext uri="{BB962C8B-B14F-4D97-AF65-F5344CB8AC3E}">
        <p14:creationId xmlns:p14="http://schemas.microsoft.com/office/powerpoint/2010/main" val="2021944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E8F75-2EF6-F305-A938-D1759FEF6816}"/>
              </a:ext>
            </a:extLst>
          </p:cNvPr>
          <p:cNvSpPr>
            <a:spLocks noGrp="1"/>
          </p:cNvSpPr>
          <p:nvPr>
            <p:ph type="title"/>
          </p:nvPr>
        </p:nvSpPr>
        <p:spPr/>
        <p:txBody>
          <a:bodyPr/>
          <a:lstStyle/>
          <a:p>
            <a:r>
              <a:rPr lang="en-US"/>
              <a:t>Click to edit Master title style</a:t>
            </a:r>
            <a:endParaRPr lang="ar-SA"/>
          </a:p>
        </p:txBody>
      </p:sp>
      <p:sp>
        <p:nvSpPr>
          <p:cNvPr id="3" name="Content Placeholder 2">
            <a:extLst>
              <a:ext uri="{FF2B5EF4-FFF2-40B4-BE49-F238E27FC236}">
                <a16:creationId xmlns:a16="http://schemas.microsoft.com/office/drawing/2014/main" id="{6A8AEDA9-BF6F-12A3-3ECE-B10A339EBE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a:extLst>
              <a:ext uri="{FF2B5EF4-FFF2-40B4-BE49-F238E27FC236}">
                <a16:creationId xmlns:a16="http://schemas.microsoft.com/office/drawing/2014/main" id="{3B31F30B-9E8A-6F22-43BC-394EA59E0E92}"/>
              </a:ext>
            </a:extLst>
          </p:cNvPr>
          <p:cNvSpPr>
            <a:spLocks noGrp="1"/>
          </p:cNvSpPr>
          <p:nvPr>
            <p:ph type="dt" sz="half" idx="10"/>
          </p:nvPr>
        </p:nvSpPr>
        <p:spPr/>
        <p:txBody>
          <a:bodyPr/>
          <a:lstStyle/>
          <a:p>
            <a:fld id="{72413F1A-AC6D-47F6-80E5-C9A7147F70EF}" type="datetimeFigureOut">
              <a:rPr lang="ar-SA" smtClean="0"/>
              <a:t>23/07/1445</a:t>
            </a:fld>
            <a:endParaRPr lang="ar-SA"/>
          </a:p>
        </p:txBody>
      </p:sp>
      <p:sp>
        <p:nvSpPr>
          <p:cNvPr id="5" name="Footer Placeholder 4">
            <a:extLst>
              <a:ext uri="{FF2B5EF4-FFF2-40B4-BE49-F238E27FC236}">
                <a16:creationId xmlns:a16="http://schemas.microsoft.com/office/drawing/2014/main" id="{5337708E-63ED-B8C2-A3D1-D4B58DF11952}"/>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F7738FCC-D4A3-4FC7-3BFA-FC9F4D126E2B}"/>
              </a:ext>
            </a:extLst>
          </p:cNvPr>
          <p:cNvSpPr>
            <a:spLocks noGrp="1"/>
          </p:cNvSpPr>
          <p:nvPr>
            <p:ph type="sldNum" sz="quarter" idx="12"/>
          </p:nvPr>
        </p:nvSpPr>
        <p:spPr/>
        <p:txBody>
          <a:bodyPr/>
          <a:lstStyle/>
          <a:p>
            <a:fld id="{602E543F-C701-4508-8BF5-792584DD69B9}" type="slidenum">
              <a:rPr lang="ar-SA" smtClean="0"/>
              <a:t>‹#›</a:t>
            </a:fld>
            <a:endParaRPr lang="ar-SA"/>
          </a:p>
        </p:txBody>
      </p:sp>
    </p:spTree>
    <p:extLst>
      <p:ext uri="{BB962C8B-B14F-4D97-AF65-F5344CB8AC3E}">
        <p14:creationId xmlns:p14="http://schemas.microsoft.com/office/powerpoint/2010/main" val="2179393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B0D5D-3A50-1D4F-0FBA-A8622A054F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SA"/>
          </a:p>
        </p:txBody>
      </p:sp>
      <p:sp>
        <p:nvSpPr>
          <p:cNvPr id="3" name="Text Placeholder 2">
            <a:extLst>
              <a:ext uri="{FF2B5EF4-FFF2-40B4-BE49-F238E27FC236}">
                <a16:creationId xmlns:a16="http://schemas.microsoft.com/office/drawing/2014/main" id="{43AAD79C-57B1-BAA1-3FD3-292BB10E5C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F23582-EC21-6339-8349-DBC630D324B2}"/>
              </a:ext>
            </a:extLst>
          </p:cNvPr>
          <p:cNvSpPr>
            <a:spLocks noGrp="1"/>
          </p:cNvSpPr>
          <p:nvPr>
            <p:ph type="dt" sz="half" idx="10"/>
          </p:nvPr>
        </p:nvSpPr>
        <p:spPr/>
        <p:txBody>
          <a:bodyPr/>
          <a:lstStyle/>
          <a:p>
            <a:fld id="{72413F1A-AC6D-47F6-80E5-C9A7147F70EF}" type="datetimeFigureOut">
              <a:rPr lang="ar-SA" smtClean="0"/>
              <a:t>23/07/1445</a:t>
            </a:fld>
            <a:endParaRPr lang="ar-SA"/>
          </a:p>
        </p:txBody>
      </p:sp>
      <p:sp>
        <p:nvSpPr>
          <p:cNvPr id="5" name="Footer Placeholder 4">
            <a:extLst>
              <a:ext uri="{FF2B5EF4-FFF2-40B4-BE49-F238E27FC236}">
                <a16:creationId xmlns:a16="http://schemas.microsoft.com/office/drawing/2014/main" id="{174B6D1D-C457-C183-6306-1682A16BC802}"/>
              </a:ext>
            </a:extLst>
          </p:cNvPr>
          <p:cNvSpPr>
            <a:spLocks noGrp="1"/>
          </p:cNvSpPr>
          <p:nvPr>
            <p:ph type="ftr" sz="quarter" idx="11"/>
          </p:nvPr>
        </p:nvSpPr>
        <p:spPr/>
        <p:txBody>
          <a:bodyPr/>
          <a:lstStyle/>
          <a:p>
            <a:endParaRPr lang="ar-SA"/>
          </a:p>
        </p:txBody>
      </p:sp>
      <p:sp>
        <p:nvSpPr>
          <p:cNvPr id="6" name="Slide Number Placeholder 5">
            <a:extLst>
              <a:ext uri="{FF2B5EF4-FFF2-40B4-BE49-F238E27FC236}">
                <a16:creationId xmlns:a16="http://schemas.microsoft.com/office/drawing/2014/main" id="{D300625C-424C-0A09-8B43-090B2CFB6598}"/>
              </a:ext>
            </a:extLst>
          </p:cNvPr>
          <p:cNvSpPr>
            <a:spLocks noGrp="1"/>
          </p:cNvSpPr>
          <p:nvPr>
            <p:ph type="sldNum" sz="quarter" idx="12"/>
          </p:nvPr>
        </p:nvSpPr>
        <p:spPr/>
        <p:txBody>
          <a:bodyPr/>
          <a:lstStyle/>
          <a:p>
            <a:fld id="{602E543F-C701-4508-8BF5-792584DD69B9}" type="slidenum">
              <a:rPr lang="ar-SA" smtClean="0"/>
              <a:t>‹#›</a:t>
            </a:fld>
            <a:endParaRPr lang="ar-SA"/>
          </a:p>
        </p:txBody>
      </p:sp>
    </p:spTree>
    <p:extLst>
      <p:ext uri="{BB962C8B-B14F-4D97-AF65-F5344CB8AC3E}">
        <p14:creationId xmlns:p14="http://schemas.microsoft.com/office/powerpoint/2010/main" val="187313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C5B31-473D-DF02-0172-30C1B689D134}"/>
              </a:ext>
            </a:extLst>
          </p:cNvPr>
          <p:cNvSpPr>
            <a:spLocks noGrp="1"/>
          </p:cNvSpPr>
          <p:nvPr>
            <p:ph type="title"/>
          </p:nvPr>
        </p:nvSpPr>
        <p:spPr/>
        <p:txBody>
          <a:bodyPr/>
          <a:lstStyle/>
          <a:p>
            <a:r>
              <a:rPr lang="en-US"/>
              <a:t>Click to edit Master title style</a:t>
            </a:r>
            <a:endParaRPr lang="ar-SA"/>
          </a:p>
        </p:txBody>
      </p:sp>
      <p:sp>
        <p:nvSpPr>
          <p:cNvPr id="3" name="Content Placeholder 2">
            <a:extLst>
              <a:ext uri="{FF2B5EF4-FFF2-40B4-BE49-F238E27FC236}">
                <a16:creationId xmlns:a16="http://schemas.microsoft.com/office/drawing/2014/main" id="{95C233FF-03E0-59D4-2CE0-D54F6D0EDF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a:extLst>
              <a:ext uri="{FF2B5EF4-FFF2-40B4-BE49-F238E27FC236}">
                <a16:creationId xmlns:a16="http://schemas.microsoft.com/office/drawing/2014/main" id="{E4F68328-82AD-F00A-2FD6-C26D59EA89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Date Placeholder 4">
            <a:extLst>
              <a:ext uri="{FF2B5EF4-FFF2-40B4-BE49-F238E27FC236}">
                <a16:creationId xmlns:a16="http://schemas.microsoft.com/office/drawing/2014/main" id="{BF7FE688-91D0-024A-2396-DCF694A116C8}"/>
              </a:ext>
            </a:extLst>
          </p:cNvPr>
          <p:cNvSpPr>
            <a:spLocks noGrp="1"/>
          </p:cNvSpPr>
          <p:nvPr>
            <p:ph type="dt" sz="half" idx="10"/>
          </p:nvPr>
        </p:nvSpPr>
        <p:spPr/>
        <p:txBody>
          <a:bodyPr/>
          <a:lstStyle/>
          <a:p>
            <a:fld id="{72413F1A-AC6D-47F6-80E5-C9A7147F70EF}" type="datetimeFigureOut">
              <a:rPr lang="ar-SA" smtClean="0"/>
              <a:t>23/07/1445</a:t>
            </a:fld>
            <a:endParaRPr lang="ar-SA"/>
          </a:p>
        </p:txBody>
      </p:sp>
      <p:sp>
        <p:nvSpPr>
          <p:cNvPr id="6" name="Footer Placeholder 5">
            <a:extLst>
              <a:ext uri="{FF2B5EF4-FFF2-40B4-BE49-F238E27FC236}">
                <a16:creationId xmlns:a16="http://schemas.microsoft.com/office/drawing/2014/main" id="{A4E99894-4F39-0C6D-40A6-DEA790A8B0D4}"/>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BF2D7450-7938-57CF-55D6-4BB6C19A341D}"/>
              </a:ext>
            </a:extLst>
          </p:cNvPr>
          <p:cNvSpPr>
            <a:spLocks noGrp="1"/>
          </p:cNvSpPr>
          <p:nvPr>
            <p:ph type="sldNum" sz="quarter" idx="12"/>
          </p:nvPr>
        </p:nvSpPr>
        <p:spPr/>
        <p:txBody>
          <a:bodyPr/>
          <a:lstStyle/>
          <a:p>
            <a:fld id="{602E543F-C701-4508-8BF5-792584DD69B9}" type="slidenum">
              <a:rPr lang="ar-SA" smtClean="0"/>
              <a:t>‹#›</a:t>
            </a:fld>
            <a:endParaRPr lang="ar-SA"/>
          </a:p>
        </p:txBody>
      </p:sp>
    </p:spTree>
    <p:extLst>
      <p:ext uri="{BB962C8B-B14F-4D97-AF65-F5344CB8AC3E}">
        <p14:creationId xmlns:p14="http://schemas.microsoft.com/office/powerpoint/2010/main" val="2018448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405CA-AF94-B7B4-B5AC-6901F9B5EF9A}"/>
              </a:ext>
            </a:extLst>
          </p:cNvPr>
          <p:cNvSpPr>
            <a:spLocks noGrp="1"/>
          </p:cNvSpPr>
          <p:nvPr>
            <p:ph type="title"/>
          </p:nvPr>
        </p:nvSpPr>
        <p:spPr>
          <a:xfrm>
            <a:off x="839788" y="365125"/>
            <a:ext cx="10515600" cy="1325563"/>
          </a:xfrm>
        </p:spPr>
        <p:txBody>
          <a:bodyPr/>
          <a:lstStyle/>
          <a:p>
            <a:r>
              <a:rPr lang="en-US"/>
              <a:t>Click to edit Master title style</a:t>
            </a:r>
            <a:endParaRPr lang="ar-SA"/>
          </a:p>
        </p:txBody>
      </p:sp>
      <p:sp>
        <p:nvSpPr>
          <p:cNvPr id="3" name="Text Placeholder 2">
            <a:extLst>
              <a:ext uri="{FF2B5EF4-FFF2-40B4-BE49-F238E27FC236}">
                <a16:creationId xmlns:a16="http://schemas.microsoft.com/office/drawing/2014/main" id="{148C544F-073B-E611-3C18-DD448D8B97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A784F1-4389-706A-B862-13DF43071D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a:extLst>
              <a:ext uri="{FF2B5EF4-FFF2-40B4-BE49-F238E27FC236}">
                <a16:creationId xmlns:a16="http://schemas.microsoft.com/office/drawing/2014/main" id="{1479A581-D1DA-83AF-E95D-C6E2C87FBA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859A6C-59A3-525F-F88A-56851032E4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Date Placeholder 6">
            <a:extLst>
              <a:ext uri="{FF2B5EF4-FFF2-40B4-BE49-F238E27FC236}">
                <a16:creationId xmlns:a16="http://schemas.microsoft.com/office/drawing/2014/main" id="{46A51320-C173-4BF6-5354-EA813D446E2C}"/>
              </a:ext>
            </a:extLst>
          </p:cNvPr>
          <p:cNvSpPr>
            <a:spLocks noGrp="1"/>
          </p:cNvSpPr>
          <p:nvPr>
            <p:ph type="dt" sz="half" idx="10"/>
          </p:nvPr>
        </p:nvSpPr>
        <p:spPr/>
        <p:txBody>
          <a:bodyPr/>
          <a:lstStyle/>
          <a:p>
            <a:fld id="{72413F1A-AC6D-47F6-80E5-C9A7147F70EF}" type="datetimeFigureOut">
              <a:rPr lang="ar-SA" smtClean="0"/>
              <a:t>23/07/1445</a:t>
            </a:fld>
            <a:endParaRPr lang="ar-SA"/>
          </a:p>
        </p:txBody>
      </p:sp>
      <p:sp>
        <p:nvSpPr>
          <p:cNvPr id="8" name="Footer Placeholder 7">
            <a:extLst>
              <a:ext uri="{FF2B5EF4-FFF2-40B4-BE49-F238E27FC236}">
                <a16:creationId xmlns:a16="http://schemas.microsoft.com/office/drawing/2014/main" id="{C468A6B8-BF7C-7FEF-1806-918A6F606CEF}"/>
              </a:ext>
            </a:extLst>
          </p:cNvPr>
          <p:cNvSpPr>
            <a:spLocks noGrp="1"/>
          </p:cNvSpPr>
          <p:nvPr>
            <p:ph type="ftr" sz="quarter" idx="11"/>
          </p:nvPr>
        </p:nvSpPr>
        <p:spPr/>
        <p:txBody>
          <a:bodyPr/>
          <a:lstStyle/>
          <a:p>
            <a:endParaRPr lang="ar-SA"/>
          </a:p>
        </p:txBody>
      </p:sp>
      <p:sp>
        <p:nvSpPr>
          <p:cNvPr id="9" name="Slide Number Placeholder 8">
            <a:extLst>
              <a:ext uri="{FF2B5EF4-FFF2-40B4-BE49-F238E27FC236}">
                <a16:creationId xmlns:a16="http://schemas.microsoft.com/office/drawing/2014/main" id="{6435219C-B125-6581-4DC4-92EED770C0B4}"/>
              </a:ext>
            </a:extLst>
          </p:cNvPr>
          <p:cNvSpPr>
            <a:spLocks noGrp="1"/>
          </p:cNvSpPr>
          <p:nvPr>
            <p:ph type="sldNum" sz="quarter" idx="12"/>
          </p:nvPr>
        </p:nvSpPr>
        <p:spPr/>
        <p:txBody>
          <a:bodyPr/>
          <a:lstStyle/>
          <a:p>
            <a:fld id="{602E543F-C701-4508-8BF5-792584DD69B9}" type="slidenum">
              <a:rPr lang="ar-SA" smtClean="0"/>
              <a:t>‹#›</a:t>
            </a:fld>
            <a:endParaRPr lang="ar-SA"/>
          </a:p>
        </p:txBody>
      </p:sp>
    </p:spTree>
    <p:extLst>
      <p:ext uri="{BB962C8B-B14F-4D97-AF65-F5344CB8AC3E}">
        <p14:creationId xmlns:p14="http://schemas.microsoft.com/office/powerpoint/2010/main" val="649531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AA6F4-346A-93D3-9BC1-438C4F1CF0A3}"/>
              </a:ext>
            </a:extLst>
          </p:cNvPr>
          <p:cNvSpPr>
            <a:spLocks noGrp="1"/>
          </p:cNvSpPr>
          <p:nvPr>
            <p:ph type="title"/>
          </p:nvPr>
        </p:nvSpPr>
        <p:spPr/>
        <p:txBody>
          <a:bodyPr/>
          <a:lstStyle/>
          <a:p>
            <a:r>
              <a:rPr lang="en-US"/>
              <a:t>Click to edit Master title style</a:t>
            </a:r>
            <a:endParaRPr lang="ar-SA"/>
          </a:p>
        </p:txBody>
      </p:sp>
      <p:sp>
        <p:nvSpPr>
          <p:cNvPr id="3" name="Date Placeholder 2">
            <a:extLst>
              <a:ext uri="{FF2B5EF4-FFF2-40B4-BE49-F238E27FC236}">
                <a16:creationId xmlns:a16="http://schemas.microsoft.com/office/drawing/2014/main" id="{0F4881C9-FFD3-3ACC-107A-37D9FD61CE62}"/>
              </a:ext>
            </a:extLst>
          </p:cNvPr>
          <p:cNvSpPr>
            <a:spLocks noGrp="1"/>
          </p:cNvSpPr>
          <p:nvPr>
            <p:ph type="dt" sz="half" idx="10"/>
          </p:nvPr>
        </p:nvSpPr>
        <p:spPr/>
        <p:txBody>
          <a:bodyPr/>
          <a:lstStyle/>
          <a:p>
            <a:fld id="{72413F1A-AC6D-47F6-80E5-C9A7147F70EF}" type="datetimeFigureOut">
              <a:rPr lang="ar-SA" smtClean="0"/>
              <a:t>23/07/1445</a:t>
            </a:fld>
            <a:endParaRPr lang="ar-SA"/>
          </a:p>
        </p:txBody>
      </p:sp>
      <p:sp>
        <p:nvSpPr>
          <p:cNvPr id="4" name="Footer Placeholder 3">
            <a:extLst>
              <a:ext uri="{FF2B5EF4-FFF2-40B4-BE49-F238E27FC236}">
                <a16:creationId xmlns:a16="http://schemas.microsoft.com/office/drawing/2014/main" id="{57EABC54-40C1-1C7D-D268-E32F62F9836D}"/>
              </a:ext>
            </a:extLst>
          </p:cNvPr>
          <p:cNvSpPr>
            <a:spLocks noGrp="1"/>
          </p:cNvSpPr>
          <p:nvPr>
            <p:ph type="ftr" sz="quarter" idx="11"/>
          </p:nvPr>
        </p:nvSpPr>
        <p:spPr/>
        <p:txBody>
          <a:bodyPr/>
          <a:lstStyle/>
          <a:p>
            <a:endParaRPr lang="ar-SA"/>
          </a:p>
        </p:txBody>
      </p:sp>
      <p:sp>
        <p:nvSpPr>
          <p:cNvPr id="5" name="Slide Number Placeholder 4">
            <a:extLst>
              <a:ext uri="{FF2B5EF4-FFF2-40B4-BE49-F238E27FC236}">
                <a16:creationId xmlns:a16="http://schemas.microsoft.com/office/drawing/2014/main" id="{43B860F6-AC6F-A90B-94CA-288BE994D121}"/>
              </a:ext>
            </a:extLst>
          </p:cNvPr>
          <p:cNvSpPr>
            <a:spLocks noGrp="1"/>
          </p:cNvSpPr>
          <p:nvPr>
            <p:ph type="sldNum" sz="quarter" idx="12"/>
          </p:nvPr>
        </p:nvSpPr>
        <p:spPr/>
        <p:txBody>
          <a:bodyPr/>
          <a:lstStyle/>
          <a:p>
            <a:fld id="{602E543F-C701-4508-8BF5-792584DD69B9}" type="slidenum">
              <a:rPr lang="ar-SA" smtClean="0"/>
              <a:t>‹#›</a:t>
            </a:fld>
            <a:endParaRPr lang="ar-SA"/>
          </a:p>
        </p:txBody>
      </p:sp>
    </p:spTree>
    <p:extLst>
      <p:ext uri="{BB962C8B-B14F-4D97-AF65-F5344CB8AC3E}">
        <p14:creationId xmlns:p14="http://schemas.microsoft.com/office/powerpoint/2010/main" val="1275207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FB3F9D-5D4E-49D3-3122-4859ACCE3A3D}"/>
              </a:ext>
            </a:extLst>
          </p:cNvPr>
          <p:cNvSpPr>
            <a:spLocks noGrp="1"/>
          </p:cNvSpPr>
          <p:nvPr>
            <p:ph type="dt" sz="half" idx="10"/>
          </p:nvPr>
        </p:nvSpPr>
        <p:spPr/>
        <p:txBody>
          <a:bodyPr/>
          <a:lstStyle/>
          <a:p>
            <a:fld id="{72413F1A-AC6D-47F6-80E5-C9A7147F70EF}" type="datetimeFigureOut">
              <a:rPr lang="ar-SA" smtClean="0"/>
              <a:t>23/07/1445</a:t>
            </a:fld>
            <a:endParaRPr lang="ar-SA"/>
          </a:p>
        </p:txBody>
      </p:sp>
      <p:sp>
        <p:nvSpPr>
          <p:cNvPr id="3" name="Footer Placeholder 2">
            <a:extLst>
              <a:ext uri="{FF2B5EF4-FFF2-40B4-BE49-F238E27FC236}">
                <a16:creationId xmlns:a16="http://schemas.microsoft.com/office/drawing/2014/main" id="{DEBEE822-1E8D-E72F-F79D-176376B39825}"/>
              </a:ext>
            </a:extLst>
          </p:cNvPr>
          <p:cNvSpPr>
            <a:spLocks noGrp="1"/>
          </p:cNvSpPr>
          <p:nvPr>
            <p:ph type="ftr" sz="quarter" idx="11"/>
          </p:nvPr>
        </p:nvSpPr>
        <p:spPr/>
        <p:txBody>
          <a:bodyPr/>
          <a:lstStyle/>
          <a:p>
            <a:endParaRPr lang="ar-SA"/>
          </a:p>
        </p:txBody>
      </p:sp>
      <p:sp>
        <p:nvSpPr>
          <p:cNvPr id="4" name="Slide Number Placeholder 3">
            <a:extLst>
              <a:ext uri="{FF2B5EF4-FFF2-40B4-BE49-F238E27FC236}">
                <a16:creationId xmlns:a16="http://schemas.microsoft.com/office/drawing/2014/main" id="{0B70F5C0-1E1B-54EA-2E0B-C1AA667F44AF}"/>
              </a:ext>
            </a:extLst>
          </p:cNvPr>
          <p:cNvSpPr>
            <a:spLocks noGrp="1"/>
          </p:cNvSpPr>
          <p:nvPr>
            <p:ph type="sldNum" sz="quarter" idx="12"/>
          </p:nvPr>
        </p:nvSpPr>
        <p:spPr/>
        <p:txBody>
          <a:bodyPr/>
          <a:lstStyle/>
          <a:p>
            <a:fld id="{602E543F-C701-4508-8BF5-792584DD69B9}" type="slidenum">
              <a:rPr lang="ar-SA" smtClean="0"/>
              <a:t>‹#›</a:t>
            </a:fld>
            <a:endParaRPr lang="ar-SA"/>
          </a:p>
        </p:txBody>
      </p:sp>
    </p:spTree>
    <p:extLst>
      <p:ext uri="{BB962C8B-B14F-4D97-AF65-F5344CB8AC3E}">
        <p14:creationId xmlns:p14="http://schemas.microsoft.com/office/powerpoint/2010/main" val="39982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E8FD0-67D6-9386-6159-040D03A26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SA"/>
          </a:p>
        </p:txBody>
      </p:sp>
      <p:sp>
        <p:nvSpPr>
          <p:cNvPr id="3" name="Content Placeholder 2">
            <a:extLst>
              <a:ext uri="{FF2B5EF4-FFF2-40B4-BE49-F238E27FC236}">
                <a16:creationId xmlns:a16="http://schemas.microsoft.com/office/drawing/2014/main" id="{518D038B-D5BA-8255-C299-7FC4AE2C4E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a:extLst>
              <a:ext uri="{FF2B5EF4-FFF2-40B4-BE49-F238E27FC236}">
                <a16:creationId xmlns:a16="http://schemas.microsoft.com/office/drawing/2014/main" id="{ABBF154E-0C10-3781-2E75-F7FD6C7B3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0686F0-9CF8-C2FA-9DDF-C02B7583A03F}"/>
              </a:ext>
            </a:extLst>
          </p:cNvPr>
          <p:cNvSpPr>
            <a:spLocks noGrp="1"/>
          </p:cNvSpPr>
          <p:nvPr>
            <p:ph type="dt" sz="half" idx="10"/>
          </p:nvPr>
        </p:nvSpPr>
        <p:spPr/>
        <p:txBody>
          <a:bodyPr/>
          <a:lstStyle/>
          <a:p>
            <a:fld id="{72413F1A-AC6D-47F6-80E5-C9A7147F70EF}" type="datetimeFigureOut">
              <a:rPr lang="ar-SA" smtClean="0"/>
              <a:t>23/07/1445</a:t>
            </a:fld>
            <a:endParaRPr lang="ar-SA"/>
          </a:p>
        </p:txBody>
      </p:sp>
      <p:sp>
        <p:nvSpPr>
          <p:cNvPr id="6" name="Footer Placeholder 5">
            <a:extLst>
              <a:ext uri="{FF2B5EF4-FFF2-40B4-BE49-F238E27FC236}">
                <a16:creationId xmlns:a16="http://schemas.microsoft.com/office/drawing/2014/main" id="{8EEE5256-D8A6-5F90-9BD6-7EA3F6A7DC25}"/>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FFF9A531-C020-CF40-9021-063F57175356}"/>
              </a:ext>
            </a:extLst>
          </p:cNvPr>
          <p:cNvSpPr>
            <a:spLocks noGrp="1"/>
          </p:cNvSpPr>
          <p:nvPr>
            <p:ph type="sldNum" sz="quarter" idx="12"/>
          </p:nvPr>
        </p:nvSpPr>
        <p:spPr/>
        <p:txBody>
          <a:bodyPr/>
          <a:lstStyle/>
          <a:p>
            <a:fld id="{602E543F-C701-4508-8BF5-792584DD69B9}" type="slidenum">
              <a:rPr lang="ar-SA" smtClean="0"/>
              <a:t>‹#›</a:t>
            </a:fld>
            <a:endParaRPr lang="ar-SA"/>
          </a:p>
        </p:txBody>
      </p:sp>
    </p:spTree>
    <p:extLst>
      <p:ext uri="{BB962C8B-B14F-4D97-AF65-F5344CB8AC3E}">
        <p14:creationId xmlns:p14="http://schemas.microsoft.com/office/powerpoint/2010/main" val="51636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414C-FCBB-7DCD-32D9-9546CEB6BC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SA"/>
          </a:p>
        </p:txBody>
      </p:sp>
      <p:sp>
        <p:nvSpPr>
          <p:cNvPr id="3" name="Picture Placeholder 2">
            <a:extLst>
              <a:ext uri="{FF2B5EF4-FFF2-40B4-BE49-F238E27FC236}">
                <a16:creationId xmlns:a16="http://schemas.microsoft.com/office/drawing/2014/main" id="{C4A4EC9B-70E2-70F0-0BBE-B52EB2948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a:extLst>
              <a:ext uri="{FF2B5EF4-FFF2-40B4-BE49-F238E27FC236}">
                <a16:creationId xmlns:a16="http://schemas.microsoft.com/office/drawing/2014/main" id="{1F334FC4-8B6E-BE73-4095-06D759B35E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5B142E-9946-B37A-8B43-A81452B16A76}"/>
              </a:ext>
            </a:extLst>
          </p:cNvPr>
          <p:cNvSpPr>
            <a:spLocks noGrp="1"/>
          </p:cNvSpPr>
          <p:nvPr>
            <p:ph type="dt" sz="half" idx="10"/>
          </p:nvPr>
        </p:nvSpPr>
        <p:spPr/>
        <p:txBody>
          <a:bodyPr/>
          <a:lstStyle/>
          <a:p>
            <a:fld id="{72413F1A-AC6D-47F6-80E5-C9A7147F70EF}" type="datetimeFigureOut">
              <a:rPr lang="ar-SA" smtClean="0"/>
              <a:t>23/07/1445</a:t>
            </a:fld>
            <a:endParaRPr lang="ar-SA"/>
          </a:p>
        </p:txBody>
      </p:sp>
      <p:sp>
        <p:nvSpPr>
          <p:cNvPr id="6" name="Footer Placeholder 5">
            <a:extLst>
              <a:ext uri="{FF2B5EF4-FFF2-40B4-BE49-F238E27FC236}">
                <a16:creationId xmlns:a16="http://schemas.microsoft.com/office/drawing/2014/main" id="{F9E670EA-6746-D6B1-8C16-F91ECCDD828A}"/>
              </a:ext>
            </a:extLst>
          </p:cNvPr>
          <p:cNvSpPr>
            <a:spLocks noGrp="1"/>
          </p:cNvSpPr>
          <p:nvPr>
            <p:ph type="ftr" sz="quarter" idx="11"/>
          </p:nvPr>
        </p:nvSpPr>
        <p:spPr/>
        <p:txBody>
          <a:bodyPr/>
          <a:lstStyle/>
          <a:p>
            <a:endParaRPr lang="ar-SA"/>
          </a:p>
        </p:txBody>
      </p:sp>
      <p:sp>
        <p:nvSpPr>
          <p:cNvPr id="7" name="Slide Number Placeholder 6">
            <a:extLst>
              <a:ext uri="{FF2B5EF4-FFF2-40B4-BE49-F238E27FC236}">
                <a16:creationId xmlns:a16="http://schemas.microsoft.com/office/drawing/2014/main" id="{0C6D0DEB-653C-1952-BB29-11CDBDDDD5DF}"/>
              </a:ext>
            </a:extLst>
          </p:cNvPr>
          <p:cNvSpPr>
            <a:spLocks noGrp="1"/>
          </p:cNvSpPr>
          <p:nvPr>
            <p:ph type="sldNum" sz="quarter" idx="12"/>
          </p:nvPr>
        </p:nvSpPr>
        <p:spPr/>
        <p:txBody>
          <a:bodyPr/>
          <a:lstStyle/>
          <a:p>
            <a:fld id="{602E543F-C701-4508-8BF5-792584DD69B9}" type="slidenum">
              <a:rPr lang="ar-SA" smtClean="0"/>
              <a:t>‹#›</a:t>
            </a:fld>
            <a:endParaRPr lang="ar-SA"/>
          </a:p>
        </p:txBody>
      </p:sp>
    </p:spTree>
    <p:extLst>
      <p:ext uri="{BB962C8B-B14F-4D97-AF65-F5344CB8AC3E}">
        <p14:creationId xmlns:p14="http://schemas.microsoft.com/office/powerpoint/2010/main" val="2088811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77B7F3-7C3D-1792-9212-B36A37E76B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SA"/>
          </a:p>
        </p:txBody>
      </p:sp>
      <p:sp>
        <p:nvSpPr>
          <p:cNvPr id="3" name="Text Placeholder 2">
            <a:extLst>
              <a:ext uri="{FF2B5EF4-FFF2-40B4-BE49-F238E27FC236}">
                <a16:creationId xmlns:a16="http://schemas.microsoft.com/office/drawing/2014/main" id="{2DB18E3B-18E0-AB1D-E308-C095B364A4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a:extLst>
              <a:ext uri="{FF2B5EF4-FFF2-40B4-BE49-F238E27FC236}">
                <a16:creationId xmlns:a16="http://schemas.microsoft.com/office/drawing/2014/main" id="{B07D871B-127B-36AB-375D-5CE6585941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413F1A-AC6D-47F6-80E5-C9A7147F70EF}" type="datetimeFigureOut">
              <a:rPr lang="ar-SA" smtClean="0"/>
              <a:t>23/07/1445</a:t>
            </a:fld>
            <a:endParaRPr lang="ar-SA"/>
          </a:p>
        </p:txBody>
      </p:sp>
      <p:sp>
        <p:nvSpPr>
          <p:cNvPr id="5" name="Footer Placeholder 4">
            <a:extLst>
              <a:ext uri="{FF2B5EF4-FFF2-40B4-BE49-F238E27FC236}">
                <a16:creationId xmlns:a16="http://schemas.microsoft.com/office/drawing/2014/main" id="{FF9FB628-4B64-1A89-3242-F6582F99E6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ar-SA"/>
          </a:p>
        </p:txBody>
      </p:sp>
      <p:sp>
        <p:nvSpPr>
          <p:cNvPr id="6" name="Slide Number Placeholder 5">
            <a:extLst>
              <a:ext uri="{FF2B5EF4-FFF2-40B4-BE49-F238E27FC236}">
                <a16:creationId xmlns:a16="http://schemas.microsoft.com/office/drawing/2014/main" id="{CAB30A7D-BB96-1576-94C9-624626F640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02E543F-C701-4508-8BF5-792584DD69B9}" type="slidenum">
              <a:rPr lang="ar-SA" smtClean="0"/>
              <a:t>‹#›</a:t>
            </a:fld>
            <a:endParaRPr lang="ar-SA"/>
          </a:p>
        </p:txBody>
      </p:sp>
    </p:spTree>
    <p:extLst>
      <p:ext uri="{BB962C8B-B14F-4D97-AF65-F5344CB8AC3E}">
        <p14:creationId xmlns:p14="http://schemas.microsoft.com/office/powerpoint/2010/main" val="2392458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aramedics practicing cpr on a mannequin&#10;&#10;Description automatically generated">
            <a:extLst>
              <a:ext uri="{FF2B5EF4-FFF2-40B4-BE49-F238E27FC236}">
                <a16:creationId xmlns:a16="http://schemas.microsoft.com/office/drawing/2014/main" id="{1792745C-CA20-F2CF-22E3-C572D0D6A19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2958" r="-1" b="1793"/>
          <a:stretch/>
        </p:blipFill>
        <p:spPr>
          <a:xfrm>
            <a:off x="20" y="10"/>
            <a:ext cx="12188930" cy="6857990"/>
          </a:xfrm>
          <a:prstGeom prst="rect">
            <a:avLst/>
          </a:prstGeom>
        </p:spPr>
      </p:pic>
      <p:sp>
        <p:nvSpPr>
          <p:cNvPr id="2" name="Title 1">
            <a:extLst>
              <a:ext uri="{FF2B5EF4-FFF2-40B4-BE49-F238E27FC236}">
                <a16:creationId xmlns:a16="http://schemas.microsoft.com/office/drawing/2014/main" id="{BA66797F-2963-7F58-CB6B-D1F19134EA89}"/>
              </a:ext>
            </a:extLst>
          </p:cNvPr>
          <p:cNvSpPr>
            <a:spLocks noGrp="1"/>
          </p:cNvSpPr>
          <p:nvPr>
            <p:ph type="ctrTitle"/>
          </p:nvPr>
        </p:nvSpPr>
        <p:spPr>
          <a:xfrm>
            <a:off x="1524000" y="1122363"/>
            <a:ext cx="9144000" cy="3063240"/>
          </a:xfrm>
        </p:spPr>
        <p:txBody>
          <a:bodyPr>
            <a:normAutofit/>
          </a:bodyPr>
          <a:lstStyle/>
          <a:p>
            <a:r>
              <a:rPr lang="en-US" sz="6600" dirty="0">
                <a:solidFill>
                  <a:schemeClr val="bg1"/>
                </a:solidFill>
              </a:rPr>
              <a:t>Basic Life Support (BLS)</a:t>
            </a:r>
            <a:endParaRPr lang="ar-SA" sz="6600" dirty="0">
              <a:solidFill>
                <a:schemeClr val="bg1"/>
              </a:solidFill>
            </a:endParaRPr>
          </a:p>
        </p:txBody>
      </p:sp>
      <p:sp>
        <p:nvSpPr>
          <p:cNvPr id="3" name="Subtitle 2">
            <a:extLst>
              <a:ext uri="{FF2B5EF4-FFF2-40B4-BE49-F238E27FC236}">
                <a16:creationId xmlns:a16="http://schemas.microsoft.com/office/drawing/2014/main" id="{FEB959E7-9AAB-C2FC-E452-8D1659CEC572}"/>
              </a:ext>
            </a:extLst>
          </p:cNvPr>
          <p:cNvSpPr>
            <a:spLocks noGrp="1"/>
          </p:cNvSpPr>
          <p:nvPr>
            <p:ph type="subTitle" idx="1"/>
          </p:nvPr>
        </p:nvSpPr>
        <p:spPr>
          <a:xfrm>
            <a:off x="1527048" y="4599432"/>
            <a:ext cx="9144000" cy="1536192"/>
          </a:xfrm>
        </p:spPr>
        <p:txBody>
          <a:bodyPr>
            <a:normAutofit/>
          </a:bodyPr>
          <a:lstStyle/>
          <a:p>
            <a:r>
              <a:rPr lang="en-US">
                <a:solidFill>
                  <a:schemeClr val="bg1"/>
                </a:solidFill>
              </a:rPr>
              <a:t>Prepared by:</a:t>
            </a:r>
          </a:p>
          <a:p>
            <a:r>
              <a:rPr lang="en-US">
                <a:solidFill>
                  <a:schemeClr val="bg1"/>
                </a:solidFill>
              </a:rPr>
              <a:t>Ms.Jamilah</a:t>
            </a:r>
            <a:r>
              <a:rPr lang="en-US" dirty="0">
                <a:solidFill>
                  <a:schemeClr val="bg1"/>
                </a:solidFill>
              </a:rPr>
              <a:t> </a:t>
            </a:r>
            <a:r>
              <a:rPr lang="en-US" dirty="0" err="1">
                <a:solidFill>
                  <a:schemeClr val="bg1"/>
                </a:solidFill>
              </a:rPr>
              <a:t>Allehaib</a:t>
            </a:r>
            <a:endParaRPr lang="en-US" dirty="0">
              <a:solidFill>
                <a:schemeClr val="bg1"/>
              </a:solidFill>
            </a:endParaRPr>
          </a:p>
          <a:p>
            <a:r>
              <a:rPr lang="en-US" dirty="0">
                <a:solidFill>
                  <a:schemeClr val="bg1"/>
                </a:solidFill>
              </a:rPr>
              <a:t>BSN, RN</a:t>
            </a:r>
          </a:p>
        </p:txBody>
      </p:sp>
      <p:sp>
        <p:nvSpPr>
          <p:cNvPr id="19"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22435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35061-6C4A-FEE0-CDC1-E3CB98214569}"/>
              </a:ext>
            </a:extLst>
          </p:cNvPr>
          <p:cNvSpPr>
            <a:spLocks noGrp="1"/>
          </p:cNvSpPr>
          <p:nvPr>
            <p:ph type="title"/>
          </p:nvPr>
        </p:nvSpPr>
        <p:spPr>
          <a:xfrm>
            <a:off x="69850" y="-187325"/>
            <a:ext cx="10515600" cy="1325563"/>
          </a:xfrm>
        </p:spPr>
        <p:txBody>
          <a:bodyPr/>
          <a:lstStyle/>
          <a:p>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Chocking:</a:t>
            </a:r>
            <a:endParaRPr lang="ar-SA" dirty="0"/>
          </a:p>
        </p:txBody>
      </p:sp>
      <p:sp>
        <p:nvSpPr>
          <p:cNvPr id="3" name="Content Placeholder 2">
            <a:extLst>
              <a:ext uri="{FF2B5EF4-FFF2-40B4-BE49-F238E27FC236}">
                <a16:creationId xmlns:a16="http://schemas.microsoft.com/office/drawing/2014/main" id="{DDBBC6F5-8FD1-7AE9-6B9E-4B11C747F453}"/>
              </a:ext>
            </a:extLst>
          </p:cNvPr>
          <p:cNvSpPr>
            <a:spLocks noGrp="1"/>
          </p:cNvSpPr>
          <p:nvPr>
            <p:ph idx="1"/>
          </p:nvPr>
        </p:nvSpPr>
        <p:spPr>
          <a:xfrm>
            <a:off x="152400" y="936624"/>
            <a:ext cx="10515600" cy="5210175"/>
          </a:xfrm>
        </p:spPr>
        <p:txBody>
          <a:bodyPr>
            <a:normAutofit/>
          </a:bodyPr>
          <a:lstStyle/>
          <a:p>
            <a:pPr>
              <a:buFont typeface="Wingdings" panose="05000000000000000000" pitchFamily="2" charset="2"/>
              <a:buChar char="v"/>
            </a:pPr>
            <a:r>
              <a:rPr lang="en-US" b="1" dirty="0"/>
              <a:t>Choking</a:t>
            </a:r>
            <a:r>
              <a:rPr lang="en-US" dirty="0"/>
              <a:t>: Foreign bodies can obstruct the airway. This is called </a:t>
            </a:r>
            <a:r>
              <a:rPr lang="en-US" b="1" dirty="0"/>
              <a:t>choking</a:t>
            </a:r>
            <a:r>
              <a:rPr lang="en-US" dirty="0"/>
              <a:t> or </a:t>
            </a:r>
            <a:r>
              <a:rPr lang="en-US" b="1" dirty="0"/>
              <a:t>foreign-body</a:t>
            </a:r>
            <a:r>
              <a:rPr lang="en-US" dirty="0"/>
              <a:t> </a:t>
            </a:r>
            <a:r>
              <a:rPr lang="en-US" b="1" dirty="0"/>
              <a:t>airway</a:t>
            </a:r>
            <a:r>
              <a:rPr lang="en-US" dirty="0"/>
              <a:t> </a:t>
            </a:r>
            <a:r>
              <a:rPr lang="en-US" b="1" dirty="0"/>
              <a:t>obstruction</a:t>
            </a:r>
            <a:r>
              <a:rPr lang="en-US" dirty="0"/>
              <a:t> (</a:t>
            </a:r>
            <a:r>
              <a:rPr lang="en-US" b="1" dirty="0"/>
              <a:t>FBAO</a:t>
            </a:r>
            <a:r>
              <a:rPr lang="en-US" dirty="0"/>
              <a:t>). </a:t>
            </a:r>
          </a:p>
          <a:p>
            <a:pPr>
              <a:buFont typeface="Wingdings" panose="05000000000000000000" pitchFamily="2" charset="2"/>
              <a:buChar char="v"/>
            </a:pPr>
            <a:r>
              <a:rPr lang="en-US" dirty="0"/>
              <a:t>Air cannot pass through the airways into the lungs.</a:t>
            </a:r>
          </a:p>
          <a:p>
            <a:pPr>
              <a:buFont typeface="Wingdings" panose="05000000000000000000" pitchFamily="2" charset="2"/>
              <a:buChar char="v"/>
            </a:pPr>
            <a:r>
              <a:rPr lang="en-US" dirty="0"/>
              <a:t> The body does not get enough oxygen. Death can result. </a:t>
            </a:r>
          </a:p>
          <a:p>
            <a:pPr>
              <a:buFont typeface="Wingdings" panose="05000000000000000000" pitchFamily="2" charset="2"/>
              <a:buChar char="v"/>
            </a:pPr>
            <a:r>
              <a:rPr lang="en-US" b="1" dirty="0"/>
              <a:t>Choking</a:t>
            </a:r>
            <a:r>
              <a:rPr lang="en-US" dirty="0"/>
              <a:t> often occurs during eating. A large, poorly chewed piece of meat is the most common cause.</a:t>
            </a:r>
          </a:p>
          <a:p>
            <a:pPr>
              <a:buFont typeface="Wingdings" panose="05000000000000000000" pitchFamily="2" charset="2"/>
              <a:buChar char="v"/>
            </a:pPr>
            <a:r>
              <a:rPr lang="en-US" dirty="0"/>
              <a:t> Laughing and talking while eating also are common causes. So is excessive alcohol intake.</a:t>
            </a:r>
          </a:p>
          <a:p>
            <a:pPr>
              <a:buFont typeface="Wingdings" panose="05000000000000000000" pitchFamily="2" charset="2"/>
              <a:buChar char="v"/>
            </a:pPr>
            <a:r>
              <a:rPr lang="en-US" dirty="0"/>
              <a:t>Unconscious persons can choke. Common causes are aspiration of vomitus and the tongue falling back into the airway.</a:t>
            </a:r>
            <a:endParaRPr lang="ar-SA" dirty="0"/>
          </a:p>
        </p:txBody>
      </p:sp>
    </p:spTree>
    <p:extLst>
      <p:ext uri="{BB962C8B-B14F-4D97-AF65-F5344CB8AC3E}">
        <p14:creationId xmlns:p14="http://schemas.microsoft.com/office/powerpoint/2010/main" val="358915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6176D-D00A-E482-EA3B-DEBC334E4B53}"/>
              </a:ext>
            </a:extLst>
          </p:cNvPr>
          <p:cNvSpPr>
            <a:spLocks noGrp="1"/>
          </p:cNvSpPr>
          <p:nvPr>
            <p:ph type="title"/>
          </p:nvPr>
        </p:nvSpPr>
        <p:spPr>
          <a:xfrm>
            <a:off x="0" y="0"/>
            <a:ext cx="10515600" cy="1325563"/>
          </a:xfrm>
        </p:spPr>
        <p:txBody>
          <a:bodyPr/>
          <a:lstStyle/>
          <a:p>
            <a:r>
              <a:rPr lang="en-US" dirty="0">
                <a:effectLst>
                  <a:outerShdw blurRad="38100" dist="38100" dir="2700000" algn="tl">
                    <a:srgbClr val="000000">
                      <a:alpha val="43137"/>
                    </a:srgbClr>
                  </a:outerShdw>
                </a:effectLst>
              </a:rPr>
              <a:t>CONT…</a:t>
            </a:r>
            <a:endParaRPr lang="ar-SA"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BA62A7E3-4983-46C2-1471-316AAEC87B76}"/>
              </a:ext>
            </a:extLst>
          </p:cNvPr>
          <p:cNvSpPr>
            <a:spLocks noGrp="1"/>
          </p:cNvSpPr>
          <p:nvPr>
            <p:ph idx="1"/>
          </p:nvPr>
        </p:nvSpPr>
        <p:spPr>
          <a:xfrm>
            <a:off x="63500" y="1152524"/>
            <a:ext cx="10515600" cy="5273675"/>
          </a:xfrm>
        </p:spPr>
        <p:txBody>
          <a:bodyPr>
            <a:normAutofit lnSpcReduction="10000"/>
          </a:bodyPr>
          <a:lstStyle/>
          <a:p>
            <a:pPr>
              <a:buFont typeface="Wingdings" panose="05000000000000000000" pitchFamily="2" charset="2"/>
              <a:buChar char="v"/>
            </a:pPr>
            <a:r>
              <a:rPr lang="en-US" dirty="0"/>
              <a:t>Foreign bodies can cause </a:t>
            </a:r>
            <a:r>
              <a:rPr lang="en-US" b="1" dirty="0"/>
              <a:t>mild</a:t>
            </a:r>
            <a:r>
              <a:rPr lang="en-US" dirty="0"/>
              <a:t> or </a:t>
            </a:r>
            <a:r>
              <a:rPr lang="en-US" b="1" dirty="0"/>
              <a:t>severe</a:t>
            </a:r>
            <a:r>
              <a:rPr lang="en-US" dirty="0"/>
              <a:t> airway obstruction.</a:t>
            </a:r>
          </a:p>
          <a:p>
            <a:pPr>
              <a:buFont typeface="Wingdings" panose="05000000000000000000" pitchFamily="2" charset="2"/>
              <a:buChar char="v"/>
            </a:pPr>
            <a:r>
              <a:rPr lang="en-US" dirty="0"/>
              <a:t> With mild airway obstruction, some air moves in and out of the lungs. The person is conscious and usually can speak. Often forceful coughing can remove the object. Breathing may sound like wheezing between coughs.</a:t>
            </a:r>
          </a:p>
          <a:p>
            <a:pPr>
              <a:buFont typeface="Wingdings" panose="05000000000000000000" pitchFamily="2" charset="2"/>
              <a:buChar char="v"/>
            </a:pPr>
            <a:r>
              <a:rPr lang="en-US" dirty="0"/>
              <a:t>For </a:t>
            </a:r>
            <a:r>
              <a:rPr lang="en-US" b="1" dirty="0"/>
              <a:t>mild airway obstruction: </a:t>
            </a:r>
          </a:p>
          <a:p>
            <a:pPr>
              <a:buFont typeface="Wingdings" panose="05000000000000000000" pitchFamily="2" charset="2"/>
              <a:buChar char="ü"/>
            </a:pPr>
            <a:r>
              <a:rPr lang="en-US" dirty="0"/>
              <a:t>Stay with the person. </a:t>
            </a:r>
          </a:p>
          <a:p>
            <a:pPr>
              <a:buFont typeface="Wingdings" panose="05000000000000000000" pitchFamily="2" charset="2"/>
              <a:buChar char="ü"/>
            </a:pPr>
            <a:r>
              <a:rPr lang="en-US" dirty="0"/>
              <a:t> Encourage the person to keep coughing to expel the object. </a:t>
            </a:r>
          </a:p>
          <a:p>
            <a:pPr>
              <a:buFont typeface="Wingdings" panose="05000000000000000000" pitchFamily="2" charset="2"/>
              <a:buChar char="ü"/>
            </a:pPr>
            <a:r>
              <a:rPr lang="en-US" dirty="0"/>
              <a:t>Do not interrupt the person’s efforts to clear the airway. </a:t>
            </a:r>
          </a:p>
          <a:p>
            <a:pPr>
              <a:buFont typeface="Wingdings" panose="05000000000000000000" pitchFamily="2" charset="2"/>
              <a:buChar char="ü"/>
            </a:pPr>
            <a:r>
              <a:rPr lang="en-US" dirty="0"/>
              <a:t>If the person is breathing and coughing, abdominal thrusts are not needed. </a:t>
            </a:r>
          </a:p>
          <a:p>
            <a:pPr>
              <a:buFont typeface="Wingdings" panose="05000000000000000000" pitchFamily="2" charset="2"/>
              <a:buChar char="ü"/>
            </a:pPr>
            <a:r>
              <a:rPr lang="en-US" dirty="0"/>
              <a:t> If the obstruction persists, call for help.</a:t>
            </a:r>
            <a:endParaRPr lang="ar-SA" dirty="0"/>
          </a:p>
        </p:txBody>
      </p:sp>
    </p:spTree>
    <p:extLst>
      <p:ext uri="{BB962C8B-B14F-4D97-AF65-F5344CB8AC3E}">
        <p14:creationId xmlns:p14="http://schemas.microsoft.com/office/powerpoint/2010/main" val="1213411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6F2B54-8307-312F-65D3-F947C80A04E1}"/>
              </a:ext>
            </a:extLst>
          </p:cNvPr>
          <p:cNvSpPr>
            <a:spLocks noGrp="1"/>
          </p:cNvSpPr>
          <p:nvPr>
            <p:ph type="title"/>
          </p:nvPr>
        </p:nvSpPr>
        <p:spPr>
          <a:xfrm>
            <a:off x="630936" y="640080"/>
            <a:ext cx="4818888" cy="1481328"/>
          </a:xfrm>
        </p:spPr>
        <p:txBody>
          <a:bodyPr anchor="b">
            <a:normAutofit/>
          </a:bodyPr>
          <a:lstStyle/>
          <a:p>
            <a:r>
              <a:rPr lang="en-US" sz="5000" b="1"/>
              <a:t>Sever airway Obstruction:</a:t>
            </a:r>
            <a:endParaRPr lang="ar-SA" sz="5000" b="1"/>
          </a:p>
        </p:txBody>
      </p:sp>
      <p:sp>
        <p:nvSpPr>
          <p:cNvPr id="1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A252B7-AC56-04D2-A645-3572B0A43334}"/>
              </a:ext>
            </a:extLst>
          </p:cNvPr>
          <p:cNvSpPr>
            <a:spLocks noGrp="1"/>
          </p:cNvSpPr>
          <p:nvPr>
            <p:ph idx="1"/>
          </p:nvPr>
        </p:nvSpPr>
        <p:spPr>
          <a:xfrm>
            <a:off x="66957" y="2473526"/>
            <a:ext cx="6969027" cy="4178808"/>
          </a:xfrm>
        </p:spPr>
        <p:txBody>
          <a:bodyPr anchor="t">
            <a:normAutofit fontScale="92500" lnSpcReduction="20000"/>
          </a:bodyPr>
          <a:lstStyle/>
          <a:p>
            <a:r>
              <a:rPr lang="en-US" sz="2000" dirty="0"/>
              <a:t>A person with severe airway obstruction has difficulty breathing.</a:t>
            </a:r>
          </a:p>
          <a:p>
            <a:r>
              <a:rPr lang="en-US" sz="2000" dirty="0"/>
              <a:t> Air does not move in and out of the lungs. </a:t>
            </a:r>
          </a:p>
          <a:p>
            <a:r>
              <a:rPr lang="en-US" sz="2000" dirty="0"/>
              <a:t>The person may not be able to breathe, speak, or cough. If able to cough, the cough is of poor quality.</a:t>
            </a:r>
          </a:p>
          <a:p>
            <a:r>
              <a:rPr lang="en-US" sz="2000" dirty="0"/>
              <a:t>When the person tries to inhale, there is no noise or a high-pitched noise. The person may appear pale and cyanotic (bluish color).</a:t>
            </a:r>
          </a:p>
          <a:p>
            <a:r>
              <a:rPr lang="en-US" sz="2000" dirty="0"/>
              <a:t> The conscious person clutches at the throat (Fig. 9-4).</a:t>
            </a:r>
          </a:p>
          <a:p>
            <a:r>
              <a:rPr lang="en-US" sz="2000" dirty="0"/>
              <a:t> Clutching at the throat is often called the “</a:t>
            </a:r>
            <a:r>
              <a:rPr lang="en-US" sz="2000" b="1" dirty="0"/>
              <a:t>universal sign of choking</a:t>
            </a:r>
            <a:r>
              <a:rPr lang="en-US" sz="2000" dirty="0"/>
              <a:t>.”</a:t>
            </a:r>
          </a:p>
          <a:p>
            <a:r>
              <a:rPr lang="en-US" sz="2200" dirty="0"/>
              <a:t> The conscious person is very frightened. If the obstruction is not removed, the person will die. </a:t>
            </a:r>
          </a:p>
          <a:p>
            <a:r>
              <a:rPr lang="en-US" sz="2200" dirty="0"/>
              <a:t>Severe airway obstruction is an emergency.</a:t>
            </a:r>
            <a:endParaRPr lang="ar-SA" sz="2200" dirty="0"/>
          </a:p>
        </p:txBody>
      </p:sp>
      <p:pic>
        <p:nvPicPr>
          <p:cNvPr id="7" name="Picture 6" descr="A person with his mouth open&#10;&#10;Description automatically generated">
            <a:extLst>
              <a:ext uri="{FF2B5EF4-FFF2-40B4-BE49-F238E27FC236}">
                <a16:creationId xmlns:a16="http://schemas.microsoft.com/office/drawing/2014/main" id="{CE20B780-AEAD-33B2-4DD0-A04D0B616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312" y="697042"/>
            <a:ext cx="4937360" cy="5955291"/>
          </a:xfrm>
          <a:prstGeom prst="rect">
            <a:avLst/>
          </a:prstGeom>
        </p:spPr>
      </p:pic>
    </p:spTree>
    <p:extLst>
      <p:ext uri="{BB962C8B-B14F-4D97-AF65-F5344CB8AC3E}">
        <p14:creationId xmlns:p14="http://schemas.microsoft.com/office/powerpoint/2010/main" val="27075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his mouth open&#10;&#10;Description automatically generated">
            <a:extLst>
              <a:ext uri="{FF2B5EF4-FFF2-40B4-BE49-F238E27FC236}">
                <a16:creationId xmlns:a16="http://schemas.microsoft.com/office/drawing/2014/main" id="{807E40E3-EE3E-B162-FFA6-CFDC990E6DC9}"/>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2522358" y="10"/>
            <a:ext cx="9669642" cy="6857990"/>
          </a:xfrm>
          <a:prstGeom prst="rect">
            <a:avLst/>
          </a:prstGeom>
        </p:spPr>
      </p:pic>
      <p:sp>
        <p:nvSpPr>
          <p:cNvPr id="6" name="Rectangle 5">
            <a:extLst>
              <a:ext uri="{FF2B5EF4-FFF2-40B4-BE49-F238E27FC236}">
                <a16:creationId xmlns:a16="http://schemas.microsoft.com/office/drawing/2014/main" id="{850FF482-E796-2F72-D36A-995E45347120}"/>
              </a:ext>
            </a:extLst>
          </p:cNvPr>
          <p:cNvSpPr/>
          <p:nvPr/>
        </p:nvSpPr>
        <p:spPr>
          <a:xfrm>
            <a:off x="-74560" y="2228766"/>
            <a:ext cx="4335410"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Chocking Management</a:t>
            </a:r>
            <a:endParaRPr lang="ar-S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646347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C758F30-20F7-542D-95CA-D3CC1752AA5A}"/>
              </a:ext>
            </a:extLst>
          </p:cNvPr>
          <p:cNvSpPr/>
          <p:nvPr/>
        </p:nvSpPr>
        <p:spPr>
          <a:xfrm>
            <a:off x="630936" y="640080"/>
            <a:ext cx="4818888" cy="148132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b="1" kern="1200" cap="none" spc="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rPr>
              <a:t>Chocking management:</a:t>
            </a:r>
          </a:p>
        </p:txBody>
      </p:sp>
      <p:sp>
        <p:nvSpPr>
          <p:cNvPr id="1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D4A0F8-2A77-ABE4-1D70-5AC5B6EB3BBC}"/>
              </a:ext>
            </a:extLst>
          </p:cNvPr>
          <p:cNvSpPr>
            <a:spLocks noGrp="1"/>
          </p:cNvSpPr>
          <p:nvPr>
            <p:ph idx="1"/>
          </p:nvPr>
        </p:nvSpPr>
        <p:spPr>
          <a:xfrm>
            <a:off x="112366" y="2642616"/>
            <a:ext cx="5733797" cy="4319941"/>
          </a:xfrm>
        </p:spPr>
        <p:txBody>
          <a:bodyPr vert="horz" lIns="91440" tIns="45720" rIns="91440" bIns="45720" rtlCol="0" anchor="t">
            <a:normAutofit/>
          </a:bodyPr>
          <a:lstStyle/>
          <a:p>
            <a:pPr>
              <a:buFont typeface="Wingdings" panose="05000000000000000000" pitchFamily="2" charset="2"/>
              <a:buChar char="v"/>
            </a:pPr>
            <a:r>
              <a:rPr lang="en-US" sz="2000" b="1" dirty="0"/>
              <a:t>Relieving Choking:</a:t>
            </a:r>
          </a:p>
          <a:p>
            <a:r>
              <a:rPr lang="en-US" sz="2000" b="1" dirty="0"/>
              <a:t>Abdominal thrusts </a:t>
            </a:r>
            <a:r>
              <a:rPr lang="en-US" sz="2000" dirty="0"/>
              <a:t>are used to relieve severe airway obstruction.</a:t>
            </a:r>
          </a:p>
          <a:p>
            <a:r>
              <a:rPr lang="en-US" sz="2000" dirty="0"/>
              <a:t> </a:t>
            </a:r>
            <a:r>
              <a:rPr lang="en-US" sz="2000" b="1" dirty="0"/>
              <a:t>Abdominal thrusts </a:t>
            </a:r>
            <a:r>
              <a:rPr lang="en-US" sz="2000" dirty="0"/>
              <a:t>are quick, upward thrusts to the abdomen.</a:t>
            </a:r>
          </a:p>
          <a:p>
            <a:r>
              <a:rPr lang="en-US" sz="2000" dirty="0"/>
              <a:t> They force air out of the lungs and create an artificial cough. They are done to try to expel the foreign body from the airway.</a:t>
            </a:r>
          </a:p>
          <a:p>
            <a:r>
              <a:rPr lang="en-US" sz="2000" dirty="0"/>
              <a:t> </a:t>
            </a:r>
            <a:r>
              <a:rPr lang="en-US" sz="2000" b="1" dirty="0"/>
              <a:t>Abdominal thrusts </a:t>
            </a:r>
            <a:r>
              <a:rPr lang="en-US" sz="2000" dirty="0"/>
              <a:t>are not used for very obese persons or pregnant women. </a:t>
            </a:r>
            <a:r>
              <a:rPr lang="en-US" sz="2000" b="1" dirty="0"/>
              <a:t>Chest thrusts </a:t>
            </a:r>
            <a:r>
              <a:rPr lang="en-US" sz="2000" dirty="0"/>
              <a:t>are used (Box 9-2 and Fig. 9-5).</a:t>
            </a:r>
          </a:p>
        </p:txBody>
      </p:sp>
      <p:pic>
        <p:nvPicPr>
          <p:cNvPr id="8" name="Picture 7" descr="A person and person with their arms around each other&#10;&#10;Description automatically generated">
            <a:extLst>
              <a:ext uri="{FF2B5EF4-FFF2-40B4-BE49-F238E27FC236}">
                <a16:creationId xmlns:a16="http://schemas.microsoft.com/office/drawing/2014/main" id="{94E5ECA0-B9DE-EA69-B555-72F2C1265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48" y="938346"/>
            <a:ext cx="5458968" cy="4981307"/>
          </a:xfrm>
          <a:prstGeom prst="rect">
            <a:avLst/>
          </a:prstGeom>
        </p:spPr>
      </p:pic>
    </p:spTree>
    <p:extLst>
      <p:ext uri="{BB962C8B-B14F-4D97-AF65-F5344CB8AC3E}">
        <p14:creationId xmlns:p14="http://schemas.microsoft.com/office/powerpoint/2010/main" val="3703889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1135-9D44-C3BF-AC42-5F497FE866BD}"/>
              </a:ext>
            </a:extLst>
          </p:cNvPr>
          <p:cNvSpPr>
            <a:spLocks noGrp="1"/>
          </p:cNvSpPr>
          <p:nvPr>
            <p:ph type="title"/>
          </p:nvPr>
        </p:nvSpPr>
        <p:spPr>
          <a:xfrm>
            <a:off x="0" y="-62094"/>
            <a:ext cx="10515600" cy="1325563"/>
          </a:xfrm>
        </p:spPr>
        <p:txBody>
          <a:bodyPr>
            <a:normAutofit/>
          </a:bodyPr>
          <a:lstStyle/>
          <a:p>
            <a:r>
              <a:rPr lang="en-US" sz="4800" dirty="0">
                <a:effectLst>
                  <a:outerShdw blurRad="38100" dist="38100" dir="2700000" algn="tl">
                    <a:srgbClr val="000000">
                      <a:alpha val="43137"/>
                    </a:srgbClr>
                  </a:outerShdw>
                </a:effectLst>
              </a:rPr>
              <a:t>CONT…</a:t>
            </a:r>
            <a:endParaRPr lang="ar-SA" sz="48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92F8B0B4-398B-7A82-AA8F-500EC41509FE}"/>
              </a:ext>
            </a:extLst>
          </p:cNvPr>
          <p:cNvSpPr>
            <a:spLocks noGrp="1"/>
          </p:cNvSpPr>
          <p:nvPr>
            <p:ph idx="1"/>
          </p:nvPr>
        </p:nvSpPr>
        <p:spPr>
          <a:xfrm>
            <a:off x="57150" y="1177925"/>
            <a:ext cx="10515600" cy="4351338"/>
          </a:xfrm>
        </p:spPr>
        <p:txBody>
          <a:bodyPr/>
          <a:lstStyle/>
          <a:p>
            <a:r>
              <a:rPr lang="en-US" dirty="0"/>
              <a:t>You may observe a person choking. And you may perform emergency measures to relieve choking.</a:t>
            </a:r>
          </a:p>
          <a:p>
            <a:r>
              <a:rPr lang="en-US" dirty="0"/>
              <a:t> </a:t>
            </a:r>
            <a:r>
              <a:rPr lang="en-US" b="1" dirty="0"/>
              <a:t>Relief of choking </a:t>
            </a:r>
            <a:r>
              <a:rPr lang="en-US" dirty="0"/>
              <a:t>occurs when the foreign body is removed. Or it occurs when you feel air move and see the chest rise and fall when giving rescue breaths. The person may still be unresponsive.</a:t>
            </a:r>
          </a:p>
          <a:p>
            <a:r>
              <a:rPr lang="en-US" dirty="0"/>
              <a:t> If you assist a choking person, report and record what happened. Include what you did and the person’s response.</a:t>
            </a:r>
            <a:endParaRPr lang="ar-SA" dirty="0"/>
          </a:p>
        </p:txBody>
      </p:sp>
    </p:spTree>
    <p:extLst>
      <p:ext uri="{BB962C8B-B14F-4D97-AF65-F5344CB8AC3E}">
        <p14:creationId xmlns:p14="http://schemas.microsoft.com/office/powerpoint/2010/main" val="2026912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and white text on a blue background&#10;&#10;Description automatically generated">
            <a:extLst>
              <a:ext uri="{FF2B5EF4-FFF2-40B4-BE49-F238E27FC236}">
                <a16:creationId xmlns:a16="http://schemas.microsoft.com/office/drawing/2014/main" id="{1AA28F35-4CDA-B055-BAA9-161B9B820C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754" y="119434"/>
            <a:ext cx="10095876" cy="6738566"/>
          </a:xfrm>
          <a:prstGeom prst="rect">
            <a:avLst/>
          </a:prstGeom>
        </p:spPr>
      </p:pic>
    </p:spTree>
    <p:extLst>
      <p:ext uri="{BB962C8B-B14F-4D97-AF65-F5344CB8AC3E}">
        <p14:creationId xmlns:p14="http://schemas.microsoft.com/office/powerpoint/2010/main" val="2287354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omputer screen&#10;&#10;Description automatically generated">
            <a:extLst>
              <a:ext uri="{FF2B5EF4-FFF2-40B4-BE49-F238E27FC236}">
                <a16:creationId xmlns:a16="http://schemas.microsoft.com/office/drawing/2014/main" id="{41174FE2-DE03-45F7-9167-F07B6A37DB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951" y="43114"/>
            <a:ext cx="11444990" cy="6679975"/>
          </a:xfrm>
          <a:prstGeom prst="rect">
            <a:avLst/>
          </a:prstGeom>
        </p:spPr>
      </p:pic>
    </p:spTree>
    <p:extLst>
      <p:ext uri="{BB962C8B-B14F-4D97-AF65-F5344CB8AC3E}">
        <p14:creationId xmlns:p14="http://schemas.microsoft.com/office/powerpoint/2010/main" val="3856989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up of a person's stomach&#10;&#10;Description automatically generated">
            <a:extLst>
              <a:ext uri="{FF2B5EF4-FFF2-40B4-BE49-F238E27FC236}">
                <a16:creationId xmlns:a16="http://schemas.microsoft.com/office/drawing/2014/main" id="{CAC02E71-C7EF-49A6-2EA8-C508196CC9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207093"/>
            <a:ext cx="10905066" cy="4443813"/>
          </a:xfrm>
          <a:prstGeom prst="rect">
            <a:avLst/>
          </a:prstGeom>
        </p:spPr>
      </p:pic>
    </p:spTree>
    <p:extLst>
      <p:ext uri="{BB962C8B-B14F-4D97-AF65-F5344CB8AC3E}">
        <p14:creationId xmlns:p14="http://schemas.microsoft.com/office/powerpoint/2010/main" val="755100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with their hands crossed&#10;&#10;Description automatically generated">
            <a:extLst>
              <a:ext uri="{FF2B5EF4-FFF2-40B4-BE49-F238E27FC236}">
                <a16:creationId xmlns:a16="http://schemas.microsoft.com/office/drawing/2014/main" id="{EAA841E9-73C8-5ADA-B694-BCC816272A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728" y="643466"/>
            <a:ext cx="7354544" cy="5571067"/>
          </a:xfrm>
          <a:prstGeom prst="rect">
            <a:avLst/>
          </a:prstGeom>
        </p:spPr>
      </p:pic>
    </p:spTree>
    <p:extLst>
      <p:ext uri="{BB962C8B-B14F-4D97-AF65-F5344CB8AC3E}">
        <p14:creationId xmlns:p14="http://schemas.microsoft.com/office/powerpoint/2010/main" val="754725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9FAE3-9DE4-70D6-4D7C-28FB8FC00002}"/>
              </a:ext>
            </a:extLst>
          </p:cNvPr>
          <p:cNvSpPr>
            <a:spLocks noGrp="1"/>
          </p:cNvSpPr>
          <p:nvPr>
            <p:ph type="title"/>
          </p:nvPr>
        </p:nvSpPr>
        <p:spPr>
          <a:xfrm>
            <a:off x="120650" y="85725"/>
            <a:ext cx="10515600" cy="1325563"/>
          </a:xfrm>
        </p:spPr>
        <p:txBody>
          <a:bodyPr/>
          <a:lstStyle/>
          <a:p>
            <a:r>
              <a:rPr lang="en-US" dirty="0">
                <a:effectLst>
                  <a:outerShdw blurRad="38100" dist="38100" dir="2700000" algn="tl">
                    <a:srgbClr val="000000">
                      <a:alpha val="43137"/>
                    </a:srgbClr>
                  </a:outerShdw>
                </a:effectLst>
              </a:rPr>
              <a:t>Learning objectives:</a:t>
            </a:r>
            <a:endParaRPr lang="ar-SA"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B2AF74D6-46FB-66F7-FD30-AA4921F74597}"/>
              </a:ext>
            </a:extLst>
          </p:cNvPr>
          <p:cNvSpPr>
            <a:spLocks noGrp="1"/>
          </p:cNvSpPr>
          <p:nvPr>
            <p:ph idx="1"/>
          </p:nvPr>
        </p:nvSpPr>
        <p:spPr>
          <a:xfrm>
            <a:off x="196850" y="1253331"/>
            <a:ext cx="10515600" cy="4351338"/>
          </a:xfrm>
        </p:spPr>
        <p:txBody>
          <a:bodyPr/>
          <a:lstStyle/>
          <a:p>
            <a:r>
              <a:rPr lang="en-US" dirty="0"/>
              <a:t>Define Emergency Care, First </a:t>
            </a:r>
            <a:r>
              <a:rPr lang="en-US" dirty="0" err="1"/>
              <a:t>aid,Emergency</a:t>
            </a:r>
            <a:r>
              <a:rPr lang="en-US" dirty="0"/>
              <a:t> Medical Service and Rapid Response Teams .</a:t>
            </a:r>
          </a:p>
          <a:p>
            <a:r>
              <a:rPr lang="en-US" dirty="0"/>
              <a:t>List the Rule of Emergency Care.</a:t>
            </a:r>
          </a:p>
          <a:p>
            <a:r>
              <a:rPr lang="en-US" dirty="0"/>
              <a:t>Demonstrate Choking and Management of Choking.</a:t>
            </a:r>
          </a:p>
          <a:p>
            <a:r>
              <a:rPr lang="en-US" dirty="0"/>
              <a:t>Describe Basic Life Support (</a:t>
            </a:r>
            <a:r>
              <a:rPr lang="en-US" b="1" dirty="0"/>
              <a:t>BLS</a:t>
            </a:r>
            <a:r>
              <a:rPr lang="en-US" dirty="0"/>
              <a:t>).</a:t>
            </a:r>
          </a:p>
          <a:p>
            <a:r>
              <a:rPr lang="en-US" dirty="0"/>
              <a:t>Define Respiratory arrest and Rescue Breathing.</a:t>
            </a:r>
          </a:p>
          <a:p>
            <a:r>
              <a:rPr lang="en-US" dirty="0"/>
              <a:t>Explain Cardiopulmonary Resuscitation (</a:t>
            </a:r>
            <a:r>
              <a:rPr lang="en-US" b="1" dirty="0"/>
              <a:t>CPR</a:t>
            </a:r>
            <a:r>
              <a:rPr lang="en-US" dirty="0"/>
              <a:t>)for Adults.</a:t>
            </a:r>
          </a:p>
          <a:p>
            <a:r>
              <a:rPr lang="en-US" dirty="0"/>
              <a:t>Describe Automated External Defibrillator (</a:t>
            </a:r>
            <a:r>
              <a:rPr lang="en-US" b="1" dirty="0"/>
              <a:t>AED</a:t>
            </a:r>
            <a:r>
              <a:rPr lang="en-US" dirty="0"/>
              <a:t>) </a:t>
            </a:r>
          </a:p>
          <a:p>
            <a:endParaRPr lang="en-US" dirty="0"/>
          </a:p>
          <a:p>
            <a:endParaRPr lang="en-US" dirty="0"/>
          </a:p>
          <a:p>
            <a:endParaRPr lang="ar-SA" dirty="0"/>
          </a:p>
        </p:txBody>
      </p:sp>
    </p:spTree>
    <p:extLst>
      <p:ext uri="{BB962C8B-B14F-4D97-AF65-F5344CB8AC3E}">
        <p14:creationId xmlns:p14="http://schemas.microsoft.com/office/powerpoint/2010/main" val="4053340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person's face&#10;&#10;Description automatically generated">
            <a:extLst>
              <a:ext uri="{FF2B5EF4-FFF2-40B4-BE49-F238E27FC236}">
                <a16:creationId xmlns:a16="http://schemas.microsoft.com/office/drawing/2014/main" id="{503786CD-D3BC-404C-D54E-6DD1BBBF23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2850" y="645304"/>
            <a:ext cx="8747149" cy="5317345"/>
          </a:xfrm>
        </p:spPr>
      </p:pic>
    </p:spTree>
    <p:extLst>
      <p:ext uri="{BB962C8B-B14F-4D97-AF65-F5344CB8AC3E}">
        <p14:creationId xmlns:p14="http://schemas.microsoft.com/office/powerpoint/2010/main" val="239577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DA4F0-9C51-F29F-8B3D-FEE4216E3502}"/>
              </a:ext>
            </a:extLst>
          </p:cNvPr>
          <p:cNvSpPr>
            <a:spLocks noGrp="1"/>
          </p:cNvSpPr>
          <p:nvPr>
            <p:ph type="title"/>
          </p:nvPr>
        </p:nvSpPr>
        <p:spPr/>
        <p:txBody>
          <a:bodyPr/>
          <a:lstStyle/>
          <a:p>
            <a:r>
              <a:rPr lang="en-US" b="1" dirty="0"/>
              <a:t>First Aid for a Conscious Choking Adult</a:t>
            </a:r>
            <a:endParaRPr lang="ar-SA" b="1" dirty="0"/>
          </a:p>
        </p:txBody>
      </p:sp>
      <p:pic>
        <p:nvPicPr>
          <p:cNvPr id="5" name="Content Placeholder 4">
            <a:extLst>
              <a:ext uri="{FF2B5EF4-FFF2-40B4-BE49-F238E27FC236}">
                <a16:creationId xmlns:a16="http://schemas.microsoft.com/office/drawing/2014/main" id="{BEE40A27-681B-C423-96E9-A5A90CA2FF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0817" y="1507307"/>
            <a:ext cx="6767533" cy="5176896"/>
          </a:xfrm>
        </p:spPr>
      </p:pic>
      <p:pic>
        <p:nvPicPr>
          <p:cNvPr id="6" name="Content Placeholder 4">
            <a:extLst>
              <a:ext uri="{FF2B5EF4-FFF2-40B4-BE49-F238E27FC236}">
                <a16:creationId xmlns:a16="http://schemas.microsoft.com/office/drawing/2014/main" id="{350F1CDF-758B-4922-A221-73E3B4B43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450" y="1562099"/>
            <a:ext cx="3962400" cy="5176895"/>
          </a:xfrm>
          <a:prstGeom prst="rect">
            <a:avLst/>
          </a:prstGeom>
        </p:spPr>
      </p:pic>
    </p:spTree>
    <p:extLst>
      <p:ext uri="{BB962C8B-B14F-4D97-AF65-F5344CB8AC3E}">
        <p14:creationId xmlns:p14="http://schemas.microsoft.com/office/powerpoint/2010/main" val="34411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776B42A-0398-9180-7B2E-5CAB095165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72" y="368301"/>
            <a:ext cx="9792327" cy="6196706"/>
          </a:xfrm>
        </p:spPr>
      </p:pic>
    </p:spTree>
    <p:extLst>
      <p:ext uri="{BB962C8B-B14F-4D97-AF65-F5344CB8AC3E}">
        <p14:creationId xmlns:p14="http://schemas.microsoft.com/office/powerpoint/2010/main" val="986337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BF4D9A-9924-F31E-6B04-4D52CF7E38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3050" y="9937"/>
            <a:ext cx="6565900" cy="6848063"/>
          </a:xfrm>
        </p:spPr>
      </p:pic>
    </p:spTree>
    <p:extLst>
      <p:ext uri="{BB962C8B-B14F-4D97-AF65-F5344CB8AC3E}">
        <p14:creationId xmlns:p14="http://schemas.microsoft.com/office/powerpoint/2010/main" val="1198496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1AB12D-6B5A-C5A7-59BD-57E3B6163B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084" y="383372"/>
            <a:ext cx="10325116" cy="5896887"/>
          </a:xfrm>
        </p:spPr>
      </p:pic>
    </p:spTree>
    <p:extLst>
      <p:ext uri="{BB962C8B-B14F-4D97-AF65-F5344CB8AC3E}">
        <p14:creationId xmlns:p14="http://schemas.microsoft.com/office/powerpoint/2010/main" val="2904435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text with blue text&#10;&#10;Description automatically generated">
            <a:extLst>
              <a:ext uri="{FF2B5EF4-FFF2-40B4-BE49-F238E27FC236}">
                <a16:creationId xmlns:a16="http://schemas.microsoft.com/office/drawing/2014/main" id="{983A924F-7E9C-12CE-6527-E27C1031C3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803" y="81695"/>
            <a:ext cx="11435350" cy="6603917"/>
          </a:xfrm>
          <a:prstGeom prst="rect">
            <a:avLst/>
          </a:prstGeom>
        </p:spPr>
      </p:pic>
    </p:spTree>
    <p:extLst>
      <p:ext uri="{BB962C8B-B14F-4D97-AF65-F5344CB8AC3E}">
        <p14:creationId xmlns:p14="http://schemas.microsoft.com/office/powerpoint/2010/main" val="54284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Content Placeholder 2">
            <a:extLst>
              <a:ext uri="{FF2B5EF4-FFF2-40B4-BE49-F238E27FC236}">
                <a16:creationId xmlns:a16="http://schemas.microsoft.com/office/drawing/2014/main" id="{CC144644-CEA3-115E-6CF0-99D2EBABCF92}"/>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kern="1200">
                <a:solidFill>
                  <a:schemeClr val="tx1"/>
                </a:solidFill>
                <a:effectLst>
                  <a:outerShdw blurRad="38100" dist="38100" dir="2700000" algn="tl">
                    <a:srgbClr val="000000">
                      <a:alpha val="43137"/>
                    </a:srgbClr>
                  </a:outerShdw>
                </a:effectLst>
                <a:latin typeface="+mj-lt"/>
                <a:ea typeface="+mj-ea"/>
                <a:cs typeface="+mj-cs"/>
              </a:rPr>
              <a:t>Basic Life Support (BLS) for Adults:</a:t>
            </a:r>
            <a:endParaRPr lang="en-US" kern="1200">
              <a:solidFill>
                <a:schemeClr val="tx1"/>
              </a:solidFill>
              <a:latin typeface="+mj-lt"/>
              <a:ea typeface="+mj-ea"/>
              <a:cs typeface="+mj-cs"/>
            </a:endParaRPr>
          </a:p>
        </p:txBody>
      </p:sp>
      <p:pic>
        <p:nvPicPr>
          <p:cNvPr id="6" name="Graphic 5" descr="Cpr outline">
            <a:extLst>
              <a:ext uri="{FF2B5EF4-FFF2-40B4-BE49-F238E27FC236}">
                <a16:creationId xmlns:a16="http://schemas.microsoft.com/office/drawing/2014/main" id="{FDC1274E-47FB-2EE7-B8EB-72251395DD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6253" y="957860"/>
            <a:ext cx="4942280" cy="4942280"/>
          </a:xfrm>
          <a:prstGeom prst="rect">
            <a:avLst/>
          </a:prstGeom>
        </p:spPr>
      </p:pic>
    </p:spTree>
    <p:extLst>
      <p:ext uri="{BB962C8B-B14F-4D97-AF65-F5344CB8AC3E}">
        <p14:creationId xmlns:p14="http://schemas.microsoft.com/office/powerpoint/2010/main" val="1940520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8747D-3090-6DF6-32A5-A0B62841F5AE}"/>
              </a:ext>
            </a:extLst>
          </p:cNvPr>
          <p:cNvSpPr>
            <a:spLocks noGrp="1"/>
          </p:cNvSpPr>
          <p:nvPr>
            <p:ph type="title"/>
          </p:nvPr>
        </p:nvSpPr>
        <p:spPr>
          <a:xfrm>
            <a:off x="76200" y="18255"/>
            <a:ext cx="10515600" cy="1325563"/>
          </a:xfrm>
        </p:spPr>
        <p:txBody>
          <a:bodyPr/>
          <a:lstStyle/>
          <a:p>
            <a:r>
              <a:rPr lang="en-US" dirty="0">
                <a:effectLst>
                  <a:outerShdw blurRad="38100" dist="38100" dir="2700000" algn="tl">
                    <a:srgbClr val="000000">
                      <a:alpha val="43137"/>
                    </a:srgbClr>
                  </a:outerShdw>
                </a:effectLst>
              </a:rPr>
              <a:t>Basic Life Support (BLS) for Adults:</a:t>
            </a:r>
            <a:endParaRPr lang="ar-SA"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FC4FCFE-58F2-1B83-2714-F84676BCEC81}"/>
              </a:ext>
            </a:extLst>
          </p:cNvPr>
          <p:cNvSpPr>
            <a:spLocks noGrp="1"/>
          </p:cNvSpPr>
          <p:nvPr>
            <p:ph idx="1"/>
          </p:nvPr>
        </p:nvSpPr>
        <p:spPr>
          <a:xfrm>
            <a:off x="158750" y="1253331"/>
            <a:ext cx="10515600" cy="4351338"/>
          </a:xfrm>
        </p:spPr>
        <p:txBody>
          <a:bodyPr/>
          <a:lstStyle/>
          <a:p>
            <a:pPr>
              <a:buFont typeface="Wingdings" panose="05000000000000000000" pitchFamily="2" charset="2"/>
              <a:buChar char="v"/>
            </a:pPr>
            <a:r>
              <a:rPr lang="en-US" dirty="0"/>
              <a:t>When the heart and breathing stop, the person is clinically dead.</a:t>
            </a:r>
          </a:p>
          <a:p>
            <a:pPr>
              <a:buFont typeface="Wingdings" panose="05000000000000000000" pitchFamily="2" charset="2"/>
              <a:buChar char="v"/>
            </a:pPr>
            <a:r>
              <a:rPr lang="en-US" dirty="0"/>
              <a:t> Blood is not circulated through the body. Heart, brain, and other organ damage occurs within minutes.</a:t>
            </a:r>
          </a:p>
          <a:p>
            <a:pPr>
              <a:buFont typeface="Wingdings" panose="05000000000000000000" pitchFamily="2" charset="2"/>
              <a:buChar char="v"/>
            </a:pPr>
            <a:r>
              <a:rPr lang="en-US" dirty="0"/>
              <a:t> The American Heart Association’s (AHA) BLS procedures support circulation and breathing.</a:t>
            </a:r>
            <a:endParaRPr lang="ar-SA" dirty="0"/>
          </a:p>
        </p:txBody>
      </p:sp>
    </p:spTree>
    <p:extLst>
      <p:ext uri="{BB962C8B-B14F-4D97-AF65-F5344CB8AC3E}">
        <p14:creationId xmlns:p14="http://schemas.microsoft.com/office/powerpoint/2010/main" val="2952173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4C71C-9F44-FE3E-CE42-6070F01D8EEF}"/>
              </a:ext>
            </a:extLst>
          </p:cNvPr>
          <p:cNvSpPr>
            <a:spLocks noGrp="1"/>
          </p:cNvSpPr>
          <p:nvPr>
            <p:ph type="title"/>
          </p:nvPr>
        </p:nvSpPr>
        <p:spPr>
          <a:xfrm>
            <a:off x="0" y="-200025"/>
            <a:ext cx="10515600" cy="1325563"/>
          </a:xfrm>
        </p:spPr>
        <p:txBody>
          <a:bodyPr/>
          <a:lstStyle/>
          <a:p>
            <a:r>
              <a:rPr lang="en-US" dirty="0"/>
              <a:t>Chain of Survival for Adults:</a:t>
            </a:r>
            <a:endParaRPr lang="ar-SA" dirty="0"/>
          </a:p>
        </p:txBody>
      </p:sp>
      <p:sp>
        <p:nvSpPr>
          <p:cNvPr id="3" name="Content Placeholder 2">
            <a:extLst>
              <a:ext uri="{FF2B5EF4-FFF2-40B4-BE49-F238E27FC236}">
                <a16:creationId xmlns:a16="http://schemas.microsoft.com/office/drawing/2014/main" id="{127B4E75-45E3-90D2-CA55-8D1550D1AB4A}"/>
              </a:ext>
            </a:extLst>
          </p:cNvPr>
          <p:cNvSpPr>
            <a:spLocks noGrp="1"/>
          </p:cNvSpPr>
          <p:nvPr>
            <p:ph idx="1"/>
          </p:nvPr>
        </p:nvSpPr>
        <p:spPr>
          <a:xfrm>
            <a:off x="101600" y="1031875"/>
            <a:ext cx="10515600" cy="4351338"/>
          </a:xfrm>
        </p:spPr>
        <p:txBody>
          <a:bodyPr/>
          <a:lstStyle/>
          <a:p>
            <a:pPr>
              <a:buFont typeface="Wingdings" panose="05000000000000000000" pitchFamily="2" charset="2"/>
              <a:buChar char="v"/>
            </a:pPr>
            <a:r>
              <a:rPr lang="en-US" b="1" dirty="0"/>
              <a:t>Chain of Survival actions for adults are: </a:t>
            </a:r>
          </a:p>
          <a:p>
            <a:pPr marL="0" indent="0">
              <a:buNone/>
            </a:pPr>
            <a:r>
              <a:rPr lang="en-US" dirty="0"/>
              <a:t>• Recognizing cardiac arrest and activating the EMS system at once.</a:t>
            </a:r>
          </a:p>
          <a:p>
            <a:pPr marL="0" indent="0">
              <a:buNone/>
            </a:pPr>
            <a:r>
              <a:rPr lang="en-US" dirty="0"/>
              <a:t>• Early cardiopulmonary resuscitation (CPR). </a:t>
            </a:r>
          </a:p>
          <a:p>
            <a:pPr marL="0" indent="0">
              <a:buNone/>
            </a:pPr>
            <a:r>
              <a:rPr lang="en-US" dirty="0"/>
              <a:t>• Early defibrillation. See p. 487. </a:t>
            </a:r>
          </a:p>
          <a:p>
            <a:pPr marL="0" indent="0">
              <a:buNone/>
            </a:pPr>
            <a:r>
              <a:rPr lang="en-US" dirty="0"/>
              <a:t>• Early advanced care. This is given by EMS staff, doctors, and nurses. They give drugs and perform life-saving measures.</a:t>
            </a:r>
          </a:p>
          <a:p>
            <a:pPr marL="0" indent="0">
              <a:buNone/>
            </a:pPr>
            <a:r>
              <a:rPr lang="en-US" dirty="0"/>
              <a:t>• Organized post–cardiac arrest care. This is care given to improve survival following cardiac arrest.</a:t>
            </a:r>
            <a:endParaRPr lang="ar-SA" dirty="0"/>
          </a:p>
        </p:txBody>
      </p:sp>
    </p:spTree>
    <p:extLst>
      <p:ext uri="{BB962C8B-B14F-4D97-AF65-F5344CB8AC3E}">
        <p14:creationId xmlns:p14="http://schemas.microsoft.com/office/powerpoint/2010/main" val="2321974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9EA81E-638E-227F-A46B-3F276B176998}"/>
              </a:ext>
            </a:extLst>
          </p:cNvPr>
          <p:cNvSpPr>
            <a:spLocks noGrp="1"/>
          </p:cNvSpPr>
          <p:nvPr>
            <p:ph idx="1"/>
          </p:nvPr>
        </p:nvSpPr>
        <p:spPr>
          <a:xfrm>
            <a:off x="196850" y="885824"/>
            <a:ext cx="10515600" cy="5768975"/>
          </a:xfrm>
        </p:spPr>
        <p:txBody>
          <a:bodyPr>
            <a:normAutofit fontScale="92500" lnSpcReduction="10000"/>
          </a:bodyPr>
          <a:lstStyle/>
          <a:p>
            <a:pPr>
              <a:buFont typeface="Wingdings" panose="05000000000000000000" pitchFamily="2" charset="2"/>
              <a:buChar char="§"/>
            </a:pPr>
            <a:r>
              <a:rPr lang="en-US" b="1" dirty="0"/>
              <a:t>Sudden</a:t>
            </a:r>
            <a:r>
              <a:rPr lang="en-US" dirty="0"/>
              <a:t> </a:t>
            </a:r>
            <a:r>
              <a:rPr lang="en-US" b="1" dirty="0"/>
              <a:t>Cardiac</a:t>
            </a:r>
            <a:r>
              <a:rPr lang="en-US" dirty="0"/>
              <a:t> </a:t>
            </a:r>
            <a:r>
              <a:rPr lang="en-US" b="1" dirty="0"/>
              <a:t>Arrest</a:t>
            </a:r>
            <a:r>
              <a:rPr lang="en-US" dirty="0"/>
              <a:t> (</a:t>
            </a:r>
            <a:r>
              <a:rPr lang="en-US" b="1" dirty="0"/>
              <a:t>SCA</a:t>
            </a:r>
            <a:r>
              <a:rPr lang="en-US" dirty="0"/>
              <a:t>) or </a:t>
            </a:r>
            <a:r>
              <a:rPr lang="en-US" b="1" dirty="0"/>
              <a:t>cardiac</a:t>
            </a:r>
            <a:r>
              <a:rPr lang="en-US" dirty="0"/>
              <a:t> </a:t>
            </a:r>
            <a:r>
              <a:rPr lang="en-US" b="1" dirty="0"/>
              <a:t>arrest: </a:t>
            </a:r>
            <a:r>
              <a:rPr lang="en-US" dirty="0"/>
              <a:t>is when the heart stops suddenly and without warning. Within moments, breathing stops as well. Permanent brain and other organ damage occurs unless circulation and breathing are restored. </a:t>
            </a:r>
          </a:p>
          <a:p>
            <a:pPr>
              <a:buFont typeface="Wingdings" panose="05000000000000000000" pitchFamily="2" charset="2"/>
              <a:buChar char="§"/>
            </a:pPr>
            <a:r>
              <a:rPr lang="en-US" dirty="0"/>
              <a:t>There are </a:t>
            </a:r>
            <a:r>
              <a:rPr lang="en-US" b="1" dirty="0"/>
              <a:t>3 major signs of SCA;</a:t>
            </a:r>
          </a:p>
          <a:p>
            <a:pPr marL="571500" indent="-571500">
              <a:buFont typeface="+mj-lt"/>
              <a:buAutoNum type="romanUcPeriod"/>
            </a:pPr>
            <a:r>
              <a:rPr lang="en-US" b="1" dirty="0"/>
              <a:t>No response. </a:t>
            </a:r>
          </a:p>
          <a:p>
            <a:pPr marL="571500" indent="-571500">
              <a:buFont typeface="+mj-lt"/>
              <a:buAutoNum type="romanUcPeriod"/>
            </a:pPr>
            <a:r>
              <a:rPr lang="en-US" b="1" dirty="0"/>
              <a:t>No breathing or no normal breathing.</a:t>
            </a:r>
          </a:p>
          <a:p>
            <a:pPr marL="0" indent="0">
              <a:buNone/>
            </a:pPr>
            <a:r>
              <a:rPr lang="en-US" dirty="0"/>
              <a:t>     - The person may have agonal gasps or agonal respirations early during SCA. (Agonal comes from the Greek word that means to struggle. Agonal is used in relation to death and dying.) Agonal gasps do not bring enough oxygen into the lungs. Gasps are not normal breathing.</a:t>
            </a:r>
          </a:p>
          <a:p>
            <a:pPr marL="571500" indent="-571500">
              <a:buAutoNum type="romanUcPeriod" startAt="3"/>
            </a:pPr>
            <a:r>
              <a:rPr lang="en-US" b="1" dirty="0"/>
              <a:t>No pulse.</a:t>
            </a:r>
          </a:p>
          <a:p>
            <a:pPr marL="0" indent="0">
              <a:buNone/>
            </a:pPr>
            <a:r>
              <a:rPr lang="en-US" dirty="0"/>
              <a:t>       - The person’s skin is cool, pale, and gray. The person is not coughing or moving.</a:t>
            </a:r>
          </a:p>
          <a:p>
            <a:pPr marL="0" indent="0">
              <a:buNone/>
            </a:pPr>
            <a:endParaRPr lang="ar-SA" dirty="0"/>
          </a:p>
        </p:txBody>
      </p:sp>
      <p:sp>
        <p:nvSpPr>
          <p:cNvPr id="4" name="Rectangle 3">
            <a:extLst>
              <a:ext uri="{FF2B5EF4-FFF2-40B4-BE49-F238E27FC236}">
                <a16:creationId xmlns:a16="http://schemas.microsoft.com/office/drawing/2014/main" id="{EFA0084E-51A6-3FE9-9034-940D86AAE4FE}"/>
              </a:ext>
            </a:extLst>
          </p:cNvPr>
          <p:cNvSpPr/>
          <p:nvPr/>
        </p:nvSpPr>
        <p:spPr>
          <a:xfrm>
            <a:off x="120438" y="-125115"/>
            <a:ext cx="93476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Sudden Cardiac Arrest (SCA):</a:t>
            </a:r>
            <a:endParaRPr lang="ar-S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992958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1B93FC-C0BA-790F-AA85-0A9646E3C8FD}"/>
              </a:ext>
            </a:extLst>
          </p:cNvPr>
          <p:cNvSpPr>
            <a:spLocks noGrp="1"/>
          </p:cNvSpPr>
          <p:nvPr>
            <p:ph idx="1"/>
          </p:nvPr>
        </p:nvSpPr>
        <p:spPr>
          <a:xfrm>
            <a:off x="146050" y="1253330"/>
            <a:ext cx="10515600" cy="5230019"/>
          </a:xfrm>
        </p:spPr>
        <p:txBody>
          <a:bodyPr>
            <a:normAutofit/>
          </a:bodyPr>
          <a:lstStyle/>
          <a:p>
            <a:pPr>
              <a:buFont typeface="Wingdings" panose="05000000000000000000" pitchFamily="2" charset="2"/>
              <a:buChar char="Ø"/>
            </a:pPr>
            <a:r>
              <a:rPr lang="en-US" dirty="0"/>
              <a:t>Emergencies can occur anywhere.</a:t>
            </a:r>
          </a:p>
          <a:p>
            <a:pPr>
              <a:buFont typeface="Wingdings" panose="05000000000000000000" pitchFamily="2" charset="2"/>
              <a:buChar char="Ø"/>
            </a:pPr>
            <a:r>
              <a:rPr lang="en-US" dirty="0"/>
              <a:t> Sometimes you can save a life if you know what to do. </a:t>
            </a:r>
          </a:p>
          <a:p>
            <a:pPr>
              <a:buFont typeface="Wingdings" panose="05000000000000000000" pitchFamily="2" charset="2"/>
              <a:buChar char="Ø"/>
            </a:pPr>
            <a:r>
              <a:rPr lang="en-US" dirty="0"/>
              <a:t>You are encouraged to take a </a:t>
            </a:r>
            <a:r>
              <a:rPr lang="en-US" b="1" dirty="0"/>
              <a:t>first aid </a:t>
            </a:r>
            <a:r>
              <a:rPr lang="en-US" dirty="0"/>
              <a:t>course and a </a:t>
            </a:r>
            <a:r>
              <a:rPr lang="en-US" b="1" dirty="0"/>
              <a:t>Basic</a:t>
            </a:r>
            <a:r>
              <a:rPr lang="en-US" dirty="0"/>
              <a:t> </a:t>
            </a:r>
            <a:r>
              <a:rPr lang="en-US" b="1" dirty="0"/>
              <a:t>Life</a:t>
            </a:r>
            <a:r>
              <a:rPr lang="en-US" dirty="0"/>
              <a:t> </a:t>
            </a:r>
            <a:r>
              <a:rPr lang="en-US" b="1" dirty="0"/>
              <a:t>Support</a:t>
            </a:r>
            <a:r>
              <a:rPr lang="en-US" dirty="0"/>
              <a:t> (</a:t>
            </a:r>
            <a:r>
              <a:rPr lang="en-US" b="1" dirty="0"/>
              <a:t>BLS</a:t>
            </a:r>
            <a:r>
              <a:rPr lang="en-US" dirty="0"/>
              <a:t>) course. These courses prepare you to give emergency care. </a:t>
            </a:r>
          </a:p>
          <a:p>
            <a:pPr>
              <a:buFont typeface="Wingdings" panose="05000000000000000000" pitchFamily="2" charset="2"/>
              <a:buChar char="Ø"/>
            </a:pPr>
            <a:r>
              <a:rPr lang="en-US" b="1" dirty="0"/>
              <a:t>First</a:t>
            </a:r>
            <a:r>
              <a:rPr lang="en-US" dirty="0"/>
              <a:t> </a:t>
            </a:r>
            <a:r>
              <a:rPr lang="en-US" b="1" dirty="0"/>
              <a:t>aid</a:t>
            </a:r>
            <a:r>
              <a:rPr lang="en-US" dirty="0"/>
              <a:t> is the emergency care given to an ill or injured person before medical help arrives.</a:t>
            </a:r>
          </a:p>
          <a:p>
            <a:pPr>
              <a:buFont typeface="Wingdings" panose="05000000000000000000" pitchFamily="2" charset="2"/>
              <a:buChar char="Ø"/>
            </a:pPr>
            <a:r>
              <a:rPr lang="en-US" dirty="0"/>
              <a:t>.The goals of first aid are to: </a:t>
            </a:r>
          </a:p>
          <a:p>
            <a:pPr marL="0" indent="0">
              <a:buNone/>
            </a:pPr>
            <a:r>
              <a:rPr lang="en-US" dirty="0"/>
              <a:t>• Prevent death. </a:t>
            </a:r>
          </a:p>
          <a:p>
            <a:pPr marL="0" indent="0">
              <a:buNone/>
            </a:pPr>
            <a:r>
              <a:rPr lang="en-US" dirty="0"/>
              <a:t>• Prevent injuries from becoming worse.</a:t>
            </a:r>
          </a:p>
          <a:p>
            <a:pPr marL="0" indent="0">
              <a:buNone/>
            </a:pPr>
            <a:endParaRPr lang="ar-SA" dirty="0"/>
          </a:p>
        </p:txBody>
      </p:sp>
      <p:sp>
        <p:nvSpPr>
          <p:cNvPr id="4" name="Rectangle 3">
            <a:extLst>
              <a:ext uri="{FF2B5EF4-FFF2-40B4-BE49-F238E27FC236}">
                <a16:creationId xmlns:a16="http://schemas.microsoft.com/office/drawing/2014/main" id="{06EF0DD3-91D0-37DE-6E48-441C2D012093}"/>
              </a:ext>
            </a:extLst>
          </p:cNvPr>
          <p:cNvSpPr/>
          <p:nvPr/>
        </p:nvSpPr>
        <p:spPr>
          <a:xfrm>
            <a:off x="201360" y="116185"/>
            <a:ext cx="552818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Emergency Care:</a:t>
            </a:r>
            <a:endParaRPr lang="ar-S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687482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86A548-0C09-E6FC-A9FD-28EB1D81CF10}"/>
              </a:ext>
            </a:extLst>
          </p:cNvPr>
          <p:cNvSpPr>
            <a:spLocks noGrp="1"/>
          </p:cNvSpPr>
          <p:nvPr>
            <p:ph idx="1"/>
          </p:nvPr>
        </p:nvSpPr>
        <p:spPr>
          <a:xfrm>
            <a:off x="177800" y="1150938"/>
            <a:ext cx="10515600" cy="4351338"/>
          </a:xfrm>
        </p:spPr>
        <p:txBody>
          <a:bodyPr/>
          <a:lstStyle/>
          <a:p>
            <a:pPr>
              <a:buFont typeface="Wingdings" panose="05000000000000000000" pitchFamily="2" charset="2"/>
              <a:buChar char="§"/>
            </a:pPr>
            <a:r>
              <a:rPr lang="en-US" b="1" dirty="0"/>
              <a:t>SCA</a:t>
            </a:r>
            <a:r>
              <a:rPr lang="en-US" dirty="0"/>
              <a:t> is a sudden, unexpected, and dramatic event. </a:t>
            </a:r>
          </a:p>
          <a:p>
            <a:pPr>
              <a:buFont typeface="Wingdings" panose="05000000000000000000" pitchFamily="2" charset="2"/>
              <a:buChar char="§"/>
            </a:pPr>
            <a:r>
              <a:rPr lang="en-US" dirty="0"/>
              <a:t>It can occur anywhere and at any time—while driving, shoveling snow, playing golf or tennis, watching TV, eating, or sleeping.</a:t>
            </a:r>
          </a:p>
          <a:p>
            <a:pPr>
              <a:buFont typeface="Wingdings" panose="05000000000000000000" pitchFamily="2" charset="2"/>
              <a:buChar char="§"/>
            </a:pPr>
            <a:r>
              <a:rPr lang="en-US" dirty="0"/>
              <a:t> </a:t>
            </a:r>
            <a:r>
              <a:rPr lang="en-US" b="1" dirty="0"/>
              <a:t>Common causes </a:t>
            </a:r>
            <a:r>
              <a:rPr lang="en-US" dirty="0"/>
              <a:t>include heart disease, drowning, electric shock, severe injury, choking (Chapter 9), and drug over-dose.</a:t>
            </a:r>
          </a:p>
          <a:p>
            <a:pPr>
              <a:buFont typeface="Wingdings" panose="05000000000000000000" pitchFamily="2" charset="2"/>
              <a:buChar char="§"/>
            </a:pPr>
            <a:r>
              <a:rPr lang="en-US" dirty="0"/>
              <a:t> These causes lead to an abnormal heart rhythm called </a:t>
            </a:r>
            <a:r>
              <a:rPr lang="en-US" b="1" dirty="0"/>
              <a:t>ventricular</a:t>
            </a:r>
            <a:r>
              <a:rPr lang="en-US" dirty="0"/>
              <a:t> </a:t>
            </a:r>
            <a:r>
              <a:rPr lang="en-US" b="1" dirty="0"/>
              <a:t>fibrillation</a:t>
            </a:r>
            <a:r>
              <a:rPr lang="en-US" dirty="0"/>
              <a:t> (p. 487). </a:t>
            </a:r>
          </a:p>
          <a:p>
            <a:pPr>
              <a:buFont typeface="Wingdings" panose="05000000000000000000" pitchFamily="2" charset="2"/>
              <a:buChar char="§"/>
            </a:pPr>
            <a:r>
              <a:rPr lang="en-US" dirty="0"/>
              <a:t>The heart cannot pump blood. A normal rhythm must be restored. Otherwise the person will die.</a:t>
            </a:r>
            <a:endParaRPr lang="ar-SA" dirty="0"/>
          </a:p>
        </p:txBody>
      </p:sp>
      <p:sp>
        <p:nvSpPr>
          <p:cNvPr id="4" name="Title 3">
            <a:extLst>
              <a:ext uri="{FF2B5EF4-FFF2-40B4-BE49-F238E27FC236}">
                <a16:creationId xmlns:a16="http://schemas.microsoft.com/office/drawing/2014/main" id="{8A5A6518-C35B-7960-93BF-41093FCC7C7D}"/>
              </a:ext>
            </a:extLst>
          </p:cNvPr>
          <p:cNvSpPr>
            <a:spLocks noGrp="1"/>
          </p:cNvSpPr>
          <p:nvPr>
            <p:ph type="title"/>
          </p:nvPr>
        </p:nvSpPr>
        <p:spPr>
          <a:xfrm>
            <a:off x="-533400" y="-174625"/>
            <a:ext cx="10515600" cy="1325563"/>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Sudden Cardiac Arrest (SCA):</a:t>
            </a:r>
            <a:endParaRPr lang="ar-S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418358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FEB7F-4CA5-D25B-9473-7E2190DE8F31}"/>
              </a:ext>
            </a:extLst>
          </p:cNvPr>
          <p:cNvSpPr>
            <a:spLocks noGrp="1"/>
          </p:cNvSpPr>
          <p:nvPr>
            <p:ph type="title"/>
          </p:nvPr>
        </p:nvSpPr>
        <p:spPr>
          <a:xfrm>
            <a:off x="114300" y="-123825"/>
            <a:ext cx="10515600" cy="1325563"/>
          </a:xfrm>
        </p:spPr>
        <p:txBody>
          <a:bodyPr/>
          <a:lstStyle/>
          <a:p>
            <a:r>
              <a:rPr lang="en-US" dirty="0">
                <a:effectLst>
                  <a:outerShdw blurRad="38100" dist="38100" dir="2700000" algn="tl">
                    <a:srgbClr val="000000">
                      <a:alpha val="43137"/>
                    </a:srgbClr>
                  </a:outerShdw>
                </a:effectLst>
              </a:rPr>
              <a:t>Respiratory Arrest:</a:t>
            </a:r>
            <a:endParaRPr lang="ar-SA"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8950ACE4-5A17-E467-5B9F-6FBBAFCBC962}"/>
              </a:ext>
            </a:extLst>
          </p:cNvPr>
          <p:cNvSpPr>
            <a:spLocks noGrp="1"/>
          </p:cNvSpPr>
          <p:nvPr>
            <p:ph idx="1"/>
          </p:nvPr>
        </p:nvSpPr>
        <p:spPr>
          <a:xfrm>
            <a:off x="241300" y="1089025"/>
            <a:ext cx="10515600" cy="4351338"/>
          </a:xfrm>
        </p:spPr>
        <p:txBody>
          <a:bodyPr/>
          <a:lstStyle/>
          <a:p>
            <a:pPr>
              <a:buFont typeface="Wingdings" panose="05000000000000000000" pitchFamily="2" charset="2"/>
              <a:buChar char="Ø"/>
            </a:pPr>
            <a:r>
              <a:rPr lang="en-US" b="1" dirty="0"/>
              <a:t>Respiratory</a:t>
            </a:r>
            <a:r>
              <a:rPr lang="en-US" dirty="0"/>
              <a:t> </a:t>
            </a:r>
            <a:r>
              <a:rPr lang="en-US" b="1" dirty="0"/>
              <a:t>arrest: </a:t>
            </a:r>
            <a:r>
              <a:rPr lang="en-US" dirty="0"/>
              <a:t>is when breathing stops but heart action continues for several minutes. </a:t>
            </a:r>
          </a:p>
          <a:p>
            <a:pPr>
              <a:buFont typeface="Wingdings" panose="05000000000000000000" pitchFamily="2" charset="2"/>
              <a:buChar char="Ø"/>
            </a:pPr>
            <a:r>
              <a:rPr lang="en-US" dirty="0"/>
              <a:t>If breathing is not restored, cardiac arrest occurs.</a:t>
            </a:r>
          </a:p>
          <a:p>
            <a:pPr>
              <a:buFont typeface="Wingdings" panose="05000000000000000000" pitchFamily="2" charset="2"/>
              <a:buChar char="Ø"/>
            </a:pPr>
            <a:r>
              <a:rPr lang="en-US" dirty="0"/>
              <a:t> </a:t>
            </a:r>
            <a:r>
              <a:rPr lang="en-US" b="1" dirty="0"/>
              <a:t>Causes of respiratory arrest </a:t>
            </a:r>
            <a:r>
              <a:rPr lang="en-US" dirty="0"/>
              <a:t>include: • Drowning • Stroke • Choking • Drug over-dose • Electric shock (including lightning strikes) • Smoke inhalation • Suffocation • Heart attack • Coma • Other injuries.</a:t>
            </a:r>
            <a:endParaRPr lang="ar-SA" dirty="0"/>
          </a:p>
        </p:txBody>
      </p:sp>
    </p:spTree>
    <p:extLst>
      <p:ext uri="{BB962C8B-B14F-4D97-AF65-F5344CB8AC3E}">
        <p14:creationId xmlns:p14="http://schemas.microsoft.com/office/powerpoint/2010/main" val="1179263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20D6-AFF3-2744-F091-3DEBD9368E63}"/>
              </a:ext>
            </a:extLst>
          </p:cNvPr>
          <p:cNvSpPr>
            <a:spLocks noGrp="1"/>
          </p:cNvSpPr>
          <p:nvPr>
            <p:ph type="title"/>
          </p:nvPr>
        </p:nvSpPr>
        <p:spPr>
          <a:xfrm>
            <a:off x="88900" y="18255"/>
            <a:ext cx="10515600" cy="1325563"/>
          </a:xfrm>
        </p:spPr>
        <p:txBody>
          <a:bodyPr/>
          <a:lstStyle/>
          <a:p>
            <a:r>
              <a:rPr lang="en-US" dirty="0">
                <a:effectLst>
                  <a:outerShdw blurRad="38100" dist="38100" dir="2700000" algn="tl">
                    <a:srgbClr val="000000">
                      <a:alpha val="43137"/>
                    </a:srgbClr>
                  </a:outerShdw>
                </a:effectLst>
              </a:rPr>
              <a:t>Rescue Breathing:</a:t>
            </a:r>
            <a:endParaRPr lang="ar-SA"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6C5549F3-A772-C9C0-6FC7-B10C6C40EEE4}"/>
              </a:ext>
            </a:extLst>
          </p:cNvPr>
          <p:cNvSpPr>
            <a:spLocks noGrp="1"/>
          </p:cNvSpPr>
          <p:nvPr>
            <p:ph idx="1"/>
          </p:nvPr>
        </p:nvSpPr>
        <p:spPr>
          <a:xfrm>
            <a:off x="0" y="1190625"/>
            <a:ext cx="10515600" cy="4351338"/>
          </a:xfrm>
        </p:spPr>
        <p:txBody>
          <a:bodyPr/>
          <a:lstStyle/>
          <a:p>
            <a:pPr>
              <a:buFont typeface="Wingdings" panose="05000000000000000000" pitchFamily="2" charset="2"/>
              <a:buChar char="Ø"/>
            </a:pPr>
            <a:r>
              <a:rPr lang="en-US" b="1" dirty="0"/>
              <a:t>Rescue</a:t>
            </a:r>
            <a:r>
              <a:rPr lang="en-US" dirty="0"/>
              <a:t> </a:t>
            </a:r>
            <a:r>
              <a:rPr lang="en-US" b="1" dirty="0"/>
              <a:t>breaths</a:t>
            </a:r>
            <a:r>
              <a:rPr lang="en-US" dirty="0"/>
              <a:t> are given when there is a pulse but no breathing or only gasping. </a:t>
            </a:r>
          </a:p>
          <a:p>
            <a:pPr>
              <a:buFont typeface="Wingdings" panose="05000000000000000000" pitchFamily="2" charset="2"/>
              <a:buChar char="Ø"/>
            </a:pPr>
            <a:r>
              <a:rPr lang="en-US" dirty="0"/>
              <a:t>To give rescue breaths: </a:t>
            </a:r>
          </a:p>
          <a:p>
            <a:pPr marL="0" indent="0">
              <a:buNone/>
            </a:pPr>
            <a:r>
              <a:rPr lang="en-US" dirty="0"/>
              <a:t>• Open the airway.</a:t>
            </a:r>
          </a:p>
          <a:p>
            <a:pPr marL="0" indent="0">
              <a:buNone/>
            </a:pPr>
            <a:r>
              <a:rPr lang="en-US" dirty="0"/>
              <a:t>• Give 1 breath every 5 to 6 seconds for adults. </a:t>
            </a:r>
          </a:p>
          <a:p>
            <a:pPr marL="0" indent="0">
              <a:buNone/>
            </a:pPr>
            <a:r>
              <a:rPr lang="en-US" dirty="0"/>
              <a:t>• Give each breath over 1 second. </a:t>
            </a:r>
          </a:p>
          <a:p>
            <a:pPr marL="0" indent="0">
              <a:buNone/>
            </a:pPr>
            <a:r>
              <a:rPr lang="en-US" dirty="0"/>
              <a:t>The chest should rise when breaths are given.</a:t>
            </a:r>
          </a:p>
          <a:p>
            <a:pPr marL="0" indent="0">
              <a:buNone/>
            </a:pPr>
            <a:r>
              <a:rPr lang="en-US" dirty="0"/>
              <a:t> • Check the pulse every 2 minutes. If there is no pulse, begin CPR</a:t>
            </a:r>
            <a:endParaRPr lang="ar-SA" dirty="0"/>
          </a:p>
        </p:txBody>
      </p:sp>
    </p:spTree>
    <p:extLst>
      <p:ext uri="{BB962C8B-B14F-4D97-AF65-F5344CB8AC3E}">
        <p14:creationId xmlns:p14="http://schemas.microsoft.com/office/powerpoint/2010/main" val="2951194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02216-BC6E-6324-DA20-877EAA07CC75}"/>
              </a:ext>
            </a:extLst>
          </p:cNvPr>
          <p:cNvSpPr>
            <a:spLocks noGrp="1"/>
          </p:cNvSpPr>
          <p:nvPr>
            <p:ph type="title"/>
          </p:nvPr>
        </p:nvSpPr>
        <p:spPr/>
        <p:txBody>
          <a:bodyPr/>
          <a:lstStyle/>
          <a:p>
            <a:r>
              <a:rPr lang="en-US" dirty="0"/>
              <a:t>Cardiopulmonary Resuscitation (CPR)for Adults</a:t>
            </a:r>
            <a:endParaRPr lang="ar-SA" dirty="0"/>
          </a:p>
        </p:txBody>
      </p:sp>
      <p:sp>
        <p:nvSpPr>
          <p:cNvPr id="3" name="Content Placeholder 2">
            <a:extLst>
              <a:ext uri="{FF2B5EF4-FFF2-40B4-BE49-F238E27FC236}">
                <a16:creationId xmlns:a16="http://schemas.microsoft.com/office/drawing/2014/main" id="{C32594B8-A479-8984-7268-9A8404C1EB52}"/>
              </a:ext>
            </a:extLst>
          </p:cNvPr>
          <p:cNvSpPr>
            <a:spLocks noGrp="1"/>
          </p:cNvSpPr>
          <p:nvPr>
            <p:ph idx="1"/>
          </p:nvPr>
        </p:nvSpPr>
        <p:spPr>
          <a:xfrm>
            <a:off x="228600" y="1690688"/>
            <a:ext cx="10515600" cy="4351338"/>
          </a:xfrm>
        </p:spPr>
        <p:txBody>
          <a:bodyPr>
            <a:normAutofit fontScale="92500" lnSpcReduction="20000"/>
          </a:bodyPr>
          <a:lstStyle/>
          <a:p>
            <a:pPr>
              <a:buFont typeface="Wingdings" panose="05000000000000000000" pitchFamily="2" charset="2"/>
              <a:buChar char="ü"/>
            </a:pPr>
            <a:r>
              <a:rPr lang="en-US" dirty="0"/>
              <a:t>When the heart and breathing stop, blood and oxygen are not supplied to the body. </a:t>
            </a:r>
          </a:p>
          <a:p>
            <a:pPr>
              <a:buFont typeface="Wingdings" panose="05000000000000000000" pitchFamily="2" charset="2"/>
              <a:buChar char="ü"/>
            </a:pPr>
            <a:r>
              <a:rPr lang="en-US" dirty="0"/>
              <a:t>Brain and other organ damage occurs within minutes. </a:t>
            </a:r>
          </a:p>
          <a:p>
            <a:pPr>
              <a:buFont typeface="Wingdings" panose="05000000000000000000" pitchFamily="2" charset="2"/>
              <a:buChar char="ü"/>
            </a:pPr>
            <a:r>
              <a:rPr lang="en-US" b="1" dirty="0"/>
              <a:t>CPR</a:t>
            </a:r>
            <a:r>
              <a:rPr lang="en-US" dirty="0"/>
              <a:t> must be started at once when a person has </a:t>
            </a:r>
            <a:r>
              <a:rPr lang="en-US" b="1" dirty="0"/>
              <a:t>SCA</a:t>
            </a:r>
            <a:r>
              <a:rPr lang="en-US" dirty="0"/>
              <a:t>. </a:t>
            </a:r>
          </a:p>
          <a:p>
            <a:pPr>
              <a:buFont typeface="Wingdings" panose="05000000000000000000" pitchFamily="2" charset="2"/>
              <a:buChar char="ü"/>
            </a:pPr>
            <a:r>
              <a:rPr lang="en-US" b="1" dirty="0"/>
              <a:t>CPR</a:t>
            </a:r>
            <a:r>
              <a:rPr lang="en-US" dirty="0"/>
              <a:t> supports circulation and breathing. It provides blood and oxygen to the heart, brain, and other organs until advanced emergency care is given.</a:t>
            </a:r>
          </a:p>
          <a:p>
            <a:pPr>
              <a:buFont typeface="Wingdings" panose="05000000000000000000" pitchFamily="2" charset="2"/>
              <a:buChar char="ü"/>
            </a:pPr>
            <a:r>
              <a:rPr lang="en-US" b="1" dirty="0"/>
              <a:t>CPR</a:t>
            </a:r>
            <a:r>
              <a:rPr lang="en-US" dirty="0"/>
              <a:t> involves: • Chest compressions.• Airway.• Breathing and Defibrillation.</a:t>
            </a:r>
          </a:p>
          <a:p>
            <a:pPr>
              <a:buFont typeface="Wingdings" panose="05000000000000000000" pitchFamily="2" charset="2"/>
              <a:buChar char="ü"/>
            </a:pPr>
            <a:r>
              <a:rPr lang="en-US" dirty="0"/>
              <a:t> </a:t>
            </a:r>
            <a:r>
              <a:rPr lang="en-US" b="1" dirty="0"/>
              <a:t>CPR</a:t>
            </a:r>
            <a:r>
              <a:rPr lang="en-US" dirty="0"/>
              <a:t> procedures require speed, skill, and efficiency. Chest compressions and airway and breathing procedures are done until a defibrillator arrives. The defibrillator is used as soon as possible.</a:t>
            </a:r>
            <a:endParaRPr lang="ar-SA" dirty="0"/>
          </a:p>
        </p:txBody>
      </p:sp>
    </p:spTree>
    <p:extLst>
      <p:ext uri="{BB962C8B-B14F-4D97-AF65-F5344CB8AC3E}">
        <p14:creationId xmlns:p14="http://schemas.microsoft.com/office/powerpoint/2010/main" val="3308012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02D4EC-9DBA-3C85-17BA-8DEAFAF09387}"/>
              </a:ext>
            </a:extLst>
          </p:cNvPr>
          <p:cNvSpPr/>
          <p:nvPr/>
        </p:nvSpPr>
        <p:spPr>
          <a:xfrm>
            <a:off x="166577" y="-725781"/>
            <a:ext cx="5929422" cy="16401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kern="1200"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rPr>
              <a:t>Chest Compressions:</a:t>
            </a:r>
          </a:p>
        </p:txBody>
      </p:sp>
      <p:sp>
        <p:nvSpPr>
          <p:cNvPr id="3" name="Content Placeholder 2">
            <a:extLst>
              <a:ext uri="{FF2B5EF4-FFF2-40B4-BE49-F238E27FC236}">
                <a16:creationId xmlns:a16="http://schemas.microsoft.com/office/drawing/2014/main" id="{4D8E848B-31F4-A58F-4485-9992C7A67945}"/>
              </a:ext>
            </a:extLst>
          </p:cNvPr>
          <p:cNvSpPr>
            <a:spLocks noGrp="1"/>
          </p:cNvSpPr>
          <p:nvPr>
            <p:ph idx="1"/>
          </p:nvPr>
        </p:nvSpPr>
        <p:spPr>
          <a:xfrm>
            <a:off x="248017" y="1126446"/>
            <a:ext cx="5929422" cy="5277046"/>
          </a:xfrm>
        </p:spPr>
        <p:txBody>
          <a:bodyPr vert="horz" lIns="91440" tIns="45720" rIns="91440" bIns="45720" rtlCol="0">
            <a:normAutofit/>
          </a:bodyPr>
          <a:lstStyle/>
          <a:p>
            <a:pPr>
              <a:buFont typeface="Wingdings" panose="05000000000000000000" pitchFamily="2" charset="2"/>
              <a:buChar char="v"/>
            </a:pPr>
            <a:r>
              <a:rPr lang="en-US" sz="2000" b="1" dirty="0"/>
              <a:t>Chest</a:t>
            </a:r>
            <a:r>
              <a:rPr lang="en-US" sz="2000" dirty="0"/>
              <a:t> </a:t>
            </a:r>
            <a:r>
              <a:rPr lang="en-US" sz="2000" b="1" dirty="0"/>
              <a:t>Compressions:</a:t>
            </a:r>
            <a:r>
              <a:rPr lang="en-US" sz="2000" dirty="0"/>
              <a:t> The heart, brain, and other organs must receive blood. Otherwise, permanent damage results.</a:t>
            </a:r>
          </a:p>
          <a:p>
            <a:pPr>
              <a:buFont typeface="Wingdings" panose="05000000000000000000" pitchFamily="2" charset="2"/>
              <a:buChar char="v"/>
            </a:pPr>
            <a:r>
              <a:rPr lang="en-US" sz="2000" dirty="0"/>
              <a:t> In cardiac arrest, the heart has stopped beating.</a:t>
            </a:r>
          </a:p>
          <a:p>
            <a:pPr>
              <a:buFont typeface="Wingdings" panose="05000000000000000000" pitchFamily="2" charset="2"/>
              <a:buChar char="v"/>
            </a:pPr>
            <a:r>
              <a:rPr lang="en-US" sz="2000" dirty="0"/>
              <a:t> Blood must be pumped through the body in some other way. </a:t>
            </a:r>
          </a:p>
          <a:p>
            <a:pPr>
              <a:buFont typeface="Wingdings" panose="05000000000000000000" pitchFamily="2" charset="2"/>
              <a:buChar char="v"/>
            </a:pPr>
            <a:r>
              <a:rPr lang="en-US" sz="2000" b="1" dirty="0"/>
              <a:t>Chest</a:t>
            </a:r>
            <a:r>
              <a:rPr lang="en-US" sz="2000" dirty="0"/>
              <a:t> </a:t>
            </a:r>
            <a:r>
              <a:rPr lang="en-US" sz="2000" b="1" dirty="0"/>
              <a:t>compressions</a:t>
            </a:r>
            <a:r>
              <a:rPr lang="en-US" sz="2000" dirty="0"/>
              <a:t> force blood through the circulatory system. </a:t>
            </a:r>
          </a:p>
        </p:txBody>
      </p:sp>
      <p:pic>
        <p:nvPicPr>
          <p:cNvPr id="8" name="Graphic 7" descr="Cpr with solid fill">
            <a:extLst>
              <a:ext uri="{FF2B5EF4-FFF2-40B4-BE49-F238E27FC236}">
                <a16:creationId xmlns:a16="http://schemas.microsoft.com/office/drawing/2014/main" id="{B61ECC87-F09C-BFF1-E3C6-DCA1EEB635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5506" y="1492624"/>
            <a:ext cx="3765176" cy="3765176"/>
          </a:xfrm>
          <a:prstGeom prst="rect">
            <a:avLst/>
          </a:prstGeom>
        </p:spPr>
      </p:pic>
      <p:sp>
        <p:nvSpPr>
          <p:cNvPr id="20" name="Rectangle 19">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918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256EC2B-29B1-9DF6-ECF5-71F7C84FBA96}"/>
              </a:ext>
            </a:extLst>
          </p:cNvPr>
          <p:cNvSpPr>
            <a:spLocks noGrp="1"/>
          </p:cNvSpPr>
          <p:nvPr>
            <p:ph type="title"/>
          </p:nvPr>
        </p:nvSpPr>
        <p:spPr>
          <a:xfrm>
            <a:off x="0" y="-1309967"/>
            <a:ext cx="5435601" cy="1942810"/>
          </a:xfrm>
          <a:prstGeom prst="rect">
            <a:avLst/>
          </a:prstGeom>
        </p:spPr>
        <p:txBody>
          <a:bodyPr vert="horz" lIns="91440" tIns="45720" rIns="91440" bIns="45720" rtlCol="0" anchor="b">
            <a:normAutofit/>
          </a:bodyPr>
          <a:lstStyle/>
          <a:p>
            <a:pPr>
              <a:spcBef>
                <a:spcPct val="0"/>
              </a:spcBef>
              <a:spcAft>
                <a:spcPts val="600"/>
              </a:spcAft>
            </a:pPr>
            <a:r>
              <a:rPr lang="en-US" sz="4000" b="1" kern="1200" cap="none" spc="0" dirty="0">
                <a:ln w="9525">
                  <a:solidFill>
                    <a:schemeClr val="bg1"/>
                  </a:solidFill>
                  <a:prstDash val="solid"/>
                </a:ln>
                <a:effectLst>
                  <a:outerShdw blurRad="12700" dist="38100" dir="2700000" algn="tl" rotWithShape="0">
                    <a:schemeClr val="bg1">
                      <a:lumMod val="50000"/>
                    </a:schemeClr>
                  </a:outerShdw>
                </a:effectLst>
                <a:latin typeface="+mj-lt"/>
                <a:ea typeface="+mj-ea"/>
                <a:cs typeface="+mj-cs"/>
              </a:rPr>
              <a:t>Chest Compressions:</a:t>
            </a:r>
          </a:p>
        </p:txBody>
      </p:sp>
      <p:sp>
        <p:nvSpPr>
          <p:cNvPr id="3" name="Content Placeholder 2">
            <a:extLst>
              <a:ext uri="{FF2B5EF4-FFF2-40B4-BE49-F238E27FC236}">
                <a16:creationId xmlns:a16="http://schemas.microsoft.com/office/drawing/2014/main" id="{B1B8BC39-9DC0-A059-26D5-48E4BF069EF0}"/>
              </a:ext>
            </a:extLst>
          </p:cNvPr>
          <p:cNvSpPr>
            <a:spLocks noGrp="1"/>
          </p:cNvSpPr>
          <p:nvPr>
            <p:ph idx="1"/>
          </p:nvPr>
        </p:nvSpPr>
        <p:spPr>
          <a:xfrm>
            <a:off x="203199" y="762273"/>
            <a:ext cx="5892801" cy="5987777"/>
          </a:xfrm>
        </p:spPr>
        <p:txBody>
          <a:bodyPr>
            <a:normAutofit fontScale="70000" lnSpcReduction="20000"/>
          </a:bodyPr>
          <a:lstStyle/>
          <a:p>
            <a:pPr>
              <a:buFont typeface="Wingdings" panose="05000000000000000000" pitchFamily="2" charset="2"/>
              <a:buChar char="v"/>
            </a:pPr>
            <a:r>
              <a:rPr lang="en-US" sz="2000" b="1" dirty="0"/>
              <a:t>Before starting chest compressions:</a:t>
            </a:r>
          </a:p>
          <a:p>
            <a:pPr>
              <a:buFont typeface="Wingdings" panose="05000000000000000000" pitchFamily="2" charset="2"/>
              <a:buChar char="ü"/>
            </a:pPr>
            <a:r>
              <a:rPr lang="en-US" sz="3200" dirty="0"/>
              <a:t>check for a pulse. </a:t>
            </a:r>
          </a:p>
          <a:p>
            <a:pPr>
              <a:buFont typeface="Wingdings" panose="05000000000000000000" pitchFamily="2" charset="2"/>
              <a:buChar char="ü"/>
            </a:pPr>
            <a:r>
              <a:rPr lang="en-US" sz="3200" dirty="0"/>
              <a:t>Use the carotid artery on the side near you. </a:t>
            </a:r>
          </a:p>
          <a:p>
            <a:pPr>
              <a:buFont typeface="Wingdings" panose="05000000000000000000" pitchFamily="2" charset="2"/>
              <a:buChar char="ü"/>
            </a:pPr>
            <a:r>
              <a:rPr lang="en-US" sz="3200" dirty="0"/>
              <a:t>To find the carotid pulse, place 2 or 3 fingertips on the trachea (windpipe). </a:t>
            </a:r>
          </a:p>
          <a:p>
            <a:pPr>
              <a:buFont typeface="Wingdings" panose="05000000000000000000" pitchFamily="2" charset="2"/>
              <a:buChar char="ü"/>
            </a:pPr>
            <a:r>
              <a:rPr lang="en-US" sz="3200" dirty="0"/>
              <a:t>Then slide your fingers down off the trachea to the groove of the neck (Fig. 31-1). </a:t>
            </a:r>
          </a:p>
          <a:p>
            <a:pPr>
              <a:buFont typeface="Wingdings" panose="05000000000000000000" pitchFamily="2" charset="2"/>
              <a:buChar char="ü"/>
            </a:pPr>
            <a:r>
              <a:rPr lang="en-US" sz="2600" dirty="0"/>
              <a:t>Check for a pulse for at least 5 seconds but no more than 10 seconds. </a:t>
            </a:r>
          </a:p>
          <a:p>
            <a:pPr>
              <a:buFont typeface="Wingdings" panose="05000000000000000000" pitchFamily="2" charset="2"/>
              <a:buChar char="ü"/>
            </a:pPr>
            <a:r>
              <a:rPr lang="en-US" sz="2600" dirty="0"/>
              <a:t>While checking for a pulse, look for signs of circulation.</a:t>
            </a:r>
          </a:p>
          <a:p>
            <a:pPr>
              <a:buFont typeface="Wingdings" panose="05000000000000000000" pitchFamily="2" charset="2"/>
              <a:buChar char="ü"/>
            </a:pPr>
            <a:r>
              <a:rPr lang="en-US" sz="2600" dirty="0"/>
              <a:t>See if the person has started breathing or is coughing or moving. </a:t>
            </a:r>
          </a:p>
          <a:p>
            <a:pPr>
              <a:buFont typeface="Wingdings" panose="05000000000000000000" pitchFamily="2" charset="2"/>
              <a:buChar char="ü"/>
            </a:pPr>
            <a:r>
              <a:rPr lang="en-US" sz="2600" dirty="0"/>
              <a:t>The heart lies between the sternum (breastbone) and the spinal column.</a:t>
            </a:r>
          </a:p>
          <a:p>
            <a:pPr>
              <a:buFont typeface="Wingdings" panose="05000000000000000000" pitchFamily="2" charset="2"/>
              <a:buChar char="ü"/>
            </a:pPr>
            <a:r>
              <a:rPr lang="en-US" sz="2600" dirty="0"/>
              <a:t> When pressure is applied to the sternum, the sternum is depressed. This compresses the heart between the sternum and spinal column (Fig. 31-2). </a:t>
            </a:r>
          </a:p>
          <a:p>
            <a:pPr>
              <a:buFont typeface="Wingdings" panose="05000000000000000000" pitchFamily="2" charset="2"/>
              <a:buChar char="ü"/>
            </a:pPr>
            <a:r>
              <a:rPr lang="en-US" sz="2600" dirty="0"/>
              <a:t>For effective chest compressions, the person must be supine on a hard, flat surface—floor or back-board. You are positioned at the person’s side.</a:t>
            </a:r>
          </a:p>
          <a:p>
            <a:endParaRPr lang="ar-SA" sz="1000" dirty="0"/>
          </a:p>
        </p:txBody>
      </p:sp>
      <p:pic>
        <p:nvPicPr>
          <p:cNvPr id="6" name="Picture 5" descr="A person with gloves on&#10;&#10;Description automatically generated with medium confidence">
            <a:extLst>
              <a:ext uri="{FF2B5EF4-FFF2-40B4-BE49-F238E27FC236}">
                <a16:creationId xmlns:a16="http://schemas.microsoft.com/office/drawing/2014/main" id="{FBBBCA11-2987-F9C5-7C0A-E20A480AE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112" y="537882"/>
            <a:ext cx="4967999" cy="5582023"/>
          </a:xfrm>
          <a:prstGeom prst="rect">
            <a:avLst/>
          </a:prstGeom>
        </p:spPr>
      </p:pic>
    </p:spTree>
    <p:extLst>
      <p:ext uri="{BB962C8B-B14F-4D97-AF65-F5344CB8AC3E}">
        <p14:creationId xmlns:p14="http://schemas.microsoft.com/office/powerpoint/2010/main" val="3582090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CE00A7-0914-BF62-8F2B-0B8AFDC14A97}"/>
              </a:ext>
            </a:extLst>
          </p:cNvPr>
          <p:cNvSpPr>
            <a:spLocks noGrp="1"/>
          </p:cNvSpPr>
          <p:nvPr>
            <p:ph type="title"/>
          </p:nvPr>
        </p:nvSpPr>
        <p:spPr>
          <a:xfrm>
            <a:off x="-1" y="-284881"/>
            <a:ext cx="5981278" cy="1684638"/>
          </a:xfrm>
        </p:spPr>
        <p:txBody>
          <a:bodyPr>
            <a:normAutofit/>
          </a:bodyPr>
          <a:lstStyle/>
          <a:p>
            <a:r>
              <a:rPr lang="en-US" sz="4000" dirty="0"/>
              <a:t>CONT…</a:t>
            </a:r>
            <a:endParaRPr lang="ar-SA" sz="4000" dirty="0"/>
          </a:p>
        </p:txBody>
      </p:sp>
      <p:sp>
        <p:nvSpPr>
          <p:cNvPr id="3" name="Content Placeholder 2">
            <a:extLst>
              <a:ext uri="{FF2B5EF4-FFF2-40B4-BE49-F238E27FC236}">
                <a16:creationId xmlns:a16="http://schemas.microsoft.com/office/drawing/2014/main" id="{342C2A95-F829-8B87-614C-B425E1E3747C}"/>
              </a:ext>
            </a:extLst>
          </p:cNvPr>
          <p:cNvSpPr>
            <a:spLocks noGrp="1"/>
          </p:cNvSpPr>
          <p:nvPr>
            <p:ph idx="1"/>
          </p:nvPr>
        </p:nvSpPr>
        <p:spPr>
          <a:xfrm>
            <a:off x="113197" y="1045463"/>
            <a:ext cx="5981278" cy="5640150"/>
          </a:xfrm>
        </p:spPr>
        <p:txBody>
          <a:bodyPr>
            <a:normAutofit/>
          </a:bodyPr>
          <a:lstStyle/>
          <a:p>
            <a:pPr>
              <a:buFont typeface="Wingdings" panose="05000000000000000000" pitchFamily="2" charset="2"/>
              <a:buChar char="ü"/>
            </a:pPr>
            <a:r>
              <a:rPr lang="en-US" sz="2000" dirty="0"/>
              <a:t>Hand position is important for effective chest compressions (Fig. 31-3, p. 486).</a:t>
            </a:r>
          </a:p>
          <a:p>
            <a:pPr>
              <a:buFont typeface="Wingdings" panose="05000000000000000000" pitchFamily="2" charset="2"/>
              <a:buChar char="ü"/>
            </a:pPr>
            <a:r>
              <a:rPr lang="en-US" sz="2000" dirty="0"/>
              <a:t> You use the heels of your hands— 1 on top of the other—for chest compressions. </a:t>
            </a:r>
          </a:p>
          <a:p>
            <a:pPr>
              <a:buFont typeface="Wingdings" panose="05000000000000000000" pitchFamily="2" charset="2"/>
              <a:buChar char="v"/>
            </a:pPr>
            <a:r>
              <a:rPr lang="en-US" sz="2000" b="1" dirty="0"/>
              <a:t>For proper placement:</a:t>
            </a:r>
          </a:p>
          <a:p>
            <a:pPr>
              <a:buFont typeface="Wingdings" panose="05000000000000000000" pitchFamily="2" charset="2"/>
              <a:buChar char="ü"/>
            </a:pPr>
            <a:r>
              <a:rPr lang="en-US" sz="2000" dirty="0"/>
              <a:t>Expose the person’s chest. </a:t>
            </a:r>
          </a:p>
          <a:p>
            <a:pPr>
              <a:buFont typeface="Wingdings" panose="05000000000000000000" pitchFamily="2" charset="2"/>
              <a:buChar char="ü"/>
            </a:pPr>
            <a:r>
              <a:rPr lang="en-US" sz="2000" dirty="0"/>
              <a:t>Remove clothing or move it out of the way. </a:t>
            </a:r>
          </a:p>
          <a:p>
            <a:pPr>
              <a:buFont typeface="Wingdings" panose="05000000000000000000" pitchFamily="2" charset="2"/>
              <a:buChar char="ü"/>
            </a:pPr>
            <a:r>
              <a:rPr lang="en-US" sz="2000" dirty="0"/>
              <a:t>You need to see the person’s bare skin for proper hand position. </a:t>
            </a:r>
          </a:p>
          <a:p>
            <a:pPr>
              <a:buFont typeface="Wingdings" panose="05000000000000000000" pitchFamily="2" charset="2"/>
              <a:buChar char="ü"/>
            </a:pPr>
            <a:r>
              <a:rPr lang="en-US" sz="2000" dirty="0"/>
              <a:t>Place the heel of 1 hand (usually your dominant hand) in the center of the bare chest. </a:t>
            </a:r>
          </a:p>
          <a:p>
            <a:pPr>
              <a:buFont typeface="Wingdings" panose="05000000000000000000" pitchFamily="2" charset="2"/>
              <a:buChar char="ü"/>
            </a:pPr>
            <a:r>
              <a:rPr lang="en-US" sz="2000" dirty="0"/>
              <a:t>The heel of this hand is placed on the sternum between the nipples. </a:t>
            </a:r>
          </a:p>
          <a:p>
            <a:pPr>
              <a:buFont typeface="Wingdings" panose="05000000000000000000" pitchFamily="2" charset="2"/>
              <a:buChar char="ü"/>
            </a:pPr>
            <a:r>
              <a:rPr lang="en-US" sz="2000" dirty="0"/>
              <a:t> Place the heel of your other hand on top of the heel of the first hand.</a:t>
            </a:r>
            <a:endParaRPr lang="ar-SA" sz="2000" b="1" dirty="0"/>
          </a:p>
        </p:txBody>
      </p:sp>
      <p:pic>
        <p:nvPicPr>
          <p:cNvPr id="6" name="Picture 5" descr="A drawing of a person's chest&#10;&#10;Description automatically generated">
            <a:extLst>
              <a:ext uri="{FF2B5EF4-FFF2-40B4-BE49-F238E27FC236}">
                <a16:creationId xmlns:a16="http://schemas.microsoft.com/office/drawing/2014/main" id="{1D54AB6C-2ADE-ED21-E569-44010ED3B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0486" y="1"/>
            <a:ext cx="5216576" cy="3020518"/>
          </a:xfrm>
          <a:prstGeom prst="rect">
            <a:avLst/>
          </a:prstGeom>
        </p:spPr>
      </p:pic>
      <p:pic>
        <p:nvPicPr>
          <p:cNvPr id="5" name="Picture 4" descr="A diagram of a human body&#10;&#10;Description automatically generated">
            <a:extLst>
              <a:ext uri="{FF2B5EF4-FFF2-40B4-BE49-F238E27FC236}">
                <a16:creationId xmlns:a16="http://schemas.microsoft.com/office/drawing/2014/main" id="{B8FC97C0-5CA7-F3E1-2813-CBA412336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479" y="2961503"/>
            <a:ext cx="5277583" cy="3836536"/>
          </a:xfrm>
          <a:prstGeom prst="rect">
            <a:avLst/>
          </a:prstGeom>
        </p:spPr>
      </p:pic>
    </p:spTree>
    <p:extLst>
      <p:ext uri="{BB962C8B-B14F-4D97-AF65-F5344CB8AC3E}">
        <p14:creationId xmlns:p14="http://schemas.microsoft.com/office/powerpoint/2010/main" val="2950253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4CD54-44C8-0114-92FF-0CED239FD1BF}"/>
              </a:ext>
            </a:extLst>
          </p:cNvPr>
          <p:cNvSpPr>
            <a:spLocks noGrp="1"/>
          </p:cNvSpPr>
          <p:nvPr>
            <p:ph type="title"/>
          </p:nvPr>
        </p:nvSpPr>
        <p:spPr>
          <a:xfrm>
            <a:off x="88693" y="-1126025"/>
            <a:ext cx="4783697" cy="1942810"/>
          </a:xfrm>
        </p:spPr>
        <p:txBody>
          <a:bodyPr anchor="b">
            <a:normAutofit/>
          </a:bodyPr>
          <a:lstStyle/>
          <a:p>
            <a:r>
              <a:rPr lang="en-US" sz="4000" dirty="0"/>
              <a:t>CONT…</a:t>
            </a:r>
            <a:endParaRPr lang="ar-SA" sz="4000" dirty="0"/>
          </a:p>
        </p:txBody>
      </p:sp>
      <p:sp>
        <p:nvSpPr>
          <p:cNvPr id="3" name="Content Placeholder 2">
            <a:extLst>
              <a:ext uri="{FF2B5EF4-FFF2-40B4-BE49-F238E27FC236}">
                <a16:creationId xmlns:a16="http://schemas.microsoft.com/office/drawing/2014/main" id="{7352F9AB-F490-FAB4-833B-D6C15F548E67}"/>
              </a:ext>
            </a:extLst>
          </p:cNvPr>
          <p:cNvSpPr>
            <a:spLocks noGrp="1"/>
          </p:cNvSpPr>
          <p:nvPr>
            <p:ph idx="1"/>
          </p:nvPr>
        </p:nvSpPr>
        <p:spPr>
          <a:xfrm>
            <a:off x="208611" y="894998"/>
            <a:ext cx="6709349" cy="5775625"/>
          </a:xfrm>
        </p:spPr>
        <p:txBody>
          <a:bodyPr>
            <a:normAutofit lnSpcReduction="10000"/>
          </a:bodyPr>
          <a:lstStyle/>
          <a:p>
            <a:pPr>
              <a:buFont typeface="Wingdings" panose="05000000000000000000" pitchFamily="2" charset="2"/>
              <a:buChar char="ü"/>
            </a:pPr>
            <a:r>
              <a:rPr lang="en-US" sz="2000" dirty="0"/>
              <a:t>To give chest compressions, your arms are straight.</a:t>
            </a:r>
          </a:p>
          <a:p>
            <a:pPr>
              <a:buFont typeface="Wingdings" panose="05000000000000000000" pitchFamily="2" charset="2"/>
              <a:buChar char="ü"/>
            </a:pPr>
            <a:r>
              <a:rPr lang="en-US" sz="2000" dirty="0"/>
              <a:t> Your shoulders are directly over your hands.</a:t>
            </a:r>
          </a:p>
          <a:p>
            <a:pPr>
              <a:buFont typeface="Wingdings" panose="05000000000000000000" pitchFamily="2" charset="2"/>
              <a:buChar char="ü"/>
            </a:pPr>
            <a:r>
              <a:rPr lang="en-US" sz="2000" dirty="0"/>
              <a:t> And your fingers are interlocked (Fig. 31-4). </a:t>
            </a:r>
          </a:p>
          <a:p>
            <a:pPr>
              <a:buFont typeface="Wingdings" panose="05000000000000000000" pitchFamily="2" charset="2"/>
              <a:buChar char="ü"/>
            </a:pPr>
            <a:r>
              <a:rPr lang="en-US" sz="2000" dirty="0"/>
              <a:t>Exert firm downward pressure to depress the adult sternum at least 2 inches. </a:t>
            </a:r>
          </a:p>
          <a:p>
            <a:pPr>
              <a:buFont typeface="Wingdings" panose="05000000000000000000" pitchFamily="2" charset="2"/>
              <a:buChar char="ü"/>
            </a:pPr>
            <a:r>
              <a:rPr lang="en-US" sz="2000" dirty="0"/>
              <a:t>Then release pressure without removing your hands from the chest. </a:t>
            </a:r>
          </a:p>
          <a:p>
            <a:pPr>
              <a:buFont typeface="Wingdings" panose="05000000000000000000" pitchFamily="2" charset="2"/>
              <a:buChar char="ü"/>
            </a:pPr>
            <a:r>
              <a:rPr lang="en-US" sz="2000" dirty="0"/>
              <a:t>Releasing pressure allows the chest to recoil—to return to its normal position. Recoil lets the heart fill with blood.</a:t>
            </a:r>
          </a:p>
          <a:p>
            <a:pPr>
              <a:buFont typeface="Wingdings" panose="05000000000000000000" pitchFamily="2" charset="2"/>
              <a:buChar char="ü"/>
            </a:pPr>
            <a:r>
              <a:rPr lang="en-US" sz="2000" u="sng" dirty="0"/>
              <a:t>The AHA recommends that you:</a:t>
            </a:r>
          </a:p>
          <a:p>
            <a:pPr marL="0" indent="0">
              <a:buNone/>
            </a:pPr>
            <a:r>
              <a:rPr lang="en-US" sz="2000" dirty="0"/>
              <a:t>• Give compressions at a rate of at least 100 per minute. </a:t>
            </a:r>
          </a:p>
          <a:p>
            <a:pPr marL="0" indent="0">
              <a:buNone/>
            </a:pPr>
            <a:r>
              <a:rPr lang="en-US" sz="2000" dirty="0"/>
              <a:t>• Push hard and push fast. </a:t>
            </a:r>
          </a:p>
          <a:p>
            <a:pPr marL="0" indent="0">
              <a:buNone/>
            </a:pPr>
            <a:r>
              <a:rPr lang="en-US" sz="2000" dirty="0"/>
              <a:t>• Push deeply into the chest. </a:t>
            </a:r>
          </a:p>
          <a:p>
            <a:pPr marL="0" indent="0">
              <a:buNone/>
            </a:pPr>
            <a:r>
              <a:rPr lang="en-US" sz="2000" dirty="0"/>
              <a:t>• Interrupt chest compressions only when necessary. </a:t>
            </a:r>
          </a:p>
          <a:p>
            <a:pPr marL="0" indent="0">
              <a:buNone/>
            </a:pPr>
            <a:r>
              <a:rPr lang="en-US" sz="2000" dirty="0"/>
              <a:t>Interruptions should be less than 10 seconds.</a:t>
            </a:r>
          </a:p>
          <a:p>
            <a:pPr marL="0" indent="0">
              <a:buNone/>
            </a:pPr>
            <a:r>
              <a:rPr lang="en-US" sz="2000" dirty="0"/>
              <a:t> When there are no chest compressions, blood does not flow to the heart, brain, and other organs.</a:t>
            </a:r>
            <a:endParaRPr lang="ar-SA" sz="2000" b="1" dirty="0"/>
          </a:p>
        </p:txBody>
      </p:sp>
      <p:pic>
        <p:nvPicPr>
          <p:cNvPr id="5" name="Picture 4" descr="A person performing cpr on a bear&#10;&#10;Description automatically generated">
            <a:extLst>
              <a:ext uri="{FF2B5EF4-FFF2-40B4-BE49-F238E27FC236}">
                <a16:creationId xmlns:a16="http://schemas.microsoft.com/office/drawing/2014/main" id="{2179C1F8-B038-52C6-6ECA-9FA2F09B8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932" y="593698"/>
            <a:ext cx="5365375" cy="5087574"/>
          </a:xfrm>
          <a:prstGeom prst="rect">
            <a:avLst/>
          </a:prstGeom>
        </p:spPr>
      </p:pic>
    </p:spTree>
    <p:extLst>
      <p:ext uri="{BB962C8B-B14F-4D97-AF65-F5344CB8AC3E}">
        <p14:creationId xmlns:p14="http://schemas.microsoft.com/office/powerpoint/2010/main" val="1248949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3BF0E3E-6C2E-5BBA-B238-44BD9F306693}"/>
              </a:ext>
            </a:extLst>
          </p:cNvPr>
          <p:cNvSpPr/>
          <p:nvPr/>
        </p:nvSpPr>
        <p:spPr>
          <a:xfrm>
            <a:off x="126166" y="-1204716"/>
            <a:ext cx="4783697" cy="194281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kern="1200" dirty="0">
                <a:solidFill>
                  <a:schemeClr val="tx1"/>
                </a:solidFill>
                <a:latin typeface="+mj-lt"/>
                <a:ea typeface="+mj-ea"/>
                <a:cs typeface="+mj-cs"/>
              </a:rPr>
              <a:t>Airway:</a:t>
            </a:r>
            <a:endParaRPr lang="en-US" sz="4000" b="1" kern="1200"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endParaRPr>
          </a:p>
        </p:txBody>
      </p:sp>
      <p:sp>
        <p:nvSpPr>
          <p:cNvPr id="3" name="Content Placeholder 2">
            <a:extLst>
              <a:ext uri="{FF2B5EF4-FFF2-40B4-BE49-F238E27FC236}">
                <a16:creationId xmlns:a16="http://schemas.microsoft.com/office/drawing/2014/main" id="{BC8177A7-998E-8D23-8C19-C2EF64CC30E7}"/>
              </a:ext>
            </a:extLst>
          </p:cNvPr>
          <p:cNvSpPr>
            <a:spLocks noGrp="1"/>
          </p:cNvSpPr>
          <p:nvPr>
            <p:ph idx="1"/>
          </p:nvPr>
        </p:nvSpPr>
        <p:spPr>
          <a:xfrm>
            <a:off x="126165" y="812553"/>
            <a:ext cx="5914871" cy="5933021"/>
          </a:xfrm>
        </p:spPr>
        <p:txBody>
          <a:bodyPr vert="horz" lIns="91440" tIns="45720" rIns="91440" bIns="45720" rtlCol="0">
            <a:normAutofit lnSpcReduction="10000"/>
          </a:bodyPr>
          <a:lstStyle/>
          <a:p>
            <a:r>
              <a:rPr lang="en-US" sz="2000" dirty="0"/>
              <a:t>The </a:t>
            </a:r>
            <a:r>
              <a:rPr lang="en-US" sz="2000" b="1" dirty="0"/>
              <a:t>respiratory</a:t>
            </a:r>
            <a:r>
              <a:rPr lang="en-US" sz="2000" dirty="0"/>
              <a:t> </a:t>
            </a:r>
            <a:r>
              <a:rPr lang="en-US" sz="2000" b="1" dirty="0"/>
              <a:t>passages</a:t>
            </a:r>
            <a:r>
              <a:rPr lang="en-US" sz="2000" dirty="0"/>
              <a:t> (</a:t>
            </a:r>
            <a:r>
              <a:rPr lang="en-US" sz="2000" b="1" dirty="0"/>
              <a:t>airway</a:t>
            </a:r>
            <a:r>
              <a:rPr lang="en-US" sz="2000" dirty="0"/>
              <a:t>) must be open to restore breathing. </a:t>
            </a:r>
          </a:p>
          <a:p>
            <a:r>
              <a:rPr lang="en-US" sz="2000" dirty="0"/>
              <a:t>The </a:t>
            </a:r>
            <a:r>
              <a:rPr lang="en-US" sz="2000" b="1" dirty="0"/>
              <a:t>airway</a:t>
            </a:r>
            <a:r>
              <a:rPr lang="en-US" sz="2000" dirty="0"/>
              <a:t> is often obstructed (blocked) during SCA.</a:t>
            </a:r>
          </a:p>
          <a:p>
            <a:r>
              <a:rPr lang="en-US" sz="2000" dirty="0"/>
              <a:t> The person’s tongue falls toward the back of the throat and blocks the airway. </a:t>
            </a:r>
          </a:p>
          <a:p>
            <a:r>
              <a:rPr lang="en-US" sz="2000" b="1" dirty="0"/>
              <a:t>The head tilt–chin lift method </a:t>
            </a:r>
            <a:r>
              <a:rPr lang="en-US" sz="2000" dirty="0"/>
              <a:t>opens the airway (Fig. 31-5).</a:t>
            </a:r>
          </a:p>
          <a:p>
            <a:r>
              <a:rPr lang="en-US" sz="2000" dirty="0"/>
              <a:t>Place the palm of 1 hand on the forehead. </a:t>
            </a:r>
          </a:p>
          <a:p>
            <a:r>
              <a:rPr lang="en-US" sz="2000" dirty="0"/>
              <a:t>Tilt the head back by pushing down on the forehead with your palm. </a:t>
            </a:r>
          </a:p>
          <a:p>
            <a:r>
              <a:rPr lang="en-US" sz="2000" dirty="0"/>
              <a:t>Place the fingers of your other hand under the lower jaw. </a:t>
            </a:r>
          </a:p>
          <a:p>
            <a:r>
              <a:rPr lang="en-US" sz="2000" dirty="0"/>
              <a:t>Use your index and middle fingers.</a:t>
            </a:r>
          </a:p>
          <a:p>
            <a:r>
              <a:rPr lang="en-US" sz="2000" dirty="0"/>
              <a:t> Do not use your thumb. </a:t>
            </a:r>
          </a:p>
          <a:p>
            <a:r>
              <a:rPr lang="en-US" sz="2000" dirty="0"/>
              <a:t>Lift the jaw. This brings the chin forward. </a:t>
            </a:r>
          </a:p>
          <a:p>
            <a:r>
              <a:rPr lang="en-US" sz="2000" dirty="0"/>
              <a:t> Do not close the person’s mouth. The mouth should be slightly open.</a:t>
            </a:r>
          </a:p>
        </p:txBody>
      </p:sp>
      <p:pic>
        <p:nvPicPr>
          <p:cNvPr id="6" name="Picture 5" descr="A close-up of a person's face&#10;&#10;Description automatically generated">
            <a:extLst>
              <a:ext uri="{FF2B5EF4-FFF2-40B4-BE49-F238E27FC236}">
                <a16:creationId xmlns:a16="http://schemas.microsoft.com/office/drawing/2014/main" id="{00FFA60D-51AB-6434-8911-0F2521A9B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8424" y="1191807"/>
            <a:ext cx="6200527" cy="3766820"/>
          </a:xfrm>
          <a:prstGeom prst="rect">
            <a:avLst/>
          </a:prstGeom>
        </p:spPr>
      </p:pic>
    </p:spTree>
    <p:extLst>
      <p:ext uri="{BB962C8B-B14F-4D97-AF65-F5344CB8AC3E}">
        <p14:creationId xmlns:p14="http://schemas.microsoft.com/office/powerpoint/2010/main" val="1592795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BAEC-6E42-3AC4-83D0-12BE4F049D10}"/>
              </a:ext>
            </a:extLst>
          </p:cNvPr>
          <p:cNvSpPr>
            <a:spLocks noGrp="1"/>
          </p:cNvSpPr>
          <p:nvPr>
            <p:ph type="title"/>
          </p:nvPr>
        </p:nvSpPr>
        <p:spPr>
          <a:xfrm>
            <a:off x="76200" y="-130175"/>
            <a:ext cx="10515600" cy="1325563"/>
          </a:xfrm>
        </p:spPr>
        <p:txBody>
          <a:bodyPr/>
          <a:lstStyle/>
          <a:p>
            <a:r>
              <a:rPr lang="en-US" dirty="0">
                <a:effectLst>
                  <a:outerShdw blurRad="38100" dist="38100" dir="2700000" algn="tl">
                    <a:srgbClr val="000000">
                      <a:alpha val="43137"/>
                    </a:srgbClr>
                  </a:outerShdw>
                </a:effectLst>
              </a:rPr>
              <a:t>Breathing:</a:t>
            </a:r>
            <a:endParaRPr lang="ar-SA"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AA05E89-6EB7-1755-D565-1B18E4B3DA92}"/>
              </a:ext>
            </a:extLst>
          </p:cNvPr>
          <p:cNvSpPr>
            <a:spLocks noGrp="1"/>
          </p:cNvSpPr>
          <p:nvPr>
            <p:ph idx="1"/>
          </p:nvPr>
        </p:nvSpPr>
        <p:spPr>
          <a:xfrm>
            <a:off x="165100" y="993775"/>
            <a:ext cx="10515600" cy="4351338"/>
          </a:xfrm>
        </p:spPr>
        <p:txBody>
          <a:bodyPr/>
          <a:lstStyle/>
          <a:p>
            <a:r>
              <a:rPr lang="en-US" dirty="0"/>
              <a:t>Air is not inhaled when breathing stops.</a:t>
            </a:r>
          </a:p>
          <a:p>
            <a:r>
              <a:rPr lang="en-US" dirty="0"/>
              <a:t> The person must get oxygen.</a:t>
            </a:r>
          </a:p>
          <a:p>
            <a:r>
              <a:rPr lang="en-US" dirty="0"/>
              <a:t> If not, permanent heart, brain, and other organ damage occurs.</a:t>
            </a:r>
          </a:p>
          <a:p>
            <a:r>
              <a:rPr lang="en-US" dirty="0"/>
              <a:t> The person is given breaths. That is, a rescuer inflates the person’s lungs. </a:t>
            </a:r>
          </a:p>
          <a:p>
            <a:r>
              <a:rPr lang="en-US" dirty="0"/>
              <a:t>Each breath should take 1 second. </a:t>
            </a:r>
          </a:p>
          <a:p>
            <a:r>
              <a:rPr lang="en-US" dirty="0"/>
              <a:t>You should see the chest rise with each breath. </a:t>
            </a:r>
          </a:p>
          <a:p>
            <a:r>
              <a:rPr lang="en-US" dirty="0"/>
              <a:t>Two breaths are given after every 30 chest compressions.</a:t>
            </a:r>
            <a:endParaRPr lang="ar-SA" dirty="0"/>
          </a:p>
        </p:txBody>
      </p:sp>
    </p:spTree>
    <p:extLst>
      <p:ext uri="{BB962C8B-B14F-4D97-AF65-F5344CB8AC3E}">
        <p14:creationId xmlns:p14="http://schemas.microsoft.com/office/powerpoint/2010/main" val="839128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A4F9B-F243-AC3A-8068-66F07EA562F8}"/>
              </a:ext>
            </a:extLst>
          </p:cNvPr>
          <p:cNvSpPr>
            <a:spLocks noGrp="1"/>
          </p:cNvSpPr>
          <p:nvPr>
            <p:ph type="title"/>
          </p:nvPr>
        </p:nvSpPr>
        <p:spPr>
          <a:xfrm>
            <a:off x="139700" y="342899"/>
            <a:ext cx="10515600" cy="676275"/>
          </a:xfrm>
        </p:spPr>
        <p:txBody>
          <a:bodyPr>
            <a:noAutofit/>
          </a:bodyPr>
          <a:lstStyle/>
          <a:p>
            <a:r>
              <a:rPr lang="en-US"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Emergency Care:</a:t>
            </a:r>
            <a:br>
              <a:rPr lang="ar-SA"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br>
            <a:endParaRPr lang="ar-SA" dirty="0"/>
          </a:p>
        </p:txBody>
      </p:sp>
      <p:sp>
        <p:nvSpPr>
          <p:cNvPr id="3" name="Content Placeholder 2">
            <a:extLst>
              <a:ext uri="{FF2B5EF4-FFF2-40B4-BE49-F238E27FC236}">
                <a16:creationId xmlns:a16="http://schemas.microsoft.com/office/drawing/2014/main" id="{6906725D-8906-6740-F902-EEE3D8FEDF9D}"/>
              </a:ext>
            </a:extLst>
          </p:cNvPr>
          <p:cNvSpPr>
            <a:spLocks noGrp="1"/>
          </p:cNvSpPr>
          <p:nvPr>
            <p:ph idx="1"/>
          </p:nvPr>
        </p:nvSpPr>
        <p:spPr>
          <a:xfrm>
            <a:off x="241300" y="1019174"/>
            <a:ext cx="10515600" cy="5768976"/>
          </a:xfrm>
        </p:spPr>
        <p:txBody>
          <a:bodyPr>
            <a:normAutofit fontScale="92500" lnSpcReduction="10000"/>
          </a:bodyPr>
          <a:lstStyle/>
          <a:p>
            <a:pPr>
              <a:buFont typeface="Wingdings" panose="05000000000000000000" pitchFamily="2" charset="2"/>
              <a:buChar char="q"/>
            </a:pPr>
            <a:r>
              <a:rPr lang="en-US" dirty="0"/>
              <a:t>In an emergency, the </a:t>
            </a:r>
            <a:r>
              <a:rPr lang="en-US" b="1" dirty="0"/>
              <a:t>Emergency</a:t>
            </a:r>
            <a:r>
              <a:rPr lang="en-US" dirty="0"/>
              <a:t> </a:t>
            </a:r>
            <a:r>
              <a:rPr lang="en-US" b="1" dirty="0"/>
              <a:t>Medical</a:t>
            </a:r>
            <a:r>
              <a:rPr lang="en-US" dirty="0"/>
              <a:t> </a:t>
            </a:r>
            <a:r>
              <a:rPr lang="en-US" b="1" dirty="0"/>
              <a:t>Services</a:t>
            </a:r>
            <a:r>
              <a:rPr lang="en-US" dirty="0"/>
              <a:t> (EMS) system is activated. </a:t>
            </a:r>
          </a:p>
          <a:p>
            <a:pPr>
              <a:buFont typeface="Wingdings" panose="05000000000000000000" pitchFamily="2" charset="2"/>
              <a:buChar char="q"/>
            </a:pPr>
            <a:r>
              <a:rPr lang="en-US" b="1" dirty="0"/>
              <a:t>Emergency</a:t>
            </a:r>
            <a:r>
              <a:rPr lang="en-US" dirty="0"/>
              <a:t> </a:t>
            </a:r>
            <a:r>
              <a:rPr lang="en-US" b="1" dirty="0"/>
              <a:t>personnel</a:t>
            </a:r>
            <a:r>
              <a:rPr lang="en-US" dirty="0"/>
              <a:t> (paramedics, emergency medical technicians) rush to the scene. </a:t>
            </a:r>
          </a:p>
          <a:p>
            <a:pPr>
              <a:buFont typeface="Wingdings" panose="05000000000000000000" pitchFamily="2" charset="2"/>
              <a:buChar char="q"/>
            </a:pPr>
            <a:r>
              <a:rPr lang="en-US" dirty="0"/>
              <a:t>They treat, stabilize, and transport persons with life-threatening problems. </a:t>
            </a:r>
          </a:p>
          <a:p>
            <a:pPr>
              <a:buFont typeface="Wingdings" panose="05000000000000000000" pitchFamily="2" charset="2"/>
              <a:buChar char="q"/>
            </a:pPr>
            <a:r>
              <a:rPr lang="en-US" dirty="0"/>
              <a:t>Their ambulances have emergency drugs, equipment, and supplies. They have guidelines for care and communicate with doctors in hospital emergency departments. </a:t>
            </a:r>
          </a:p>
          <a:p>
            <a:pPr>
              <a:buFont typeface="Wingdings" panose="05000000000000000000" pitchFamily="2" charset="2"/>
              <a:buChar char="q"/>
            </a:pPr>
            <a:r>
              <a:rPr lang="en-US" dirty="0"/>
              <a:t>The doctors can tell them what to do. To activate the EMS system, do 1 of the following;</a:t>
            </a:r>
          </a:p>
          <a:p>
            <a:pPr marL="0" indent="0">
              <a:buNone/>
            </a:pPr>
            <a:r>
              <a:rPr lang="en-US" dirty="0"/>
              <a:t> • Dial 911. </a:t>
            </a:r>
          </a:p>
          <a:p>
            <a:pPr marL="0" indent="0">
              <a:buNone/>
            </a:pPr>
            <a:r>
              <a:rPr lang="en-US" dirty="0"/>
              <a:t>• Call the local fire or police department. </a:t>
            </a:r>
          </a:p>
          <a:p>
            <a:pPr marL="0" indent="0">
              <a:buNone/>
            </a:pPr>
            <a:r>
              <a:rPr lang="en-US" dirty="0"/>
              <a:t>• Call the phone operator.</a:t>
            </a:r>
            <a:endParaRPr lang="ar-SA" dirty="0"/>
          </a:p>
        </p:txBody>
      </p:sp>
    </p:spTree>
    <p:extLst>
      <p:ext uri="{BB962C8B-B14F-4D97-AF65-F5344CB8AC3E}">
        <p14:creationId xmlns:p14="http://schemas.microsoft.com/office/powerpoint/2010/main" val="3452254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age of a medical information&#10;&#10;Description automatically generated with medium confidence">
            <a:extLst>
              <a:ext uri="{FF2B5EF4-FFF2-40B4-BE49-F238E27FC236}">
                <a16:creationId xmlns:a16="http://schemas.microsoft.com/office/drawing/2014/main" id="{A7699629-0605-5AFD-B90A-E8E5B43C85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9668" y="116310"/>
            <a:ext cx="7043899" cy="6674234"/>
          </a:xfrm>
          <a:prstGeom prst="rect">
            <a:avLst/>
          </a:prstGeom>
        </p:spPr>
      </p:pic>
    </p:spTree>
    <p:extLst>
      <p:ext uri="{BB962C8B-B14F-4D97-AF65-F5344CB8AC3E}">
        <p14:creationId xmlns:p14="http://schemas.microsoft.com/office/powerpoint/2010/main" val="33041641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performing cpr breathing&#10;&#10;Description automatically generated with medium confidence">
            <a:extLst>
              <a:ext uri="{FF2B5EF4-FFF2-40B4-BE49-F238E27FC236}">
                <a16:creationId xmlns:a16="http://schemas.microsoft.com/office/drawing/2014/main" id="{F125E1A8-132C-D63C-7BD8-8AB9AA7751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2904" y="83241"/>
            <a:ext cx="6438275" cy="6741191"/>
          </a:xfrm>
          <a:prstGeom prst="rect">
            <a:avLst/>
          </a:prstGeom>
        </p:spPr>
      </p:pic>
    </p:spTree>
    <p:extLst>
      <p:ext uri="{BB962C8B-B14F-4D97-AF65-F5344CB8AC3E}">
        <p14:creationId xmlns:p14="http://schemas.microsoft.com/office/powerpoint/2010/main" val="893886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550B07-C80E-BD60-686E-EB638E7B70E4}"/>
              </a:ext>
            </a:extLst>
          </p:cNvPr>
          <p:cNvSpPr>
            <a:spLocks noGrp="1"/>
          </p:cNvSpPr>
          <p:nvPr>
            <p:ph type="title"/>
          </p:nvPr>
        </p:nvSpPr>
        <p:spPr>
          <a:xfrm>
            <a:off x="0" y="-971405"/>
            <a:ext cx="6536962" cy="1942810"/>
          </a:xfrm>
        </p:spPr>
        <p:txBody>
          <a:bodyPr anchor="b">
            <a:normAutofit/>
          </a:bodyPr>
          <a:lstStyle/>
          <a:p>
            <a:r>
              <a:rPr lang="en-US" sz="4000" dirty="0">
                <a:effectLst>
                  <a:outerShdw blurRad="38100" dist="38100" dir="2700000" algn="tl">
                    <a:srgbClr val="000000">
                      <a:alpha val="43137"/>
                    </a:srgbClr>
                  </a:outerShdw>
                </a:effectLst>
              </a:rPr>
              <a:t>Barrier Device Breathing:</a:t>
            </a:r>
            <a:endParaRPr lang="ar-SA" sz="40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E6354CD5-FD04-1709-7B17-3FFB43B26762}"/>
              </a:ext>
            </a:extLst>
          </p:cNvPr>
          <p:cNvSpPr>
            <a:spLocks noGrp="1"/>
          </p:cNvSpPr>
          <p:nvPr>
            <p:ph idx="1"/>
          </p:nvPr>
        </p:nvSpPr>
        <p:spPr>
          <a:xfrm>
            <a:off x="141156" y="1127346"/>
            <a:ext cx="5802444" cy="5582023"/>
          </a:xfrm>
        </p:spPr>
        <p:txBody>
          <a:bodyPr>
            <a:normAutofit/>
          </a:bodyPr>
          <a:lstStyle/>
          <a:p>
            <a:pPr>
              <a:buFont typeface="Wingdings" panose="05000000000000000000" pitchFamily="2" charset="2"/>
              <a:buChar char="q"/>
            </a:pPr>
            <a:r>
              <a:rPr lang="en-US" sz="2000" dirty="0"/>
              <a:t>A </a:t>
            </a:r>
            <a:r>
              <a:rPr lang="en-US" sz="2000" b="1" dirty="0"/>
              <a:t>barrier</a:t>
            </a:r>
            <a:r>
              <a:rPr lang="en-US" sz="2000" dirty="0"/>
              <a:t> </a:t>
            </a:r>
            <a:r>
              <a:rPr lang="en-US" sz="2000" b="1" dirty="0"/>
              <a:t>device: </a:t>
            </a:r>
            <a:r>
              <a:rPr lang="en-US" sz="2000" dirty="0"/>
              <a:t>is used for giving breaths whenever possible.</a:t>
            </a:r>
          </a:p>
          <a:p>
            <a:pPr>
              <a:buFont typeface="Wingdings" panose="05000000000000000000" pitchFamily="2" charset="2"/>
              <a:buChar char="q"/>
            </a:pPr>
            <a:r>
              <a:rPr lang="en-US" sz="2000" dirty="0"/>
              <a:t> The device prevents contact with the person’s mouth and blood, body fluids, secretions, or excretions.</a:t>
            </a:r>
          </a:p>
          <a:p>
            <a:pPr>
              <a:buFont typeface="Wingdings" panose="05000000000000000000" pitchFamily="2" charset="2"/>
              <a:buChar char="q"/>
            </a:pPr>
            <a:r>
              <a:rPr lang="en-US" sz="2000" dirty="0"/>
              <a:t> A face mask is an example of a barrier device (Fig. 31-7, A). </a:t>
            </a:r>
          </a:p>
          <a:p>
            <a:pPr>
              <a:buFont typeface="Wingdings" panose="05000000000000000000" pitchFamily="2" charset="2"/>
              <a:buChar char="q"/>
            </a:pPr>
            <a:r>
              <a:rPr lang="en-US" sz="2000" dirty="0"/>
              <a:t>When using a barrier device, seal the device against the person’s face (Fig. 31-7, B). </a:t>
            </a:r>
          </a:p>
          <a:p>
            <a:pPr>
              <a:buFont typeface="Wingdings" panose="05000000000000000000" pitchFamily="2" charset="2"/>
              <a:buChar char="q"/>
            </a:pPr>
            <a:r>
              <a:rPr lang="en-US" sz="2000" dirty="0"/>
              <a:t>The seal must be tight. </a:t>
            </a:r>
          </a:p>
          <a:p>
            <a:pPr>
              <a:buFont typeface="Wingdings" panose="05000000000000000000" pitchFamily="2" charset="2"/>
              <a:buChar char="q"/>
            </a:pPr>
            <a:r>
              <a:rPr lang="en-US" sz="2000" dirty="0"/>
              <a:t>Then open the airway with the head tilt–chin lift method.</a:t>
            </a:r>
            <a:endParaRPr lang="ar-SA" sz="2000" dirty="0"/>
          </a:p>
        </p:txBody>
      </p:sp>
      <p:pic>
        <p:nvPicPr>
          <p:cNvPr id="5" name="Picture 4" descr="A person performing an oxygen mask&#10;&#10;Description automatically generated">
            <a:extLst>
              <a:ext uri="{FF2B5EF4-FFF2-40B4-BE49-F238E27FC236}">
                <a16:creationId xmlns:a16="http://schemas.microsoft.com/office/drawing/2014/main" id="{98E83BA3-3BD8-00AB-0FD0-81E932085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0393" y="537882"/>
            <a:ext cx="4521437" cy="5582023"/>
          </a:xfrm>
          <a:prstGeom prst="rect">
            <a:avLst/>
          </a:prstGeom>
        </p:spPr>
      </p:pic>
    </p:spTree>
    <p:extLst>
      <p:ext uri="{BB962C8B-B14F-4D97-AF65-F5344CB8AC3E}">
        <p14:creationId xmlns:p14="http://schemas.microsoft.com/office/powerpoint/2010/main" val="4027977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B3B5-3820-ABEF-3B4B-1B46E8A038A8}"/>
              </a:ext>
            </a:extLst>
          </p:cNvPr>
          <p:cNvSpPr>
            <a:spLocks noGrp="1"/>
          </p:cNvSpPr>
          <p:nvPr>
            <p:ph type="title"/>
          </p:nvPr>
        </p:nvSpPr>
        <p:spPr>
          <a:xfrm>
            <a:off x="457593" y="69850"/>
            <a:ext cx="3455821" cy="1023469"/>
          </a:xfrm>
        </p:spPr>
        <p:txBody>
          <a:bodyPr anchor="b">
            <a:normAutofit/>
          </a:bodyPr>
          <a:lstStyle/>
          <a:p>
            <a:r>
              <a:rPr lang="en-US" sz="3000" b="1" dirty="0"/>
              <a:t>Automated External Defibrillator (AED):</a:t>
            </a:r>
            <a:endParaRPr lang="ar-SA" sz="3000" b="1" dirty="0"/>
          </a:p>
        </p:txBody>
      </p:sp>
      <p:sp>
        <p:nvSpPr>
          <p:cNvPr id="3" name="Content Placeholder 2">
            <a:extLst>
              <a:ext uri="{FF2B5EF4-FFF2-40B4-BE49-F238E27FC236}">
                <a16:creationId xmlns:a16="http://schemas.microsoft.com/office/drawing/2014/main" id="{DFA99188-3AEF-7276-7C2B-92A906B030CE}"/>
              </a:ext>
            </a:extLst>
          </p:cNvPr>
          <p:cNvSpPr>
            <a:spLocks noGrp="1"/>
          </p:cNvSpPr>
          <p:nvPr>
            <p:ph idx="1"/>
          </p:nvPr>
        </p:nvSpPr>
        <p:spPr>
          <a:xfrm>
            <a:off x="184543" y="1143040"/>
            <a:ext cx="4425557" cy="5638759"/>
          </a:xfrm>
        </p:spPr>
        <p:txBody>
          <a:bodyPr anchor="t">
            <a:normAutofit fontScale="85000" lnSpcReduction="10000"/>
          </a:bodyPr>
          <a:lstStyle/>
          <a:p>
            <a:r>
              <a:rPr lang="en-US" sz="2000" dirty="0"/>
              <a:t>Is a portable electronic device that delivers a defibrillation shock automatically or with a push of a button to help the heart restore an effective pumping rhythm (Figure 8-3).</a:t>
            </a:r>
          </a:p>
          <a:p>
            <a:r>
              <a:rPr lang="en-US" sz="2000" dirty="0"/>
              <a:t>The proper use of an AED along with CPR has been shown to improve survival rates among people experiencing cardiac arrest.</a:t>
            </a:r>
          </a:p>
          <a:p>
            <a:r>
              <a:rPr lang="en-US" sz="2000" dirty="0"/>
              <a:t> You should know the location of AEDs in your facility, because you may be asked to retrieve the AED in an emergency while a coworker administers CPR. </a:t>
            </a:r>
          </a:p>
          <a:p>
            <a:r>
              <a:rPr lang="en-US" sz="2000" dirty="0"/>
              <a:t>You should also know where CPR breathing barrier devices (used to protect both the person being resuscitated and the rescuer from the spread of microbes in saliva, blood and other body fluids) are kept so you can access them in a hurry. </a:t>
            </a:r>
          </a:p>
          <a:p>
            <a:r>
              <a:rPr lang="en-US" sz="2000" dirty="0"/>
              <a:t>The skills for administering CPR and using an AED are not taught as part of this course, but you are strongly encouraged to take the American Red Cross First Aid/CPR/AED course to learn these skills. </a:t>
            </a:r>
            <a:endParaRPr lang="ar-SA" sz="3200" dirty="0"/>
          </a:p>
        </p:txBody>
      </p:sp>
      <p:pic>
        <p:nvPicPr>
          <p:cNvPr id="5" name="Picture 4">
            <a:extLst>
              <a:ext uri="{FF2B5EF4-FFF2-40B4-BE49-F238E27FC236}">
                <a16:creationId xmlns:a16="http://schemas.microsoft.com/office/drawing/2014/main" id="{1BD42E14-F169-22B7-6225-7EBF17226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0238" y="76200"/>
            <a:ext cx="6084213" cy="6559550"/>
          </a:xfrm>
          <a:prstGeom prst="rect">
            <a:avLst/>
          </a:prstGeom>
        </p:spPr>
      </p:pic>
    </p:spTree>
    <p:extLst>
      <p:ext uri="{BB962C8B-B14F-4D97-AF65-F5344CB8AC3E}">
        <p14:creationId xmlns:p14="http://schemas.microsoft.com/office/powerpoint/2010/main" val="2758122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6E3F-B4BE-5667-121A-F1B81F98C394}"/>
              </a:ext>
            </a:extLst>
          </p:cNvPr>
          <p:cNvSpPr>
            <a:spLocks noGrp="1"/>
          </p:cNvSpPr>
          <p:nvPr>
            <p:ph type="title"/>
          </p:nvPr>
        </p:nvSpPr>
        <p:spPr>
          <a:xfrm>
            <a:off x="0" y="-47625"/>
            <a:ext cx="10515600" cy="1325563"/>
          </a:xfrm>
        </p:spPr>
        <p:txBody>
          <a:bodyPr/>
          <a:lstStyle/>
          <a:p>
            <a:r>
              <a:rPr lang="en-US" sz="4400" b="1" dirty="0"/>
              <a:t>Automated External Defibrillator (AED):</a:t>
            </a:r>
            <a:endParaRPr lang="ar-SA" dirty="0"/>
          </a:p>
        </p:txBody>
      </p:sp>
      <p:sp>
        <p:nvSpPr>
          <p:cNvPr id="3" name="Content Placeholder 2">
            <a:extLst>
              <a:ext uri="{FF2B5EF4-FFF2-40B4-BE49-F238E27FC236}">
                <a16:creationId xmlns:a16="http://schemas.microsoft.com/office/drawing/2014/main" id="{AE3E793E-5856-70AF-546A-633FF66ECCFF}"/>
              </a:ext>
            </a:extLst>
          </p:cNvPr>
          <p:cNvSpPr>
            <a:spLocks noGrp="1"/>
          </p:cNvSpPr>
          <p:nvPr>
            <p:ph idx="1"/>
          </p:nvPr>
        </p:nvSpPr>
        <p:spPr>
          <a:xfrm>
            <a:off x="88900" y="942975"/>
            <a:ext cx="10515600" cy="4351338"/>
          </a:xfrm>
        </p:spPr>
        <p:txBody>
          <a:bodyPr/>
          <a:lstStyle/>
          <a:p>
            <a:r>
              <a:rPr lang="en-US" b="1" dirty="0"/>
              <a:t>AEDs</a:t>
            </a:r>
            <a:r>
              <a:rPr lang="en-US" dirty="0"/>
              <a:t> are found in hospitals, nursing centers, dental offices, and other health agencies. </a:t>
            </a:r>
          </a:p>
          <a:p>
            <a:r>
              <a:rPr lang="en-US" dirty="0"/>
              <a:t>They are on airplanes and in airports, health clubs, malls, and many other public places. </a:t>
            </a:r>
          </a:p>
          <a:p>
            <a:r>
              <a:rPr lang="en-US" dirty="0"/>
              <a:t>Some people have them in their homes.</a:t>
            </a:r>
          </a:p>
          <a:p>
            <a:r>
              <a:rPr lang="en-US" dirty="0"/>
              <a:t> You will learn more about using an AED in the AHA’s BLS for Healthcare Providers course.</a:t>
            </a:r>
            <a:endParaRPr lang="ar-SA" dirty="0"/>
          </a:p>
        </p:txBody>
      </p:sp>
    </p:spTree>
    <p:extLst>
      <p:ext uri="{BB962C8B-B14F-4D97-AF65-F5344CB8AC3E}">
        <p14:creationId xmlns:p14="http://schemas.microsoft.com/office/powerpoint/2010/main" val="873410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3C11-A575-A325-1DC3-9FA723D45A71}"/>
              </a:ext>
            </a:extLst>
          </p:cNvPr>
          <p:cNvSpPr>
            <a:spLocks noGrp="1"/>
          </p:cNvSpPr>
          <p:nvPr>
            <p:ph type="title"/>
          </p:nvPr>
        </p:nvSpPr>
        <p:spPr>
          <a:xfrm>
            <a:off x="76200" y="-142875"/>
            <a:ext cx="10515600" cy="1325563"/>
          </a:xfrm>
        </p:spPr>
        <p:txBody>
          <a:bodyPr/>
          <a:lstStyle/>
          <a:p>
            <a:r>
              <a:rPr lang="en-US" dirty="0">
                <a:effectLst>
                  <a:outerShdw blurRad="38100" dist="38100" dir="2700000" algn="tl">
                    <a:srgbClr val="000000">
                      <a:alpha val="43137"/>
                    </a:srgbClr>
                  </a:outerShdw>
                </a:effectLst>
              </a:rPr>
              <a:t>Defibrillation:</a:t>
            </a:r>
            <a:endParaRPr lang="ar-SA"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2C8BF210-35CB-E7C4-C189-F1767312F2F2}"/>
              </a:ext>
            </a:extLst>
          </p:cNvPr>
          <p:cNvSpPr>
            <a:spLocks noGrp="1"/>
          </p:cNvSpPr>
          <p:nvPr>
            <p:ph idx="1"/>
          </p:nvPr>
        </p:nvSpPr>
        <p:spPr>
          <a:xfrm>
            <a:off x="76200" y="923924"/>
            <a:ext cx="10515600" cy="5641975"/>
          </a:xfrm>
        </p:spPr>
        <p:txBody>
          <a:bodyPr>
            <a:normAutofit lnSpcReduction="10000"/>
          </a:bodyPr>
          <a:lstStyle/>
          <a:p>
            <a:pPr>
              <a:buFont typeface="Wingdings" panose="05000000000000000000" pitchFamily="2" charset="2"/>
              <a:buChar char="§"/>
            </a:pPr>
            <a:r>
              <a:rPr lang="en-US" b="1" dirty="0"/>
              <a:t>Ventricular</a:t>
            </a:r>
            <a:r>
              <a:rPr lang="en-US" dirty="0"/>
              <a:t> </a:t>
            </a:r>
            <a:r>
              <a:rPr lang="en-US" b="1" dirty="0"/>
              <a:t>fibrillation</a:t>
            </a:r>
            <a:r>
              <a:rPr lang="en-US" dirty="0"/>
              <a:t> (</a:t>
            </a:r>
            <a:r>
              <a:rPr lang="en-US" b="1" dirty="0"/>
              <a:t>VF</a:t>
            </a:r>
            <a:r>
              <a:rPr lang="en-US" dirty="0"/>
              <a:t>, </a:t>
            </a:r>
            <a:r>
              <a:rPr lang="en-US" b="1" dirty="0"/>
              <a:t>V-fib</a:t>
            </a:r>
            <a:r>
              <a:rPr lang="en-US" dirty="0"/>
              <a:t>): is an abnormal heart rhythm (Fig. 31-8, p. 488). </a:t>
            </a:r>
          </a:p>
          <a:p>
            <a:pPr>
              <a:buFont typeface="Wingdings" panose="05000000000000000000" pitchFamily="2" charset="2"/>
              <a:buChar char="§"/>
            </a:pPr>
            <a:r>
              <a:rPr lang="en-US" dirty="0"/>
              <a:t>It causes sudden cardiac arrest.</a:t>
            </a:r>
          </a:p>
          <a:p>
            <a:pPr>
              <a:buFont typeface="Wingdings" panose="05000000000000000000" pitchFamily="2" charset="2"/>
              <a:buChar char="§"/>
            </a:pPr>
            <a:r>
              <a:rPr lang="en-US" dirty="0"/>
              <a:t> Rather than beating in a regular rhythm, the heart shakes and quivers like a bowl of Jell-O. </a:t>
            </a:r>
          </a:p>
          <a:p>
            <a:pPr>
              <a:buFont typeface="Wingdings" panose="05000000000000000000" pitchFamily="2" charset="2"/>
              <a:buChar char="§"/>
            </a:pPr>
            <a:r>
              <a:rPr lang="en-US" dirty="0"/>
              <a:t>The heart does not pump blood. </a:t>
            </a:r>
          </a:p>
          <a:p>
            <a:pPr>
              <a:buFont typeface="Wingdings" panose="05000000000000000000" pitchFamily="2" charset="2"/>
              <a:buChar char="§"/>
            </a:pPr>
            <a:r>
              <a:rPr lang="en-US" dirty="0"/>
              <a:t>The heart, brain, and other organs do not receive blood and oxygen. </a:t>
            </a:r>
          </a:p>
          <a:p>
            <a:pPr>
              <a:buFont typeface="Wingdings" panose="05000000000000000000" pitchFamily="2" charset="2"/>
              <a:buChar char="§"/>
            </a:pPr>
            <a:r>
              <a:rPr lang="en-US" dirty="0"/>
              <a:t>A </a:t>
            </a:r>
            <a:r>
              <a:rPr lang="en-US" b="1" dirty="0"/>
              <a:t>defibrillator: </a:t>
            </a:r>
            <a:r>
              <a:rPr lang="en-US" dirty="0"/>
              <a:t>is used to deliver a shock to the heart. </a:t>
            </a:r>
          </a:p>
          <a:p>
            <a:pPr>
              <a:buFont typeface="Wingdings" panose="05000000000000000000" pitchFamily="2" charset="2"/>
              <a:buChar char="§"/>
            </a:pPr>
            <a:r>
              <a:rPr lang="en-US" dirty="0"/>
              <a:t>The shock stops the </a:t>
            </a:r>
            <a:r>
              <a:rPr lang="en-US" b="1" dirty="0"/>
              <a:t>VF</a:t>
            </a:r>
            <a:r>
              <a:rPr lang="en-US" dirty="0"/>
              <a:t> (</a:t>
            </a:r>
            <a:r>
              <a:rPr lang="en-US" b="1" dirty="0"/>
              <a:t>V-fib</a:t>
            </a:r>
            <a:r>
              <a:rPr lang="en-US" dirty="0"/>
              <a:t>). </a:t>
            </a:r>
          </a:p>
          <a:p>
            <a:pPr>
              <a:buFont typeface="Wingdings" panose="05000000000000000000" pitchFamily="2" charset="2"/>
              <a:buChar char="§"/>
            </a:pPr>
            <a:r>
              <a:rPr lang="en-US" dirty="0"/>
              <a:t>This allows the return of a regular heart rhythm. </a:t>
            </a:r>
          </a:p>
          <a:p>
            <a:pPr>
              <a:buFont typeface="Wingdings" panose="05000000000000000000" pitchFamily="2" charset="2"/>
              <a:buChar char="§"/>
            </a:pPr>
            <a:r>
              <a:rPr lang="en-US" b="1" dirty="0"/>
              <a:t>Defibrillation</a:t>
            </a:r>
            <a:r>
              <a:rPr lang="en-US" dirty="0"/>
              <a:t> as soon as possible after the onset of </a:t>
            </a:r>
            <a:r>
              <a:rPr lang="en-US" b="1" dirty="0"/>
              <a:t>VF</a:t>
            </a:r>
            <a:r>
              <a:rPr lang="en-US" dirty="0"/>
              <a:t> (</a:t>
            </a:r>
            <a:r>
              <a:rPr lang="en-US" b="1" dirty="0"/>
              <a:t>V-fib</a:t>
            </a:r>
            <a:r>
              <a:rPr lang="en-US" dirty="0"/>
              <a:t>) increases the person’s chance of survival.</a:t>
            </a:r>
            <a:endParaRPr lang="ar-SA" dirty="0"/>
          </a:p>
        </p:txBody>
      </p:sp>
    </p:spTree>
    <p:extLst>
      <p:ext uri="{BB962C8B-B14F-4D97-AF65-F5344CB8AC3E}">
        <p14:creationId xmlns:p14="http://schemas.microsoft.com/office/powerpoint/2010/main" val="3899595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aph of a normal rhythm&#10;&#10;Description automatically generated">
            <a:extLst>
              <a:ext uri="{FF2B5EF4-FFF2-40B4-BE49-F238E27FC236}">
                <a16:creationId xmlns:a16="http://schemas.microsoft.com/office/drawing/2014/main" id="{A22EF295-31FC-0862-EB4A-C9775540BB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9252" y="368208"/>
            <a:ext cx="9467733" cy="5846325"/>
          </a:xfrm>
          <a:prstGeom prst="rect">
            <a:avLst/>
          </a:prstGeom>
        </p:spPr>
      </p:pic>
    </p:spTree>
    <p:extLst>
      <p:ext uri="{BB962C8B-B14F-4D97-AF65-F5344CB8AC3E}">
        <p14:creationId xmlns:p14="http://schemas.microsoft.com/office/powerpoint/2010/main" val="3544054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5113C-6E98-BC51-2153-927207624ED4}"/>
              </a:ext>
            </a:extLst>
          </p:cNvPr>
          <p:cNvSpPr>
            <a:spLocks noGrp="1"/>
          </p:cNvSpPr>
          <p:nvPr>
            <p:ph type="title"/>
          </p:nvPr>
        </p:nvSpPr>
        <p:spPr>
          <a:xfrm>
            <a:off x="82550" y="0"/>
            <a:ext cx="10515600" cy="1325563"/>
          </a:xfrm>
        </p:spPr>
        <p:txBody>
          <a:bodyPr/>
          <a:lstStyle/>
          <a:p>
            <a:r>
              <a:rPr lang="en-US" dirty="0">
                <a:effectLst>
                  <a:outerShdw blurRad="38100" dist="38100" dir="2700000" algn="tl">
                    <a:srgbClr val="000000">
                      <a:alpha val="43137"/>
                    </a:srgbClr>
                  </a:outerShdw>
                </a:effectLst>
              </a:rPr>
              <a:t>Defibrillation:</a:t>
            </a:r>
            <a:endParaRPr lang="ar-SA" dirty="0"/>
          </a:p>
        </p:txBody>
      </p:sp>
      <p:sp>
        <p:nvSpPr>
          <p:cNvPr id="3" name="Content Placeholder 2">
            <a:extLst>
              <a:ext uri="{FF2B5EF4-FFF2-40B4-BE49-F238E27FC236}">
                <a16:creationId xmlns:a16="http://schemas.microsoft.com/office/drawing/2014/main" id="{DE2262B9-24E4-8908-8858-CDBADC247E3D}"/>
              </a:ext>
            </a:extLst>
          </p:cNvPr>
          <p:cNvSpPr>
            <a:spLocks noGrp="1"/>
          </p:cNvSpPr>
          <p:nvPr>
            <p:ph idx="1"/>
          </p:nvPr>
        </p:nvSpPr>
        <p:spPr>
          <a:xfrm>
            <a:off x="222250" y="1120775"/>
            <a:ext cx="10515600" cy="4351338"/>
          </a:xfrm>
        </p:spPr>
        <p:txBody>
          <a:bodyPr/>
          <a:lstStyle/>
          <a:p>
            <a:pPr>
              <a:buFont typeface="Wingdings" panose="05000000000000000000" pitchFamily="2" charset="2"/>
              <a:buChar char="v"/>
            </a:pPr>
            <a:r>
              <a:rPr lang="en-US" u="sng" dirty="0"/>
              <a:t>For adults, the AHA recommends that rescuers:</a:t>
            </a:r>
          </a:p>
          <a:p>
            <a:pPr marL="0" indent="0">
              <a:buNone/>
            </a:pPr>
            <a:r>
              <a:rPr lang="en-US" dirty="0"/>
              <a:t> • Use an automated external defibrillator (AED) as soon as possible. </a:t>
            </a:r>
          </a:p>
          <a:p>
            <a:pPr marL="0" indent="0">
              <a:buNone/>
            </a:pPr>
            <a:r>
              <a:rPr lang="en-US" dirty="0"/>
              <a:t>• Minimize interruptions in chest compressions before and after a shock is given.</a:t>
            </a:r>
          </a:p>
          <a:p>
            <a:pPr marL="0" indent="0">
              <a:buNone/>
            </a:pPr>
            <a:r>
              <a:rPr lang="en-US" dirty="0"/>
              <a:t> • Give 1 shock. Then resume CPR at once.</a:t>
            </a:r>
          </a:p>
          <a:p>
            <a:r>
              <a:rPr lang="en-US" dirty="0"/>
              <a:t>Begin with chest compressions. Do 5 cycles of 30 compressions and 2 breaths. </a:t>
            </a:r>
          </a:p>
          <a:p>
            <a:pPr marL="0" indent="0">
              <a:buNone/>
            </a:pPr>
            <a:r>
              <a:rPr lang="en-US" dirty="0"/>
              <a:t>• Check for a heart rhythm.</a:t>
            </a:r>
            <a:endParaRPr lang="ar-SA" dirty="0"/>
          </a:p>
        </p:txBody>
      </p:sp>
    </p:spTree>
    <p:extLst>
      <p:ext uri="{BB962C8B-B14F-4D97-AF65-F5344CB8AC3E}">
        <p14:creationId xmlns:p14="http://schemas.microsoft.com/office/powerpoint/2010/main" val="2034533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172BB-108A-37F0-93D7-CD762F98D278}"/>
              </a:ext>
            </a:extLst>
          </p:cNvPr>
          <p:cNvSpPr>
            <a:spLocks noGrp="1"/>
          </p:cNvSpPr>
          <p:nvPr>
            <p:ph type="title"/>
          </p:nvPr>
        </p:nvSpPr>
        <p:spPr>
          <a:xfrm>
            <a:off x="63500" y="-200025"/>
            <a:ext cx="10515600" cy="1325563"/>
          </a:xfrm>
        </p:spPr>
        <p:txBody>
          <a:bodyPr/>
          <a:lstStyle/>
          <a:p>
            <a:r>
              <a:rPr lang="en-US" b="1" dirty="0"/>
              <a:t>Performing Adult CPR:</a:t>
            </a:r>
            <a:endParaRPr lang="ar-SA" b="1" dirty="0"/>
          </a:p>
        </p:txBody>
      </p:sp>
      <p:sp>
        <p:nvSpPr>
          <p:cNvPr id="3" name="Content Placeholder 2">
            <a:extLst>
              <a:ext uri="{FF2B5EF4-FFF2-40B4-BE49-F238E27FC236}">
                <a16:creationId xmlns:a16="http://schemas.microsoft.com/office/drawing/2014/main" id="{1BB214F3-85AB-AAEE-4F8C-E53C62888B7A}"/>
              </a:ext>
            </a:extLst>
          </p:cNvPr>
          <p:cNvSpPr>
            <a:spLocks noGrp="1"/>
          </p:cNvSpPr>
          <p:nvPr>
            <p:ph idx="1"/>
          </p:nvPr>
        </p:nvSpPr>
        <p:spPr>
          <a:xfrm>
            <a:off x="171450" y="885824"/>
            <a:ext cx="10515600" cy="5686425"/>
          </a:xfrm>
        </p:spPr>
        <p:txBody>
          <a:bodyPr>
            <a:normAutofit lnSpcReduction="10000"/>
          </a:bodyPr>
          <a:lstStyle/>
          <a:p>
            <a:pPr>
              <a:buFont typeface="Wingdings" panose="05000000000000000000" pitchFamily="2" charset="2"/>
              <a:buChar char="Ø"/>
            </a:pPr>
            <a:r>
              <a:rPr lang="en-US" b="1" dirty="0"/>
              <a:t>CPR</a:t>
            </a:r>
            <a:r>
              <a:rPr lang="en-US" dirty="0"/>
              <a:t> is done only for cardiac arrest. </a:t>
            </a:r>
          </a:p>
          <a:p>
            <a:pPr>
              <a:buFont typeface="Wingdings" panose="05000000000000000000" pitchFamily="2" charset="2"/>
              <a:buChar char="Ø"/>
            </a:pPr>
            <a:r>
              <a:rPr lang="en-US" dirty="0"/>
              <a:t>You must determine if cardiac arrest or fainting (p. 492) has occurred. </a:t>
            </a:r>
          </a:p>
          <a:p>
            <a:pPr>
              <a:buFont typeface="Wingdings" panose="05000000000000000000" pitchFamily="2" charset="2"/>
              <a:buChar char="Ø"/>
            </a:pPr>
            <a:r>
              <a:rPr lang="en-US" b="1" dirty="0"/>
              <a:t>CPR</a:t>
            </a:r>
            <a:r>
              <a:rPr lang="en-US" dirty="0"/>
              <a:t> is done if the person does not respond, is not breathing (or has no normal breathing), and has no pulse. </a:t>
            </a:r>
          </a:p>
          <a:p>
            <a:pPr>
              <a:buFont typeface="Wingdings" panose="05000000000000000000" pitchFamily="2" charset="2"/>
              <a:buChar char="Ø"/>
            </a:pPr>
            <a:r>
              <a:rPr lang="en-US" b="1" dirty="0"/>
              <a:t>CPR</a:t>
            </a:r>
            <a:r>
              <a:rPr lang="en-US" dirty="0"/>
              <a:t> is done alone or with another person. </a:t>
            </a:r>
          </a:p>
          <a:p>
            <a:pPr>
              <a:buFont typeface="Wingdings" panose="05000000000000000000" pitchFamily="2" charset="2"/>
              <a:buChar char="Ø"/>
            </a:pPr>
            <a:r>
              <a:rPr lang="en-US" dirty="0"/>
              <a:t>When done alone, chest compressions and rescue breathing are done by 1 rescuer. </a:t>
            </a:r>
          </a:p>
          <a:p>
            <a:pPr>
              <a:buFont typeface="Wingdings" panose="05000000000000000000" pitchFamily="2" charset="2"/>
              <a:buChar char="Ø"/>
            </a:pPr>
            <a:r>
              <a:rPr lang="en-US" dirty="0"/>
              <a:t>With 2 rescuers, 1 person gives chest compressions and the other does rescue breathing (Fig. 31-10). </a:t>
            </a:r>
          </a:p>
          <a:p>
            <a:pPr>
              <a:buFont typeface="Wingdings" panose="05000000000000000000" pitchFamily="2" charset="2"/>
              <a:buChar char="Ø"/>
            </a:pPr>
            <a:r>
              <a:rPr lang="en-US" dirty="0"/>
              <a:t>Rescuers switch tasks about every 2 minutes to avoid fatigue and inadequate compressions. </a:t>
            </a:r>
          </a:p>
          <a:p>
            <a:pPr>
              <a:buFont typeface="Wingdings" panose="05000000000000000000" pitchFamily="2" charset="2"/>
              <a:buChar char="Ø"/>
            </a:pPr>
            <a:r>
              <a:rPr lang="en-US" dirty="0"/>
              <a:t>The second rescuer uses the AED if one is available</a:t>
            </a:r>
            <a:endParaRPr lang="ar-SA" dirty="0"/>
          </a:p>
        </p:txBody>
      </p:sp>
    </p:spTree>
    <p:extLst>
      <p:ext uri="{BB962C8B-B14F-4D97-AF65-F5344CB8AC3E}">
        <p14:creationId xmlns:p14="http://schemas.microsoft.com/office/powerpoint/2010/main" val="1538553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performing cpr on a person&#10;&#10;Description automatically generated">
            <a:extLst>
              <a:ext uri="{FF2B5EF4-FFF2-40B4-BE49-F238E27FC236}">
                <a16:creationId xmlns:a16="http://schemas.microsoft.com/office/drawing/2014/main" id="{FF47BE4F-8E8E-F7A1-A27A-331652CC9A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2330" y="643466"/>
            <a:ext cx="5627339" cy="5571067"/>
          </a:xfrm>
          <a:prstGeom prst="rect">
            <a:avLst/>
          </a:prstGeom>
        </p:spPr>
      </p:pic>
    </p:spTree>
    <p:extLst>
      <p:ext uri="{BB962C8B-B14F-4D97-AF65-F5344CB8AC3E}">
        <p14:creationId xmlns:p14="http://schemas.microsoft.com/office/powerpoint/2010/main" val="3608346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62B75-FE36-6070-719F-A2501DCCA4B3}"/>
              </a:ext>
            </a:extLst>
          </p:cNvPr>
          <p:cNvSpPr>
            <a:spLocks noGrp="1"/>
          </p:cNvSpPr>
          <p:nvPr>
            <p:ph type="title"/>
          </p:nvPr>
        </p:nvSpPr>
        <p:spPr>
          <a:xfrm>
            <a:off x="158750" y="161925"/>
            <a:ext cx="10515600" cy="1325563"/>
          </a:xfrm>
        </p:spPr>
        <p:txBody>
          <a:bodyPr/>
          <a:lstStyle/>
          <a:p>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Emergency Care:</a:t>
            </a:r>
            <a:br>
              <a:rPr lang="ar-SA"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br>
            <a:endParaRPr lang="ar-SA" dirty="0"/>
          </a:p>
        </p:txBody>
      </p:sp>
      <p:sp>
        <p:nvSpPr>
          <p:cNvPr id="3" name="Content Placeholder 2">
            <a:extLst>
              <a:ext uri="{FF2B5EF4-FFF2-40B4-BE49-F238E27FC236}">
                <a16:creationId xmlns:a16="http://schemas.microsoft.com/office/drawing/2014/main" id="{7D6A06C8-7D68-77AC-5E43-B6B5F3093555}"/>
              </a:ext>
            </a:extLst>
          </p:cNvPr>
          <p:cNvSpPr>
            <a:spLocks noGrp="1"/>
          </p:cNvSpPr>
          <p:nvPr>
            <p:ph idx="1"/>
          </p:nvPr>
        </p:nvSpPr>
        <p:spPr>
          <a:xfrm>
            <a:off x="222250" y="1089024"/>
            <a:ext cx="10515600" cy="5426075"/>
          </a:xfrm>
        </p:spPr>
        <p:txBody>
          <a:bodyPr/>
          <a:lstStyle/>
          <a:p>
            <a:pPr>
              <a:buFont typeface="Wingdings" panose="05000000000000000000" pitchFamily="2" charset="2"/>
              <a:buChar char="q"/>
            </a:pPr>
            <a:r>
              <a:rPr lang="en-US" dirty="0"/>
              <a:t>Each emergency is different. </a:t>
            </a:r>
          </a:p>
          <a:p>
            <a:pPr>
              <a:buFont typeface="Wingdings" panose="05000000000000000000" pitchFamily="2" charset="2"/>
              <a:buChar char="q"/>
            </a:pPr>
            <a:r>
              <a:rPr lang="en-US" dirty="0"/>
              <a:t>The Rules in Box 31-1 apply to any emergency.</a:t>
            </a:r>
          </a:p>
          <a:p>
            <a:pPr>
              <a:buFont typeface="Wingdings" panose="05000000000000000000" pitchFamily="2" charset="2"/>
              <a:buChar char="q"/>
            </a:pPr>
            <a:r>
              <a:rPr lang="en-US" dirty="0"/>
              <a:t> Hospitals and other agencies have procedures for emergencies.</a:t>
            </a:r>
          </a:p>
          <a:p>
            <a:pPr>
              <a:buFont typeface="Wingdings" panose="05000000000000000000" pitchFamily="2" charset="2"/>
              <a:buChar char="q"/>
            </a:pPr>
            <a:r>
              <a:rPr lang="en-US" dirty="0"/>
              <a:t> </a:t>
            </a:r>
            <a:r>
              <a:rPr lang="en-US" b="1" dirty="0"/>
              <a:t>Rapid</a:t>
            </a:r>
            <a:r>
              <a:rPr lang="en-US" dirty="0"/>
              <a:t> </a:t>
            </a:r>
            <a:r>
              <a:rPr lang="en-US" b="1" dirty="0"/>
              <a:t>Response</a:t>
            </a:r>
            <a:r>
              <a:rPr lang="en-US" dirty="0"/>
              <a:t> </a:t>
            </a:r>
            <a:r>
              <a:rPr lang="en-US" b="1" dirty="0"/>
              <a:t>Teams</a:t>
            </a:r>
            <a:r>
              <a:rPr lang="en-US" dirty="0"/>
              <a:t> (</a:t>
            </a:r>
            <a:r>
              <a:rPr lang="en-US" b="1" dirty="0"/>
              <a:t>RRTs</a:t>
            </a:r>
            <a:r>
              <a:rPr lang="en-US" dirty="0"/>
              <a:t>) are called when a person shows warning signs of a life-threatening condition. </a:t>
            </a:r>
          </a:p>
          <a:p>
            <a:pPr>
              <a:buFont typeface="Wingdings" panose="05000000000000000000" pitchFamily="2" charset="2"/>
              <a:buChar char="q"/>
            </a:pPr>
            <a:r>
              <a:rPr lang="en-US" dirty="0"/>
              <a:t>An </a:t>
            </a:r>
            <a:r>
              <a:rPr lang="en-US" b="1" dirty="0"/>
              <a:t>(RRT) </a:t>
            </a:r>
            <a:r>
              <a:rPr lang="en-US" dirty="0"/>
              <a:t>may include a doctor, a nurse, and a respiratory therapist. </a:t>
            </a:r>
          </a:p>
          <a:p>
            <a:pPr>
              <a:buFont typeface="Wingdings" panose="05000000000000000000" pitchFamily="2" charset="2"/>
              <a:buChar char="q"/>
            </a:pPr>
            <a:r>
              <a:rPr lang="en-US" dirty="0"/>
              <a:t>The </a:t>
            </a:r>
            <a:r>
              <a:rPr lang="en-US" b="1" dirty="0"/>
              <a:t>(RRT’s)</a:t>
            </a:r>
            <a:r>
              <a:rPr lang="en-US" dirty="0"/>
              <a:t> goal is: to prevent death.</a:t>
            </a:r>
            <a:endParaRPr lang="ar-SA" dirty="0"/>
          </a:p>
        </p:txBody>
      </p:sp>
    </p:spTree>
    <p:extLst>
      <p:ext uri="{BB962C8B-B14F-4D97-AF65-F5344CB8AC3E}">
        <p14:creationId xmlns:p14="http://schemas.microsoft.com/office/powerpoint/2010/main" val="35508257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octor female outline">
            <a:extLst>
              <a:ext uri="{FF2B5EF4-FFF2-40B4-BE49-F238E27FC236}">
                <a16:creationId xmlns:a16="http://schemas.microsoft.com/office/drawing/2014/main" id="{EFA0E369-51EC-23CA-FA73-FC79FE101B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80250" y="557189"/>
            <a:ext cx="5576808" cy="5576808"/>
          </a:xfrm>
          <a:prstGeom prst="rect">
            <a:avLst/>
          </a:prstGeom>
        </p:spPr>
      </p:pic>
      <p:sp>
        <p:nvSpPr>
          <p:cNvPr id="6" name="Rectangle 5">
            <a:extLst>
              <a:ext uri="{FF2B5EF4-FFF2-40B4-BE49-F238E27FC236}">
                <a16:creationId xmlns:a16="http://schemas.microsoft.com/office/drawing/2014/main" id="{F7C67F16-1DA4-C008-11C3-DC3AC7FCBF34}"/>
              </a:ext>
            </a:extLst>
          </p:cNvPr>
          <p:cNvSpPr/>
          <p:nvPr/>
        </p:nvSpPr>
        <p:spPr>
          <a:xfrm>
            <a:off x="1254874" y="2967335"/>
            <a:ext cx="3738652" cy="923330"/>
          </a:xfrm>
          <a:prstGeom prst="rect">
            <a:avLst/>
          </a:prstGeom>
          <a:noFill/>
        </p:spPr>
        <p:txBody>
          <a:bodyPr wrap="none" lIns="91440" tIns="45720" rIns="91440" bIns="45720">
            <a:spAutoFit/>
          </a:bodyPr>
          <a:lstStyle/>
          <a:p>
            <a:pPr algn="ctr"/>
            <a:r>
              <a:rPr lang="en-US" sz="5400" b="1" kern="1200"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mj-lt"/>
                <a:ea typeface="+mj-ea"/>
                <a:cs typeface="+mj-cs"/>
              </a:rPr>
              <a:t>Procedures:</a:t>
            </a:r>
            <a:endParaRPr lang="ar-S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599514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medical procedure&#10;&#10;Description automatically generated">
            <a:extLst>
              <a:ext uri="{FF2B5EF4-FFF2-40B4-BE49-F238E27FC236}">
                <a16:creationId xmlns:a16="http://schemas.microsoft.com/office/drawing/2014/main" id="{433917C0-C0D1-A1E3-31C2-F8783BC945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06400"/>
            <a:ext cx="12037012" cy="5435600"/>
          </a:xfrm>
        </p:spPr>
      </p:pic>
    </p:spTree>
    <p:extLst>
      <p:ext uri="{BB962C8B-B14F-4D97-AF65-F5344CB8AC3E}">
        <p14:creationId xmlns:p14="http://schemas.microsoft.com/office/powerpoint/2010/main" val="31588109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B7947A69-4329-FC0F-F3C9-1C18051FCA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910" y="388845"/>
            <a:ext cx="11834735" cy="6035713"/>
          </a:xfrm>
          <a:prstGeom prst="rect">
            <a:avLst/>
          </a:prstGeom>
        </p:spPr>
      </p:pic>
    </p:spTree>
    <p:extLst>
      <p:ext uri="{BB962C8B-B14F-4D97-AF65-F5344CB8AC3E}">
        <p14:creationId xmlns:p14="http://schemas.microsoft.com/office/powerpoint/2010/main" val="23225156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B5A13765-FD15-791D-38DD-A67DB6B94A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912" y="388845"/>
            <a:ext cx="11979202" cy="6109391"/>
          </a:xfrm>
          <a:prstGeom prst="rect">
            <a:avLst/>
          </a:prstGeom>
        </p:spPr>
      </p:pic>
    </p:spTree>
    <p:extLst>
      <p:ext uri="{BB962C8B-B14F-4D97-AF65-F5344CB8AC3E}">
        <p14:creationId xmlns:p14="http://schemas.microsoft.com/office/powerpoint/2010/main" val="32929261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ollage of medical instructions&#10;&#10;Description automatically generated">
            <a:extLst>
              <a:ext uri="{FF2B5EF4-FFF2-40B4-BE49-F238E27FC236}">
                <a16:creationId xmlns:a16="http://schemas.microsoft.com/office/drawing/2014/main" id="{ADE04DBB-AD17-EA2C-8921-4414CFE1D5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1738" y="12024"/>
            <a:ext cx="9608695" cy="6654020"/>
          </a:xfrm>
          <a:prstGeom prst="rect">
            <a:avLst/>
          </a:prstGeom>
        </p:spPr>
      </p:pic>
    </p:spTree>
    <p:extLst>
      <p:ext uri="{BB962C8B-B14F-4D97-AF65-F5344CB8AC3E}">
        <p14:creationId xmlns:p14="http://schemas.microsoft.com/office/powerpoint/2010/main" val="4057496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38FCF6-ED39-A7D9-5E44-A013A42F38BC}"/>
              </a:ext>
            </a:extLst>
          </p:cNvPr>
          <p:cNvSpPr>
            <a:spLocks noGrp="1"/>
          </p:cNvSpPr>
          <p:nvPr>
            <p:ph idx="1"/>
          </p:nvPr>
        </p:nvSpPr>
        <p:spPr>
          <a:xfrm>
            <a:off x="145669" y="1006474"/>
            <a:ext cx="10515600" cy="5280025"/>
          </a:xfrm>
        </p:spPr>
        <p:txBody>
          <a:bodyPr>
            <a:normAutofit fontScale="92500" lnSpcReduction="10000"/>
          </a:bodyPr>
          <a:lstStyle/>
          <a:p>
            <a:pPr>
              <a:buFont typeface="Courier New" panose="02070309020205020404" pitchFamily="49" charset="0"/>
              <a:buChar char="o"/>
            </a:pPr>
            <a:r>
              <a:rPr lang="en-US" dirty="0"/>
              <a:t>When an adult has sudden cardiac arrest, the person’s survival depends on others nearby.</a:t>
            </a:r>
          </a:p>
          <a:p>
            <a:pPr>
              <a:buFont typeface="Courier New" panose="02070309020205020404" pitchFamily="49" charset="0"/>
              <a:buChar char="o"/>
            </a:pPr>
            <a:r>
              <a:rPr lang="en-US" dirty="0"/>
              <a:t>Outside of the health care setting, persons trained in BLS are often not available. </a:t>
            </a:r>
          </a:p>
          <a:p>
            <a:pPr>
              <a:buFont typeface="Courier New" panose="02070309020205020404" pitchFamily="49" charset="0"/>
              <a:buChar char="o"/>
            </a:pPr>
            <a:r>
              <a:rPr lang="en-US" dirty="0"/>
              <a:t>Bystanders may worry that they will not do CPR correctly or that they may injure the person.</a:t>
            </a:r>
          </a:p>
          <a:p>
            <a:pPr>
              <a:buFont typeface="Courier New" panose="02070309020205020404" pitchFamily="49" charset="0"/>
              <a:buChar char="o"/>
            </a:pPr>
            <a:r>
              <a:rPr lang="en-US" dirty="0"/>
              <a:t> The AHA developed “Hands-Only CPR” to improve the response of by standers who witness an adult collapse suddenly in the out-of-hospital stetting. </a:t>
            </a:r>
          </a:p>
          <a:p>
            <a:pPr>
              <a:buFont typeface="Courier New" panose="02070309020205020404" pitchFamily="49" charset="0"/>
              <a:buChar char="o"/>
            </a:pPr>
            <a:r>
              <a:rPr lang="en-US" dirty="0"/>
              <a:t>In “</a:t>
            </a:r>
            <a:r>
              <a:rPr lang="en-US" b="1" dirty="0"/>
              <a:t>Hands-Only</a:t>
            </a:r>
            <a:r>
              <a:rPr lang="en-US" dirty="0"/>
              <a:t> </a:t>
            </a:r>
            <a:r>
              <a:rPr lang="en-US" b="1" dirty="0"/>
              <a:t>CPR</a:t>
            </a:r>
            <a:r>
              <a:rPr lang="en-US" dirty="0"/>
              <a:t>,” CPR involves </a:t>
            </a:r>
            <a:r>
              <a:rPr lang="en-US" b="1" dirty="0"/>
              <a:t>2 steps</a:t>
            </a:r>
            <a:r>
              <a:rPr lang="en-US" dirty="0"/>
              <a:t>. </a:t>
            </a:r>
            <a:r>
              <a:rPr lang="en-US" b="1" dirty="0"/>
              <a:t>1</a:t>
            </a:r>
            <a:r>
              <a:rPr lang="en-US" dirty="0"/>
              <a:t> </a:t>
            </a:r>
            <a:r>
              <a:rPr lang="en-US" b="1" dirty="0"/>
              <a:t>Call</a:t>
            </a:r>
            <a:r>
              <a:rPr lang="en-US" dirty="0"/>
              <a:t> </a:t>
            </a:r>
            <a:r>
              <a:rPr lang="en-US" b="1" dirty="0"/>
              <a:t>911</a:t>
            </a:r>
            <a:r>
              <a:rPr lang="en-US" dirty="0"/>
              <a:t>. 2 Push hard and fast in the center of the chest. </a:t>
            </a:r>
          </a:p>
          <a:p>
            <a:pPr>
              <a:buFont typeface="Courier New" panose="02070309020205020404" pitchFamily="49" charset="0"/>
              <a:buChar char="o"/>
            </a:pPr>
            <a:r>
              <a:rPr lang="en-US" dirty="0"/>
              <a:t>“</a:t>
            </a:r>
            <a:r>
              <a:rPr lang="en-US" b="1" dirty="0"/>
              <a:t>Hands-Only</a:t>
            </a:r>
            <a:r>
              <a:rPr lang="en-US" dirty="0"/>
              <a:t> </a:t>
            </a:r>
            <a:r>
              <a:rPr lang="en-US" b="1" dirty="0"/>
              <a:t>CPR</a:t>
            </a:r>
            <a:r>
              <a:rPr lang="en-US" dirty="0"/>
              <a:t>” is used to educate persons not trained in BLS. As a health care provider.</a:t>
            </a:r>
            <a:endParaRPr lang="ar-SA" dirty="0"/>
          </a:p>
        </p:txBody>
      </p:sp>
      <p:sp>
        <p:nvSpPr>
          <p:cNvPr id="4" name="Rectangle 3">
            <a:extLst>
              <a:ext uri="{FF2B5EF4-FFF2-40B4-BE49-F238E27FC236}">
                <a16:creationId xmlns:a16="http://schemas.microsoft.com/office/drawing/2014/main" id="{BD0A6B80-00A1-1E56-43E7-51CFB19BBE17}"/>
              </a:ext>
            </a:extLst>
          </p:cNvPr>
          <p:cNvSpPr/>
          <p:nvPr/>
        </p:nvSpPr>
        <p:spPr>
          <a:xfrm>
            <a:off x="145669" y="0"/>
            <a:ext cx="562686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Hands-Only CPR:</a:t>
            </a:r>
            <a:endParaRPr lang="ar-S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237963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C07656-DC74-A64A-8F41-A3EB96A763C7}"/>
              </a:ext>
            </a:extLst>
          </p:cNvPr>
          <p:cNvSpPr>
            <a:spLocks noGrp="1"/>
          </p:cNvSpPr>
          <p:nvPr>
            <p:ph idx="1"/>
          </p:nvPr>
        </p:nvSpPr>
        <p:spPr>
          <a:xfrm>
            <a:off x="0" y="842665"/>
            <a:ext cx="10515600" cy="4351338"/>
          </a:xfrm>
        </p:spPr>
        <p:txBody>
          <a:bodyPr/>
          <a:lstStyle/>
          <a:p>
            <a:pPr>
              <a:buFont typeface="Wingdings" panose="05000000000000000000" pitchFamily="2" charset="2"/>
              <a:buChar char="v"/>
            </a:pPr>
            <a:r>
              <a:rPr lang="en-US" b="1" dirty="0"/>
              <a:t>Recovery</a:t>
            </a:r>
            <a:r>
              <a:rPr lang="en-US" dirty="0"/>
              <a:t> </a:t>
            </a:r>
            <a:r>
              <a:rPr lang="en-US" b="1" dirty="0"/>
              <a:t>Position:</a:t>
            </a:r>
            <a:r>
              <a:rPr lang="en-US" dirty="0"/>
              <a:t> The recovery position is used when the person is breathing and has a pulse but is not responding (Fig. 31-12). </a:t>
            </a:r>
          </a:p>
          <a:p>
            <a:pPr>
              <a:buFont typeface="Wingdings" panose="05000000000000000000" pitchFamily="2" charset="2"/>
              <a:buChar char="v"/>
            </a:pPr>
            <a:r>
              <a:rPr lang="en-US" dirty="0"/>
              <a:t>The position helps keep the airway open and prevents aspiration.</a:t>
            </a:r>
          </a:p>
          <a:p>
            <a:pPr>
              <a:buFont typeface="Wingdings" panose="05000000000000000000" pitchFamily="2" charset="2"/>
              <a:buChar char="v"/>
            </a:pPr>
            <a:r>
              <a:rPr lang="en-US" dirty="0"/>
              <a:t> Logroll the person into the recovery position. Keep the head, neck, and spine straight. A hand supports the head. Do not use this position if the person might have neck injuries or other trauma.</a:t>
            </a:r>
            <a:endParaRPr lang="ar-SA" dirty="0"/>
          </a:p>
        </p:txBody>
      </p:sp>
      <p:sp>
        <p:nvSpPr>
          <p:cNvPr id="4" name="Rectangle 3">
            <a:extLst>
              <a:ext uri="{FF2B5EF4-FFF2-40B4-BE49-F238E27FC236}">
                <a16:creationId xmlns:a16="http://schemas.microsoft.com/office/drawing/2014/main" id="{C940F229-A182-7E81-B9D1-C67CB9189BAA}"/>
              </a:ext>
            </a:extLst>
          </p:cNvPr>
          <p:cNvSpPr/>
          <p:nvPr/>
        </p:nvSpPr>
        <p:spPr>
          <a:xfrm>
            <a:off x="133642" y="-80665"/>
            <a:ext cx="581601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Recovery Position</a:t>
            </a:r>
            <a:endParaRPr lang="ar-SA"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8" name="Picture 7" descr="A cartoon of a person lying on the floor&#10;&#10;Description automatically generated">
            <a:extLst>
              <a:ext uri="{FF2B5EF4-FFF2-40B4-BE49-F238E27FC236}">
                <a16:creationId xmlns:a16="http://schemas.microsoft.com/office/drawing/2014/main" id="{51C3B5C1-FB98-A55C-A468-4E6BED14B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787" y="4122294"/>
            <a:ext cx="8504913" cy="2638269"/>
          </a:xfrm>
          <a:prstGeom prst="rect">
            <a:avLst/>
          </a:prstGeom>
        </p:spPr>
      </p:pic>
    </p:spTree>
    <p:extLst>
      <p:ext uri="{BB962C8B-B14F-4D97-AF65-F5344CB8AC3E}">
        <p14:creationId xmlns:p14="http://schemas.microsoft.com/office/powerpoint/2010/main" val="16778826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7FB472-3BF7-D53C-8DD7-201CDD2EE9A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Any Questions ?</a:t>
            </a:r>
          </a:p>
        </p:txBody>
      </p:sp>
      <p:pic>
        <p:nvPicPr>
          <p:cNvPr id="5" name="Graphic 4" descr="Cpr with solid fill">
            <a:extLst>
              <a:ext uri="{FF2B5EF4-FFF2-40B4-BE49-F238E27FC236}">
                <a16:creationId xmlns:a16="http://schemas.microsoft.com/office/drawing/2014/main" id="{DFAEA2BF-2445-FADC-A165-7E4A45FAFA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98900" y="1675227"/>
            <a:ext cx="4394199" cy="4394199"/>
          </a:xfrm>
          <a:prstGeom prst="rect">
            <a:avLst/>
          </a:prstGeom>
        </p:spPr>
      </p:pic>
    </p:spTree>
    <p:extLst>
      <p:ext uri="{BB962C8B-B14F-4D97-AF65-F5344CB8AC3E}">
        <p14:creationId xmlns:p14="http://schemas.microsoft.com/office/powerpoint/2010/main" val="14722275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CBB4FA-22A8-5024-167C-81D41EBA3D87}"/>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kern="1200" dirty="0">
                <a:solidFill>
                  <a:schemeClr val="tx1"/>
                </a:solidFill>
                <a:latin typeface="+mj-lt"/>
                <a:ea typeface="+mj-ea"/>
                <a:cs typeface="+mj-cs"/>
              </a:rPr>
              <a:t>Thank You!</a:t>
            </a:r>
          </a:p>
        </p:txBody>
      </p:sp>
      <p:sp>
        <p:nvSpPr>
          <p:cNvPr id="12"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eart organ outline">
            <a:extLst>
              <a:ext uri="{FF2B5EF4-FFF2-40B4-BE49-F238E27FC236}">
                <a16:creationId xmlns:a16="http://schemas.microsoft.com/office/drawing/2014/main" id="{E9C9542F-D78A-828F-6B63-0668FB5A5DA7}"/>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35196" y="2149222"/>
            <a:ext cx="3721608" cy="3721608"/>
          </a:xfrm>
          <a:prstGeom prst="rect">
            <a:avLst/>
          </a:prstGeom>
          <a:effectLst/>
        </p:spPr>
      </p:pic>
    </p:spTree>
    <p:extLst>
      <p:ext uri="{BB962C8B-B14F-4D97-AF65-F5344CB8AC3E}">
        <p14:creationId xmlns:p14="http://schemas.microsoft.com/office/powerpoint/2010/main" val="27504738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72C5F-9A1A-59CE-376B-70D59733AC41}"/>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Reference:</a:t>
            </a:r>
            <a:endParaRPr lang="ar-SA" dirty="0"/>
          </a:p>
        </p:txBody>
      </p:sp>
      <p:sp>
        <p:nvSpPr>
          <p:cNvPr id="3" name="Content Placeholder 2">
            <a:extLst>
              <a:ext uri="{FF2B5EF4-FFF2-40B4-BE49-F238E27FC236}">
                <a16:creationId xmlns:a16="http://schemas.microsoft.com/office/drawing/2014/main" id="{9DE9FD86-EEC4-C897-CF9A-3F6508D812C5}"/>
              </a:ext>
            </a:extLst>
          </p:cNvPr>
          <p:cNvSpPr>
            <a:spLocks noGrp="1"/>
          </p:cNvSpPr>
          <p:nvPr>
            <p:ph idx="1"/>
          </p:nvPr>
        </p:nvSpPr>
        <p:spPr/>
        <p:txBody>
          <a:bodyPr/>
          <a:lstStyle/>
          <a:p>
            <a:r>
              <a:rPr lang="en-US" dirty="0"/>
              <a:t>Mosby’s essentials for nursing assistants / Sheila A. Sorrentino, Leighann N. </a:t>
            </a:r>
            <a:r>
              <a:rPr lang="en-US" dirty="0" err="1"/>
              <a:t>Remmert</a:t>
            </a:r>
            <a:r>
              <a:rPr lang="en-US" dirty="0"/>
              <a:t>.—5th edition.</a:t>
            </a:r>
          </a:p>
          <a:p>
            <a:r>
              <a:rPr lang="en-US" dirty="0"/>
              <a:t>American Red Cross. First Aid/CPR/AED Participant’s Manual. StayWell Health and Safety Solutions. 2011.</a:t>
            </a:r>
          </a:p>
          <a:p>
            <a:pPr marL="0" indent="0">
              <a:buNone/>
            </a:pPr>
            <a:endParaRPr lang="ar-SA" dirty="0"/>
          </a:p>
        </p:txBody>
      </p:sp>
      <p:pic>
        <p:nvPicPr>
          <p:cNvPr id="4" name="Graphic 3" descr="Clipboard outline">
            <a:extLst>
              <a:ext uri="{FF2B5EF4-FFF2-40B4-BE49-F238E27FC236}">
                <a16:creationId xmlns:a16="http://schemas.microsoft.com/office/drawing/2014/main" id="{9B76E9A6-5A46-2189-B837-871E8B0140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200" y="570706"/>
            <a:ext cx="914400" cy="914400"/>
          </a:xfrm>
          <a:prstGeom prst="rect">
            <a:avLst/>
          </a:prstGeom>
        </p:spPr>
      </p:pic>
    </p:spTree>
    <p:extLst>
      <p:ext uri="{BB962C8B-B14F-4D97-AF65-F5344CB8AC3E}">
        <p14:creationId xmlns:p14="http://schemas.microsoft.com/office/powerpoint/2010/main" val="1247978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and blue text on a white background&#10;&#10;Description automatically generated">
            <a:extLst>
              <a:ext uri="{FF2B5EF4-FFF2-40B4-BE49-F238E27FC236}">
                <a16:creationId xmlns:a16="http://schemas.microsoft.com/office/drawing/2014/main" id="{14136CC7-5AA9-F0B0-1739-ED4354FC3CB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
            <a:ext cx="12191979" cy="6858000"/>
          </a:xfrm>
          <a:prstGeom prst="rect">
            <a:avLst/>
          </a:prstGeom>
        </p:spPr>
      </p:pic>
    </p:spTree>
    <p:extLst>
      <p:ext uri="{BB962C8B-B14F-4D97-AF65-F5344CB8AC3E}">
        <p14:creationId xmlns:p14="http://schemas.microsoft.com/office/powerpoint/2010/main" val="391774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text on a white background&#10;&#10;Description automatically generated">
            <a:extLst>
              <a:ext uri="{FF2B5EF4-FFF2-40B4-BE49-F238E27FC236}">
                <a16:creationId xmlns:a16="http://schemas.microsoft.com/office/drawing/2014/main" id="{C030E4AB-6D29-82F2-2DD4-BD5896F473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866308"/>
            <a:ext cx="10905066" cy="5125383"/>
          </a:xfrm>
          <a:prstGeom prst="rect">
            <a:avLst/>
          </a:prstGeom>
        </p:spPr>
      </p:pic>
    </p:spTree>
    <p:extLst>
      <p:ext uri="{BB962C8B-B14F-4D97-AF65-F5344CB8AC3E}">
        <p14:creationId xmlns:p14="http://schemas.microsoft.com/office/powerpoint/2010/main" val="917833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text on a white background&#10;&#10;Description automatically generated">
            <a:extLst>
              <a:ext uri="{FF2B5EF4-FFF2-40B4-BE49-F238E27FC236}">
                <a16:creationId xmlns:a16="http://schemas.microsoft.com/office/drawing/2014/main" id="{3834ED91-88BB-B536-5FC6-8211DD8537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4678" y="643466"/>
            <a:ext cx="9402643" cy="5571067"/>
          </a:xfrm>
          <a:prstGeom prst="rect">
            <a:avLst/>
          </a:prstGeom>
        </p:spPr>
      </p:pic>
    </p:spTree>
    <p:extLst>
      <p:ext uri="{BB962C8B-B14F-4D97-AF65-F5344CB8AC3E}">
        <p14:creationId xmlns:p14="http://schemas.microsoft.com/office/powerpoint/2010/main" val="1263024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close up of a text&#10;&#10;Description automatically generated">
            <a:extLst>
              <a:ext uri="{FF2B5EF4-FFF2-40B4-BE49-F238E27FC236}">
                <a16:creationId xmlns:a16="http://schemas.microsoft.com/office/drawing/2014/main" id="{DC2831B3-A8B4-C0EA-CB62-66E835F1A7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6" y="742013"/>
            <a:ext cx="11420493" cy="5808689"/>
          </a:xfrm>
          <a:prstGeom prst="rect">
            <a:avLst/>
          </a:prstGeom>
        </p:spPr>
      </p:pic>
    </p:spTree>
    <p:extLst>
      <p:ext uri="{BB962C8B-B14F-4D97-AF65-F5344CB8AC3E}">
        <p14:creationId xmlns:p14="http://schemas.microsoft.com/office/powerpoint/2010/main" val="27176058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4109</TotalTime>
  <Words>3154</Words>
  <Application>Microsoft Office PowerPoint</Application>
  <PresentationFormat>Widescreen</PresentationFormat>
  <Paragraphs>241</Paragraphs>
  <Slides>59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Aptos</vt:lpstr>
      <vt:lpstr>Aptos Display</vt:lpstr>
      <vt:lpstr>Arial</vt:lpstr>
      <vt:lpstr>Courier New</vt:lpstr>
      <vt:lpstr>Wingdings</vt:lpstr>
      <vt:lpstr>Office Theme</vt:lpstr>
      <vt:lpstr>Basic Life Support (BLS)</vt:lpstr>
      <vt:lpstr>Learning objectives:</vt:lpstr>
      <vt:lpstr>PowerPoint Presentation</vt:lpstr>
      <vt:lpstr>Emergency Care: </vt:lpstr>
      <vt:lpstr>Emergency Care: </vt:lpstr>
      <vt:lpstr>PowerPoint Presentation</vt:lpstr>
      <vt:lpstr>PowerPoint Presentation</vt:lpstr>
      <vt:lpstr>PowerPoint Presentation</vt:lpstr>
      <vt:lpstr>PowerPoint Presentation</vt:lpstr>
      <vt:lpstr>Chocking:</vt:lpstr>
      <vt:lpstr>CONT…</vt:lpstr>
      <vt:lpstr>Sever airway Obstruction:</vt:lpstr>
      <vt:lpstr>PowerPoint Presentation</vt:lpstr>
      <vt:lpstr>PowerPoint Presentation</vt:lpstr>
      <vt:lpstr>CONT…</vt:lpstr>
      <vt:lpstr>PowerPoint Presentation</vt:lpstr>
      <vt:lpstr>PowerPoint Presentation</vt:lpstr>
      <vt:lpstr>PowerPoint Presentation</vt:lpstr>
      <vt:lpstr>PowerPoint Presentation</vt:lpstr>
      <vt:lpstr>PowerPoint Presentation</vt:lpstr>
      <vt:lpstr>First Aid for a Conscious Choking Adult</vt:lpstr>
      <vt:lpstr>PowerPoint Presentation</vt:lpstr>
      <vt:lpstr>PowerPoint Presentation</vt:lpstr>
      <vt:lpstr>PowerPoint Presentation</vt:lpstr>
      <vt:lpstr>PowerPoint Presentation</vt:lpstr>
      <vt:lpstr>Basic Life Support (BLS) for Adults:</vt:lpstr>
      <vt:lpstr>Basic Life Support (BLS) for Adults:</vt:lpstr>
      <vt:lpstr>Chain of Survival for Adults:</vt:lpstr>
      <vt:lpstr>PowerPoint Presentation</vt:lpstr>
      <vt:lpstr>Sudden Cardiac Arrest (SCA):</vt:lpstr>
      <vt:lpstr>Respiratory Arrest:</vt:lpstr>
      <vt:lpstr>Rescue Breathing:</vt:lpstr>
      <vt:lpstr>Cardiopulmonary Resuscitation (CPR)for Adults</vt:lpstr>
      <vt:lpstr>PowerPoint Presentation</vt:lpstr>
      <vt:lpstr>Chest Compressions:</vt:lpstr>
      <vt:lpstr>CONT…</vt:lpstr>
      <vt:lpstr>CONT…</vt:lpstr>
      <vt:lpstr>PowerPoint Presentation</vt:lpstr>
      <vt:lpstr>Breathing:</vt:lpstr>
      <vt:lpstr>PowerPoint Presentation</vt:lpstr>
      <vt:lpstr>PowerPoint Presentation</vt:lpstr>
      <vt:lpstr>Barrier Device Breathing:</vt:lpstr>
      <vt:lpstr>Automated External Defibrillator (AED):</vt:lpstr>
      <vt:lpstr>Automated External Defibrillator (AED):</vt:lpstr>
      <vt:lpstr>Defibrillation:</vt:lpstr>
      <vt:lpstr>PowerPoint Presentation</vt:lpstr>
      <vt:lpstr>Defibrillation:</vt:lpstr>
      <vt:lpstr>Performing Adult CPR: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 ?</vt:lpstr>
      <vt:lpstr>Thank You!</vt:lpstr>
      <vt:lpstr>Reference: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jamilah abdullah</dc:creator>
  <cp:lastModifiedBy>jamilah abdullah</cp:lastModifiedBy>
  <cp:revision>2</cp:revision>
  <dcterms:created xsi:type="dcterms:W3CDTF">2024-02-01T19:09:11Z</dcterms:created>
  <dcterms:modified xsi:type="dcterms:W3CDTF">2024-02-04T15:46:13Z</dcterms:modified>
</cp:coreProperties>
</file>